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Algerian" panose="04020705040A02060702" pitchFamily="82"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loss And Bloom" pitchFamily="2" charset="0"/>
      <p:regular r:id="rId14"/>
    </p:embeddedFont>
    <p:embeddedFont>
      <p:font typeface="Mervale Script" panose="03060506000000020000"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72E5B-85C8-4402-8956-66D395D42D4F}" v="7" dt="2022-04-24T01:33:2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993" autoAdjust="0"/>
  </p:normalViewPr>
  <p:slideViewPr>
    <p:cSldViewPr snapToGrid="0">
      <p:cViewPr varScale="1">
        <p:scale>
          <a:sx n="43" d="100"/>
          <a:sy n="43" d="100"/>
        </p:scale>
        <p:origin x="187" y="53"/>
      </p:cViewPr>
      <p:guideLst/>
    </p:cSldViewPr>
  </p:slideViewPr>
  <p:notesTextViewPr>
    <p:cViewPr>
      <p:scale>
        <a:sx n="1" d="1"/>
        <a:sy n="1" d="1"/>
      </p:scale>
      <p:origin x="0" y="0"/>
    </p:cViewPr>
  </p:notesTextViewPr>
  <p:notesViewPr>
    <p:cSldViewPr snapToGrid="0">
      <p:cViewPr varScale="1">
        <p:scale>
          <a:sx n="60" d="100"/>
          <a:sy n="60" d="100"/>
        </p:scale>
        <p:origin x="112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4972E5B-85C8-4402-8956-66D395D42D4F}"/>
    <pc:docChg chg="custSel addSld delSld modSld modHandout">
      <pc:chgData name="Stan Cox" userId="9376f276357bfffd" providerId="LiveId" clId="{84972E5B-85C8-4402-8956-66D395D42D4F}" dt="2022-04-24T01:37:42.430" v="476" actId="20577"/>
      <pc:docMkLst>
        <pc:docMk/>
      </pc:docMkLst>
      <pc:sldChg chg="modSp mod modTransition">
        <pc:chgData name="Stan Cox" userId="9376f276357bfffd" providerId="LiveId" clId="{84972E5B-85C8-4402-8956-66D395D42D4F}" dt="2022-04-24T01:35:56.141" v="352" actId="20577"/>
        <pc:sldMkLst>
          <pc:docMk/>
          <pc:sldMk cId="819622224" sldId="256"/>
        </pc:sldMkLst>
        <pc:spChg chg="mod">
          <ac:chgData name="Stan Cox" userId="9376f276357bfffd" providerId="LiveId" clId="{84972E5B-85C8-4402-8956-66D395D42D4F}" dt="2022-04-24T01:35:56.141" v="352" actId="20577"/>
          <ac:spMkLst>
            <pc:docMk/>
            <pc:sldMk cId="819622224" sldId="256"/>
            <ac:spMk id="2" creationId="{9B1D749E-3722-4F4A-A0E9-1D7B6F1DA6FA}"/>
          </ac:spMkLst>
        </pc:spChg>
      </pc:sldChg>
      <pc:sldChg chg="modTransition modNotesTx">
        <pc:chgData name="Stan Cox" userId="9376f276357bfffd" providerId="LiveId" clId="{84972E5B-85C8-4402-8956-66D395D42D4F}" dt="2022-04-24T01:33:21.149" v="196"/>
        <pc:sldMkLst>
          <pc:docMk/>
          <pc:sldMk cId="3964014770" sldId="257"/>
        </pc:sldMkLst>
      </pc:sldChg>
      <pc:sldChg chg="add del setBg">
        <pc:chgData name="Stan Cox" userId="9376f276357bfffd" providerId="LiveId" clId="{84972E5B-85C8-4402-8956-66D395D42D4F}" dt="2022-04-24T01:28:03.093" v="2"/>
        <pc:sldMkLst>
          <pc:docMk/>
          <pc:sldMk cId="2871572218" sldId="258"/>
        </pc:sldMkLst>
      </pc:sldChg>
      <pc:sldChg chg="modSp add mod modTransition modNotesTx">
        <pc:chgData name="Stan Cox" userId="9376f276357bfffd" providerId="LiveId" clId="{84972E5B-85C8-4402-8956-66D395D42D4F}" dt="2022-04-24T01:34:48.831" v="291" actId="114"/>
        <pc:sldMkLst>
          <pc:docMk/>
          <pc:sldMk cId="4096868088" sldId="258"/>
        </pc:sldMkLst>
        <pc:spChg chg="mod">
          <ac:chgData name="Stan Cox" userId="9376f276357bfffd" providerId="LiveId" clId="{84972E5B-85C8-4402-8956-66D395D42D4F}" dt="2022-04-24T01:32:28.357" v="185" actId="1036"/>
          <ac:spMkLst>
            <pc:docMk/>
            <pc:sldMk cId="4096868088" sldId="258"/>
            <ac:spMk id="2" creationId="{9B1D749E-3722-4F4A-A0E9-1D7B6F1DA6FA}"/>
          </ac:spMkLst>
        </pc:spChg>
        <pc:spChg chg="mod">
          <ac:chgData name="Stan Cox" userId="9376f276357bfffd" providerId="LiveId" clId="{84972E5B-85C8-4402-8956-66D395D42D4F}" dt="2022-04-24T01:32:33.203" v="192" actId="1036"/>
          <ac:spMkLst>
            <pc:docMk/>
            <pc:sldMk cId="4096868088" sldId="258"/>
            <ac:spMk id="3" creationId="{695B00E0-DF06-4EEF-ADA0-40DF7A955C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913A4E-77CA-4A89-B438-249C33F0A004}"/>
              </a:ext>
            </a:extLst>
          </p:cNvPr>
          <p:cNvSpPr>
            <a:spLocks noGrp="1"/>
          </p:cNvSpPr>
          <p:nvPr>
            <p:ph type="hdr" sz="quarter"/>
          </p:nvPr>
        </p:nvSpPr>
        <p:spPr>
          <a:xfrm>
            <a:off x="0" y="0"/>
            <a:ext cx="3632200" cy="736600"/>
          </a:xfrm>
          <a:prstGeom prst="rect">
            <a:avLst/>
          </a:prstGeom>
        </p:spPr>
        <p:txBody>
          <a:bodyPr vert="horz" lIns="91440" tIns="45720" rIns="91440" bIns="45720" rtlCol="0"/>
          <a:lstStyle>
            <a:lvl1pPr algn="l">
              <a:defRPr sz="1200"/>
            </a:lvl1pPr>
          </a:lstStyle>
          <a:p>
            <a:r>
              <a:rPr lang="en-US" sz="2000" dirty="0">
                <a:latin typeface="Gloss And Bloom" pitchFamily="2" charset="0"/>
              </a:rPr>
              <a:t>The first and last </a:t>
            </a:r>
            <a:r>
              <a:rPr lang="en-US" sz="2800" dirty="0">
                <a:latin typeface="Algerian" panose="04020705040A02060702" pitchFamily="82" charset="0"/>
              </a:rPr>
              <a:t>ADAM</a:t>
            </a:r>
          </a:p>
        </p:txBody>
      </p:sp>
      <p:sp>
        <p:nvSpPr>
          <p:cNvPr id="3" name="Date Placeholder 2">
            <a:extLst>
              <a:ext uri="{FF2B5EF4-FFF2-40B4-BE49-F238E27FC236}">
                <a16:creationId xmlns:a16="http://schemas.microsoft.com/office/drawing/2014/main" id="{C1E4BA92-A7EC-4492-B488-6F2E5E9411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24, 2022 @ 11am</a:t>
            </a:r>
          </a:p>
        </p:txBody>
      </p:sp>
      <p:sp>
        <p:nvSpPr>
          <p:cNvPr id="4" name="Footer Placeholder 3">
            <a:extLst>
              <a:ext uri="{FF2B5EF4-FFF2-40B4-BE49-F238E27FC236}">
                <a16:creationId xmlns:a16="http://schemas.microsoft.com/office/drawing/2014/main" id="{03CFDF51-12CC-4754-9D05-A7A1E9B54D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West Side church of Christ, Stan Cox</a:t>
            </a:r>
          </a:p>
        </p:txBody>
      </p:sp>
      <p:sp>
        <p:nvSpPr>
          <p:cNvPr id="5" name="Slide Number Placeholder 4">
            <a:extLst>
              <a:ext uri="{FF2B5EF4-FFF2-40B4-BE49-F238E27FC236}">
                <a16:creationId xmlns:a16="http://schemas.microsoft.com/office/drawing/2014/main" id="{FF3A880C-6556-4647-A131-2BC485085F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E129968-BE7D-486E-A49D-AFF874F59CD7}" type="slidenum">
              <a:rPr lang="en-US" smtClean="0"/>
              <a:t>‹#›</a:t>
            </a:fld>
            <a:endParaRPr lang="en-US" dirty="0"/>
          </a:p>
        </p:txBody>
      </p:sp>
    </p:spTree>
    <p:extLst>
      <p:ext uri="{BB962C8B-B14F-4D97-AF65-F5344CB8AC3E}">
        <p14:creationId xmlns:p14="http://schemas.microsoft.com/office/powerpoint/2010/main" val="381879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8D454-2E83-49EF-8751-BDE3186E1DB4}" type="datetimeFigureOut">
              <a:rPr lang="en-US" smtClean="0"/>
              <a:t>4/23/2022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11957-DA11-498B-BB38-8D67F936BD38}" type="slidenum">
              <a:rPr lang="en-US" smtClean="0"/>
              <a:t>‹#›</a:t>
            </a:fld>
            <a:endParaRPr lang="en-US"/>
          </a:p>
        </p:txBody>
      </p:sp>
    </p:spTree>
    <p:extLst>
      <p:ext uri="{BB962C8B-B14F-4D97-AF65-F5344CB8AC3E}">
        <p14:creationId xmlns:p14="http://schemas.microsoft.com/office/powerpoint/2010/main" val="166862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(1 Corinthians 15:45-49), </a:t>
            </a:r>
            <a:r>
              <a:rPr lang="en-US" i="1" dirty="0"/>
              <a:t>“And so it is written, “The first man Adam became a living being.” The last Adam became a life-giving spirit. </a:t>
            </a:r>
            <a:r>
              <a:rPr lang="en-US" i="1" baseline="30000" dirty="0"/>
              <a:t>46</a:t>
            </a:r>
            <a:r>
              <a:rPr lang="en-US" i="1" dirty="0"/>
              <a:t> However, the spiritual is not first, but the natural, and afterward the spiritual.</a:t>
            </a:r>
            <a:r>
              <a:rPr lang="en-US" i="1" baseline="30000" dirty="0"/>
              <a:t> 47</a:t>
            </a:r>
            <a:r>
              <a:rPr lang="en-US" i="1" dirty="0"/>
              <a:t> The first man was of the earth, made of dust; the second Man is the Lord from heaven.</a:t>
            </a:r>
            <a:r>
              <a:rPr lang="en-US" i="1" baseline="30000" dirty="0"/>
              <a:t> 48</a:t>
            </a:r>
            <a:r>
              <a:rPr lang="en-US" i="1" dirty="0"/>
              <a:t> As was the man of dust, so also are those who are made of dust; and as is the heavenly Man, so also are those who are heavenly.</a:t>
            </a:r>
            <a:r>
              <a:rPr lang="en-US" i="1" baseline="30000" dirty="0"/>
              <a:t> 49</a:t>
            </a:r>
            <a:r>
              <a:rPr lang="en-US" i="1" dirty="0"/>
              <a:t> And as we have borne the image of the man of dust, we shall also bear the image of the heavenly Man.”</a:t>
            </a:r>
          </a:p>
          <a:p>
            <a:pPr marL="628650" lvl="1" indent="-171450">
              <a:buFont typeface="Arial" panose="020B0604020202020204" pitchFamily="34" charset="0"/>
              <a:buChar char="•"/>
            </a:pPr>
            <a:r>
              <a:rPr lang="en-US" dirty="0"/>
              <a:t>Context:  Paul’s declaration in </a:t>
            </a:r>
            <a:r>
              <a:rPr lang="en-US" b="1" dirty="0"/>
              <a:t>verse 44</a:t>
            </a:r>
            <a:r>
              <a:rPr lang="en-US" dirty="0"/>
              <a:t>, </a:t>
            </a:r>
            <a:r>
              <a:rPr lang="en-US" i="1" dirty="0"/>
              <a:t>“There is a natural body, and there is a spiritual body.”</a:t>
            </a:r>
          </a:p>
          <a:p>
            <a:pPr marL="628650" lvl="1" indent="-171450">
              <a:buFont typeface="Arial" panose="020B0604020202020204" pitchFamily="34" charset="0"/>
              <a:buChar char="•"/>
            </a:pPr>
            <a:r>
              <a:rPr lang="en-US" i="0" dirty="0"/>
              <a:t>He Illustrates his point by referring here to the first, and last Adams.</a:t>
            </a:r>
          </a:p>
          <a:p>
            <a:pPr marL="1085850" lvl="2" indent="-171450">
              <a:buFont typeface="Arial" panose="020B0604020202020204" pitchFamily="34" charset="0"/>
              <a:buChar char="•"/>
            </a:pPr>
            <a:r>
              <a:rPr lang="en-US" i="0" dirty="0"/>
              <a:t>Our natural (physical) body is represented by the man Adam</a:t>
            </a:r>
          </a:p>
          <a:p>
            <a:pPr marL="1085850" lvl="2" indent="-171450">
              <a:buFont typeface="Arial" panose="020B0604020202020204" pitchFamily="34" charset="0"/>
              <a:buChar char="•"/>
            </a:pPr>
            <a:r>
              <a:rPr lang="en-US" i="0" dirty="0"/>
              <a:t>Our spiritual body is represented by Jesus Christ, referred to here as the last Adam</a:t>
            </a:r>
          </a:p>
          <a:p>
            <a:pPr marL="628650" lvl="1" indent="-171450">
              <a:buFont typeface="Arial" panose="020B0604020202020204" pitchFamily="34" charset="0"/>
              <a:buChar char="•"/>
            </a:pPr>
            <a:r>
              <a:rPr lang="en-US" i="0" dirty="0"/>
              <a:t>If we are in Christ, our physical body will be transformed, gloriously changed, to bear the image of Christ Himself.</a:t>
            </a:r>
          </a:p>
          <a:p>
            <a:pPr marL="0" lvl="0" indent="0">
              <a:buFont typeface="Arial" panose="020B0604020202020204" pitchFamily="34" charset="0"/>
              <a:buNone/>
            </a:pPr>
            <a:r>
              <a:rPr lang="en-US" b="1" i="0" dirty="0"/>
              <a:t>(</a:t>
            </a:r>
            <a:r>
              <a:rPr lang="en-US" b="1" dirty="0"/>
              <a:t>1 John 3:2), </a:t>
            </a:r>
            <a:r>
              <a:rPr lang="en-US" i="1" dirty="0"/>
              <a:t>“Beloved, now we are children of God; and it has not yet been revealed what we shall be, but we know that when He is revealed, we shall be like Him, for we shall see Him as He is.”</a:t>
            </a:r>
          </a:p>
          <a:p>
            <a:pPr marL="1085850" lvl="2" indent="-171450">
              <a:buFont typeface="Arial" panose="020B0604020202020204" pitchFamily="34" charset="0"/>
              <a:buChar char="•"/>
            </a:pPr>
            <a:r>
              <a:rPr lang="en-US" b="0" i="0" dirty="0"/>
              <a:t>We will then be immortal!</a:t>
            </a:r>
          </a:p>
          <a:p>
            <a:pPr marL="0" lvl="0" indent="0">
              <a:buFont typeface="Arial" panose="020B0604020202020204" pitchFamily="34" charset="0"/>
              <a:buNone/>
            </a:pPr>
            <a:r>
              <a:rPr lang="en-US" b="1" i="0" dirty="0"/>
              <a:t>(Colossians 3:4), </a:t>
            </a:r>
            <a:r>
              <a:rPr lang="en-US" i="1" dirty="0"/>
              <a:t>“When Christ who is our life appears, then you also will appear with Him in glory.”</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The First Adam was a figure (or type) of the Last Adam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(Romans 5:14), </a:t>
            </a:r>
            <a:r>
              <a:rPr lang="en-US" b="0" i="1" dirty="0"/>
              <a:t>“Nevertheless death reigned from Adam to Moses, even over those who had not sinned according to the likeness of the transgression of Adam, </a:t>
            </a:r>
            <a:r>
              <a:rPr lang="en-US" b="0" i="1" u="sng" dirty="0"/>
              <a:t>who is a type of Him who was to come</a:t>
            </a:r>
            <a:r>
              <a:rPr lang="en-US" b="0" i="1" dirty="0"/>
              <a:t>.”</a:t>
            </a:r>
          </a:p>
          <a:p>
            <a:pPr marL="628650" lvl="1" indent="-171450">
              <a:buFont typeface="Arial" panose="020B0604020202020204" pitchFamily="34" charset="0"/>
              <a:buChar char="•"/>
            </a:pPr>
            <a:r>
              <a:rPr lang="en-US" b="1" i="0" dirty="0"/>
              <a:t>Type – shadow, a pale imitation or description</a:t>
            </a:r>
          </a:p>
          <a:p>
            <a:pPr marL="628650" lvl="1" indent="-171450">
              <a:buFont typeface="Arial" panose="020B0604020202020204" pitchFamily="34" charset="0"/>
              <a:buChar char="•"/>
            </a:pPr>
            <a:r>
              <a:rPr lang="en-US" b="1" i="0" dirty="0"/>
              <a:t>Antitype – the actual fulfillment or substance.</a:t>
            </a:r>
          </a:p>
          <a:p>
            <a:pPr marL="628650" lvl="1" indent="-171450">
              <a:buFont typeface="Arial" panose="020B0604020202020204" pitchFamily="34" charset="0"/>
              <a:buChar char="•"/>
            </a:pPr>
            <a:r>
              <a:rPr lang="en-US" b="1" i="0" dirty="0"/>
              <a:t>Other examples of types:</a:t>
            </a:r>
          </a:p>
          <a:p>
            <a:pPr marL="1085850" lvl="2" indent="-171450">
              <a:buFont typeface="Arial" panose="020B0604020202020204" pitchFamily="34" charset="0"/>
              <a:buChar char="•"/>
            </a:pPr>
            <a:r>
              <a:rPr lang="en-US" b="0" i="0" dirty="0"/>
              <a:t>The Old Law / The New Law</a:t>
            </a:r>
          </a:p>
          <a:p>
            <a:pPr marL="0" lvl="0" indent="0">
              <a:buFont typeface="Arial" panose="020B0604020202020204" pitchFamily="34" charset="0"/>
              <a:buNone/>
            </a:pPr>
            <a:r>
              <a:rPr lang="en-US" b="1" i="0" dirty="0"/>
              <a:t>(Hebrews 10:1), </a:t>
            </a:r>
            <a:r>
              <a:rPr lang="en-US" b="0" i="1" dirty="0"/>
              <a:t>“</a:t>
            </a:r>
            <a:r>
              <a:rPr lang="en-US" i="1" dirty="0"/>
              <a:t>For the law, having a shadow of the good things to come, and not the very image of the things, can never with these same sacrifices, which they offer continually year by year, make those who approach perfect.”</a:t>
            </a:r>
            <a:endParaRPr lang="en-US" b="0" i="1" dirty="0"/>
          </a:p>
          <a:p>
            <a:pPr marL="1085850" lvl="2" indent="-171450">
              <a:buFont typeface="Arial" panose="020B0604020202020204" pitchFamily="34" charset="0"/>
              <a:buChar char="•"/>
            </a:pPr>
            <a:r>
              <a:rPr lang="en-US" b="0" i="0" dirty="0"/>
              <a:t>The water of the Flood / Baptism</a:t>
            </a:r>
          </a:p>
          <a:p>
            <a:pPr marL="0" lvl="0" indent="0">
              <a:buFont typeface="Arial" panose="020B0604020202020204" pitchFamily="34" charset="0"/>
              <a:buNone/>
            </a:pPr>
            <a:r>
              <a:rPr lang="en-US" b="1" i="0" dirty="0"/>
              <a:t>(1 Peter 3:21), </a:t>
            </a:r>
            <a:r>
              <a:rPr lang="en-US" b="0" i="1" dirty="0"/>
              <a:t>“</a:t>
            </a:r>
            <a:r>
              <a:rPr lang="en-US" i="1" dirty="0"/>
              <a:t>There is also an antitype which now saves us—baptism (not the removal of the filth of the flesh, but the answer of a good conscience toward God), through the resurrection of Jesus Christ.”</a:t>
            </a:r>
            <a:endParaRPr lang="en-US" b="0" i="1" dirty="0"/>
          </a:p>
          <a:p>
            <a:pPr marL="1085850" lvl="2" indent="-171450">
              <a:buFont typeface="Arial" panose="020B0604020202020204" pitchFamily="34" charset="0"/>
              <a:buChar char="•"/>
            </a:pPr>
            <a:r>
              <a:rPr lang="en-US" b="0" i="0" dirty="0"/>
              <a:t>The Passover lamb / Jesus Christ</a:t>
            </a:r>
          </a:p>
          <a:p>
            <a:pPr marL="1085850" lvl="2" indent="-171450">
              <a:buFont typeface="Arial" panose="020B0604020202020204" pitchFamily="34" charset="0"/>
              <a:buChar char="•"/>
            </a:pPr>
            <a:r>
              <a:rPr lang="en-US" b="0" i="0" dirty="0"/>
              <a:t>The Aaronic priesthood / The New Priesthood (with Christ as High Priest)</a:t>
            </a:r>
          </a:p>
          <a:p>
            <a:pPr marL="1085850" lvl="2" indent="-171450">
              <a:buFont typeface="Arial" panose="020B0604020202020204" pitchFamily="34" charset="0"/>
              <a:buChar char="•"/>
            </a:pPr>
            <a:r>
              <a:rPr lang="en-US" b="0" i="0" dirty="0"/>
              <a:t>Melchizedek / Jesus Christ (Priest, King)</a:t>
            </a:r>
          </a:p>
          <a:p>
            <a:pPr marL="1085850" lvl="2" indent="-171450">
              <a:buFont typeface="Arial" panose="020B0604020202020204" pitchFamily="34" charset="0"/>
              <a:buChar char="•"/>
            </a:pPr>
            <a:r>
              <a:rPr lang="en-US" b="0" i="0" dirty="0"/>
              <a:t>Jerusalem / Heaven</a:t>
            </a:r>
          </a:p>
          <a:p>
            <a:pPr marL="1085850" lvl="2" indent="-171450">
              <a:buFont typeface="Arial" panose="020B0604020202020204" pitchFamily="34" charset="0"/>
              <a:buChar char="•"/>
            </a:pPr>
            <a:r>
              <a:rPr lang="en-US" b="0" i="0" dirty="0"/>
              <a:t>The kingdom of Israel / The church</a:t>
            </a:r>
          </a:p>
          <a:p>
            <a:pPr marL="1085850" lvl="2" indent="-171450">
              <a:buFont typeface="Arial" panose="020B0604020202020204" pitchFamily="34" charset="0"/>
              <a:buChar char="•"/>
            </a:pPr>
            <a:r>
              <a:rPr lang="en-US" b="0" i="0" dirty="0"/>
              <a:t>Adam / Christ</a:t>
            </a:r>
          </a:p>
          <a:p>
            <a:pPr marL="628650" lvl="1" indent="-171450">
              <a:buFont typeface="Arial" panose="020B0604020202020204" pitchFamily="34" charset="0"/>
              <a:buChar char="•"/>
            </a:pPr>
            <a:r>
              <a:rPr lang="en-US" b="1" i="0" dirty="0"/>
              <a:t>Our purpose in this lesson is to compare the two Adams.  Their resemblances and their dissimilarities.</a:t>
            </a:r>
          </a:p>
        </p:txBody>
      </p:sp>
      <p:sp>
        <p:nvSpPr>
          <p:cNvPr id="4" name="Slide Number Placeholder 3"/>
          <p:cNvSpPr>
            <a:spLocks noGrp="1"/>
          </p:cNvSpPr>
          <p:nvPr>
            <p:ph type="sldNum" sz="quarter" idx="5"/>
          </p:nvPr>
        </p:nvSpPr>
        <p:spPr/>
        <p:txBody>
          <a:bodyPr/>
          <a:lstStyle/>
          <a:p>
            <a:fld id="{35211957-DA11-498B-BB38-8D67F936BD38}" type="slidenum">
              <a:rPr lang="en-US" smtClean="0"/>
              <a:t>1</a:t>
            </a:fld>
            <a:endParaRPr lang="en-US"/>
          </a:p>
        </p:txBody>
      </p:sp>
    </p:spTree>
    <p:extLst>
      <p:ext uri="{BB962C8B-B14F-4D97-AF65-F5344CB8AC3E}">
        <p14:creationId xmlns:p14="http://schemas.microsoft.com/office/powerpoint/2010/main" val="407709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Comparing the two Adams (First and Last)</a:t>
            </a:r>
          </a:p>
          <a:p>
            <a:pPr marL="171450" indent="-171450">
              <a:buFont typeface="Arial" panose="020B0604020202020204" pitchFamily="34" charset="0"/>
              <a:buChar char="•"/>
            </a:pPr>
            <a:r>
              <a:rPr lang="en-US" b="1" i="0" dirty="0"/>
              <a:t>Similarities</a:t>
            </a:r>
          </a:p>
          <a:p>
            <a:pPr marL="628650" lvl="1" indent="-171450">
              <a:buFont typeface="Arial" panose="020B0604020202020204" pitchFamily="34" charset="0"/>
              <a:buChar char="•"/>
            </a:pPr>
            <a:r>
              <a:rPr lang="en-US" b="0" i="0" dirty="0"/>
              <a:t>Both Adams were placed on earth by a Miracle</a:t>
            </a:r>
          </a:p>
          <a:p>
            <a:pPr marL="1085850" lvl="2" indent="-171450">
              <a:buFont typeface="Arial" panose="020B0604020202020204" pitchFamily="34" charset="0"/>
              <a:buChar char="•"/>
            </a:pPr>
            <a:r>
              <a:rPr lang="en-US" b="0" i="0" dirty="0"/>
              <a:t>Adam was placed on this earth from the dust of the ground</a:t>
            </a:r>
          </a:p>
          <a:p>
            <a:pPr marL="0" lvl="0" indent="0">
              <a:buFont typeface="Arial" panose="020B0604020202020204" pitchFamily="34" charset="0"/>
              <a:buNone/>
            </a:pPr>
            <a:r>
              <a:rPr lang="en-US" b="1" i="0" dirty="0"/>
              <a:t>(Genesis 2:7), </a:t>
            </a:r>
            <a:r>
              <a:rPr lang="en-US" b="0" i="1" dirty="0"/>
              <a:t>“</a:t>
            </a:r>
            <a:r>
              <a:rPr lang="en-US" i="1" dirty="0"/>
              <a:t>And the Lord God formed man of the dust of the ground, and breathed into his nostrils the breath of life; and man became a living being.”</a:t>
            </a:r>
            <a:endParaRPr lang="en-US" b="0" i="1" dirty="0"/>
          </a:p>
          <a:p>
            <a:pPr marL="1085850" lvl="2" indent="-171450">
              <a:buFont typeface="Arial" panose="020B0604020202020204" pitchFamily="34" charset="0"/>
              <a:buChar char="•"/>
            </a:pPr>
            <a:r>
              <a:rPr lang="en-US" b="0" i="0" dirty="0"/>
              <a:t>The last Adam (Christ) was conceived by the Holy Spirit</a:t>
            </a:r>
          </a:p>
          <a:p>
            <a:pPr marL="0" lvl="0" indent="0">
              <a:buFont typeface="Arial" panose="020B0604020202020204" pitchFamily="34" charset="0"/>
              <a:buNone/>
            </a:pPr>
            <a:r>
              <a:rPr lang="en-US" b="1" i="0" dirty="0"/>
              <a:t>(Matthew 1:18-21), </a:t>
            </a:r>
            <a:r>
              <a:rPr lang="en-US" b="0" i="1" dirty="0"/>
              <a:t>“</a:t>
            </a:r>
            <a:r>
              <a:rPr lang="en-US" i="1" dirty="0"/>
              <a:t>Now the birth of Jesus Christ was as follows: After His mother Mary was betrothed to Joseph, before they came together, she was found with child of the Holy Spirit.</a:t>
            </a:r>
            <a:r>
              <a:rPr lang="en-US" i="1" baseline="30000" dirty="0"/>
              <a:t> 19</a:t>
            </a:r>
            <a:r>
              <a:rPr lang="en-US" i="1" dirty="0"/>
              <a:t> Then Joseph her husband, being a just man, and not wanting to make her a public example, was minded to put her away secretly.</a:t>
            </a:r>
            <a:r>
              <a:rPr lang="en-US" i="1" baseline="30000" dirty="0"/>
              <a:t> 20</a:t>
            </a:r>
            <a:r>
              <a:rPr lang="en-US" i="1" dirty="0"/>
              <a:t> But while he thought about these things, behold, an angel of the Lord appeared to him in a dream, saying, “Joseph, son of David, do not be afraid to take to you Mary your wife, for that which is conceived in her is of the Holy Spirit.</a:t>
            </a:r>
            <a:r>
              <a:rPr lang="en-US" i="1" baseline="30000" dirty="0"/>
              <a:t> 21</a:t>
            </a:r>
            <a:r>
              <a:rPr lang="en-US" i="1" dirty="0"/>
              <a:t> And she will bring forth a Son, and you shall call His name Jesus, for He will save His people from their sins.”</a:t>
            </a:r>
            <a:endParaRPr lang="en-US" b="0" i="1" dirty="0"/>
          </a:p>
          <a:p>
            <a:pPr marL="628650" lvl="1" indent="-171450">
              <a:buFont typeface="Arial" panose="020B0604020202020204" pitchFamily="34" charset="0"/>
              <a:buChar char="•"/>
            </a:pPr>
            <a:r>
              <a:rPr lang="en-US" b="0" i="0" dirty="0"/>
              <a:t>The Existence of the two Adams began without the taint of sin</a:t>
            </a:r>
          </a:p>
          <a:p>
            <a:pPr marL="1085850" lvl="2" indent="-171450">
              <a:buFont typeface="Arial" panose="020B0604020202020204" pitchFamily="34" charset="0"/>
              <a:buChar char="•"/>
            </a:pPr>
            <a:r>
              <a:rPr lang="en-US" b="0" i="0" dirty="0"/>
              <a:t>In the beginning, there was no sin (and no knowledge of good and evil, in the Garden)</a:t>
            </a:r>
          </a:p>
          <a:p>
            <a:pPr marL="1085850" lvl="2" indent="-171450">
              <a:buFont typeface="Arial" panose="020B0604020202020204" pitchFamily="34" charset="0"/>
              <a:buChar char="•"/>
            </a:pPr>
            <a:r>
              <a:rPr lang="en-US" b="0" i="0" dirty="0"/>
              <a:t>The last Adam (Christ) lived his entire life without sin</a:t>
            </a:r>
          </a:p>
          <a:p>
            <a:pPr marL="0" lvl="0" indent="0">
              <a:buFont typeface="Arial" panose="020B0604020202020204" pitchFamily="34" charset="0"/>
              <a:buNone/>
            </a:pPr>
            <a:r>
              <a:rPr lang="en-US" b="1" i="0" dirty="0"/>
              <a:t>(Hebrews 4:15), </a:t>
            </a:r>
            <a:r>
              <a:rPr lang="en-US" b="0" i="1" dirty="0"/>
              <a:t>“</a:t>
            </a:r>
            <a:r>
              <a:rPr lang="en-US" i="1" dirty="0"/>
              <a:t>For we do not have a High Priest who cannot sympathize with our weaknesses, but was in all points tempted as we are, yet without sin.”</a:t>
            </a:r>
          </a:p>
          <a:p>
            <a:pPr marL="628650" lvl="1" indent="-171450">
              <a:buFont typeface="Arial" panose="020B0604020202020204" pitchFamily="34" charset="0"/>
              <a:buChar char="•"/>
            </a:pPr>
            <a:r>
              <a:rPr lang="en-US" b="0" i="0" dirty="0"/>
              <a:t>Both Adams were married</a:t>
            </a:r>
          </a:p>
          <a:p>
            <a:pPr marL="1085850" lvl="2" indent="-171450">
              <a:buFont typeface="Arial" panose="020B0604020202020204" pitchFamily="34" charset="0"/>
              <a:buChar char="•"/>
            </a:pPr>
            <a:r>
              <a:rPr lang="en-US" b="0" i="0" dirty="0"/>
              <a:t>God gave Adam one woman (Eve) to be his wife.  (This is God’s plan of </a:t>
            </a:r>
            <a:r>
              <a:rPr lang="en-US" b="0" i="0" dirty="0" err="1"/>
              <a:t>marraige</a:t>
            </a:r>
            <a:r>
              <a:rPr lang="en-US" b="0" i="0" dirty="0"/>
              <a:t> from the beginning)</a:t>
            </a:r>
          </a:p>
          <a:p>
            <a:pPr marL="1085850" lvl="2" indent="-171450">
              <a:buFont typeface="Arial" panose="020B0604020202020204" pitchFamily="34" charset="0"/>
              <a:buChar char="•"/>
            </a:pPr>
            <a:r>
              <a:rPr lang="en-US" b="0" i="0" dirty="0"/>
              <a:t>Christ also was given a bride – the Church</a:t>
            </a:r>
          </a:p>
          <a:p>
            <a:pPr marL="0" lvl="0" indent="0">
              <a:buFont typeface="Arial" panose="020B0604020202020204" pitchFamily="34" charset="0"/>
              <a:buNone/>
            </a:pPr>
            <a:r>
              <a:rPr lang="en-US" b="1" i="0" dirty="0"/>
              <a:t>(2 Corinthians 11:2), </a:t>
            </a:r>
            <a:r>
              <a:rPr lang="en-US" b="0" i="0" dirty="0"/>
              <a:t>“</a:t>
            </a:r>
            <a:r>
              <a:rPr lang="en-US" dirty="0"/>
              <a:t>For I am jealous for you with godly jealousy. For I have betrothed you to one husband, that I may present you as a chaste virgin to Christ.”</a:t>
            </a:r>
          </a:p>
          <a:p>
            <a:pPr marL="628650" lvl="1" indent="-171450">
              <a:buFont typeface="Arial" panose="020B0604020202020204" pitchFamily="34" charset="0"/>
              <a:buChar char="•"/>
            </a:pPr>
            <a:r>
              <a:rPr lang="en-US" b="0" i="0" dirty="0"/>
              <a:t>There are also several similarities in the relationship of Adam to Eve, and Christ to the Church.</a:t>
            </a:r>
          </a:p>
          <a:p>
            <a:pPr marL="1085850" lvl="2" indent="-171450">
              <a:buFont typeface="Arial" panose="020B0604020202020204" pitchFamily="34" charset="0"/>
              <a:buChar char="•"/>
            </a:pPr>
            <a:r>
              <a:rPr lang="en-US" b="0" i="0" dirty="0"/>
              <a:t>Adam and Eve were one / Christ and the church are one as well!</a:t>
            </a:r>
          </a:p>
          <a:p>
            <a:pPr marL="0" lvl="0" indent="0">
              <a:buFont typeface="Arial" panose="020B0604020202020204" pitchFamily="34" charset="0"/>
              <a:buNone/>
            </a:pPr>
            <a:r>
              <a:rPr lang="en-US" b="1" i="0" dirty="0"/>
              <a:t>(Genesis 2:23-24), </a:t>
            </a:r>
            <a:r>
              <a:rPr lang="en-US" b="0" i="1" dirty="0"/>
              <a:t>“</a:t>
            </a:r>
            <a:r>
              <a:rPr lang="en-US" i="1" dirty="0"/>
              <a:t>And Adam said: “This is now bone of my bones and flesh of my flesh; She shall be called Woman, because she was taken out of Man.” </a:t>
            </a:r>
            <a:r>
              <a:rPr lang="en-US" i="1" baseline="30000" dirty="0"/>
              <a:t>24</a:t>
            </a:r>
            <a:r>
              <a:rPr lang="en-US" i="1" dirty="0"/>
              <a:t> Therefore a man shall leave his father and mother and be joined to his wife, and they shall become one flesh.”</a:t>
            </a:r>
            <a:endParaRPr lang="en-US" b="0" i="1" dirty="0"/>
          </a:p>
          <a:p>
            <a:pPr marL="1085850" lvl="2" indent="-171450">
              <a:buFont typeface="Arial" panose="020B0604020202020204" pitchFamily="34" charset="0"/>
              <a:buChar char="•"/>
            </a:pPr>
            <a:r>
              <a:rPr lang="en-US" b="0" i="0" dirty="0"/>
              <a:t>The first Adam was the head of his wife, and Christ is the head of the church!</a:t>
            </a:r>
          </a:p>
          <a:p>
            <a:pPr marL="0" lvl="0" indent="0">
              <a:buFont typeface="Arial" panose="020B0604020202020204" pitchFamily="34" charset="0"/>
              <a:buNone/>
            </a:pPr>
            <a:r>
              <a:rPr lang="en-US" b="1" i="0" dirty="0"/>
              <a:t>(Ephesians 5:23), </a:t>
            </a:r>
            <a:r>
              <a:rPr lang="en-US" b="0" i="1" dirty="0"/>
              <a:t>“</a:t>
            </a:r>
            <a:r>
              <a:rPr lang="en-US" i="1" dirty="0"/>
              <a:t>For the husband is head of the wife, as also Christ is head of the church; and He is the Savior of the body.”</a:t>
            </a:r>
            <a:endParaRPr lang="en-US" i="0" dirty="0"/>
          </a:p>
          <a:p>
            <a:pPr marL="171450" lvl="0" indent="-171450">
              <a:buFont typeface="Arial" panose="020B0604020202020204" pitchFamily="34" charset="0"/>
              <a:buChar char="•"/>
            </a:pPr>
            <a:r>
              <a:rPr lang="en-US" b="1" i="0" dirty="0"/>
              <a:t>Differences</a:t>
            </a:r>
          </a:p>
          <a:p>
            <a:pPr marL="628650" lvl="1" indent="-171450">
              <a:buFont typeface="Arial" panose="020B0604020202020204" pitchFamily="34" charset="0"/>
              <a:buChar char="•"/>
            </a:pPr>
            <a:r>
              <a:rPr lang="en-US" b="0" i="0" dirty="0"/>
              <a:t>The first Adam, in a single act of sin, changed the whole world</a:t>
            </a:r>
          </a:p>
          <a:p>
            <a:pPr marL="1085850" lvl="2" indent="-171450">
              <a:buFont typeface="Arial" panose="020B0604020202020204" pitchFamily="34" charset="0"/>
              <a:buChar char="•"/>
            </a:pPr>
            <a:r>
              <a:rPr lang="en-US" b="0" i="0" dirty="0"/>
              <a:t>His sin caused the curse of death to enter the world</a:t>
            </a:r>
          </a:p>
          <a:p>
            <a:pPr marL="0" lvl="0" indent="0">
              <a:buFont typeface="Arial" panose="020B0604020202020204" pitchFamily="34" charset="0"/>
              <a:buNone/>
            </a:pPr>
            <a:r>
              <a:rPr lang="en-US" b="1" i="0" dirty="0"/>
              <a:t>(Romans 5:12), </a:t>
            </a:r>
            <a:r>
              <a:rPr lang="en-US" b="0" i="1" dirty="0"/>
              <a:t>“</a:t>
            </a:r>
            <a:r>
              <a:rPr lang="en-US" i="1" dirty="0"/>
              <a:t>Therefore, just as through one man sin entered the world, and death through sin, and thus death spread to all men, because all sinned.”</a:t>
            </a:r>
            <a:endParaRPr lang="en-US" b="0" i="1" dirty="0"/>
          </a:p>
          <a:p>
            <a:pPr marL="628650" lvl="1" indent="-171450">
              <a:buFont typeface="Arial" panose="020B0604020202020204" pitchFamily="34" charset="0"/>
              <a:buChar char="•"/>
            </a:pPr>
            <a:r>
              <a:rPr lang="en-US" b="0" i="0" dirty="0"/>
              <a:t>The second Adam performed a single act of righteousness that changed the whole world</a:t>
            </a:r>
          </a:p>
          <a:p>
            <a:pPr marL="1085850" lvl="2" indent="-171450">
              <a:buFont typeface="Arial" panose="020B0604020202020204" pitchFamily="34" charset="0"/>
              <a:buChar char="•"/>
            </a:pPr>
            <a:r>
              <a:rPr lang="en-US" b="0" i="0" dirty="0"/>
              <a:t>He became obedience unto death, and by it became the author of eternal salvation</a:t>
            </a:r>
          </a:p>
          <a:p>
            <a:pPr marL="0" lvl="0" indent="0">
              <a:buFont typeface="Arial" panose="020B0604020202020204" pitchFamily="34" charset="0"/>
              <a:buNone/>
            </a:pPr>
            <a:r>
              <a:rPr lang="en-US" b="1" i="0" dirty="0"/>
              <a:t>(Hebrews 5:8-9), </a:t>
            </a:r>
            <a:r>
              <a:rPr lang="en-US" b="0" i="1" dirty="0"/>
              <a:t>“</a:t>
            </a:r>
            <a:r>
              <a:rPr lang="en-US" i="1" dirty="0"/>
              <a:t>though He was a Son, yet He learned obedience by the things which He suffered.</a:t>
            </a:r>
            <a:r>
              <a:rPr lang="en-US" i="1" baseline="30000" dirty="0"/>
              <a:t> 9</a:t>
            </a:r>
            <a:r>
              <a:rPr lang="en-US" i="1" dirty="0"/>
              <a:t> And having been perfected, He became the author of eternal salvation to all who obey Him.”</a:t>
            </a:r>
            <a:endParaRPr lang="en-US" b="0" i="1" dirty="0"/>
          </a:p>
          <a:p>
            <a:pPr marL="628650" lvl="1" indent="-171450">
              <a:buFont typeface="Arial" panose="020B0604020202020204" pitchFamily="34" charset="0"/>
              <a:buChar char="•"/>
            </a:pPr>
            <a:r>
              <a:rPr lang="en-US" b="0" i="0" dirty="0"/>
              <a:t>The first Adam’s disobedience cost him and us the Garden of Eden, and access to the tree of life</a:t>
            </a:r>
          </a:p>
          <a:p>
            <a:pPr marL="0" lvl="0" indent="0">
              <a:buFont typeface="Arial" panose="020B0604020202020204" pitchFamily="34" charset="0"/>
              <a:buNone/>
            </a:pPr>
            <a:r>
              <a:rPr lang="en-US" b="1" i="0" dirty="0"/>
              <a:t>(Genesis 3:24), </a:t>
            </a:r>
            <a:r>
              <a:rPr lang="en-US" b="0" i="1" dirty="0"/>
              <a:t>“</a:t>
            </a:r>
            <a:r>
              <a:rPr lang="en-US" i="1" dirty="0"/>
              <a:t>So He drove out the man; and He placed cherubim at the east of the garden of Eden, and a flaming sword which turned every way, to guard the way to the tree of life.”</a:t>
            </a:r>
            <a:endParaRPr lang="en-US" b="0" i="1" dirty="0"/>
          </a:p>
          <a:p>
            <a:pPr marL="628650" lvl="1" indent="-171450">
              <a:buFont typeface="Arial" panose="020B0604020202020204" pitchFamily="34" charset="0"/>
              <a:buChar char="•"/>
            </a:pPr>
            <a:r>
              <a:rPr lang="en-US" b="0" i="0" dirty="0"/>
              <a:t>The second Adam’s obedience to death, gives us an entrance to the eternal Eden that is heaven.</a:t>
            </a:r>
          </a:p>
          <a:p>
            <a:pPr marL="0" lvl="0" indent="0">
              <a:buFont typeface="Arial" panose="020B0604020202020204" pitchFamily="34" charset="0"/>
              <a:buNone/>
            </a:pPr>
            <a:r>
              <a:rPr lang="en-US" b="1" i="0" dirty="0"/>
              <a:t>(Hebrews 9:12), </a:t>
            </a:r>
            <a:r>
              <a:rPr lang="en-US" b="0" i="1" dirty="0"/>
              <a:t>“N</a:t>
            </a:r>
            <a:r>
              <a:rPr lang="en-US" i="1" dirty="0"/>
              <a:t>ot with the blood of goats and calves, but with His own blood He entered the Most Holy Place once for all, having obtained eternal redemption.”</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11957-DA11-498B-BB38-8D67F936BD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8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We are made alive in Christ Jesus</a:t>
            </a:r>
          </a:p>
          <a:p>
            <a:r>
              <a:rPr lang="en-US" b="1" i="0" dirty="0"/>
              <a:t>(1 Corinthians 15:21-22), </a:t>
            </a:r>
            <a:r>
              <a:rPr lang="en-US" b="0" i="1" dirty="0"/>
              <a:t>“For since by man came death, by Man also came the resurrection of the dead.</a:t>
            </a:r>
            <a:r>
              <a:rPr lang="en-US" b="0" i="1" baseline="30000" dirty="0"/>
              <a:t> 22</a:t>
            </a:r>
            <a:r>
              <a:rPr lang="en-US" b="0" i="1" dirty="0"/>
              <a:t> For as in Adam all die, even so in Christ all shall be made alive.”</a:t>
            </a:r>
          </a:p>
          <a:p>
            <a:pPr marL="628650" lvl="1" indent="-171450">
              <a:buFont typeface="Arial" panose="020B0604020202020204" pitchFamily="34" charset="0"/>
              <a:buChar char="•"/>
            </a:pPr>
            <a:r>
              <a:rPr lang="en-US" b="1" i="0" dirty="0"/>
              <a:t>Are you in Christ Jesus?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11957-DA11-498B-BB38-8D67F936BD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7702-30A4-4A77-A765-0D732EF2F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E9561-9602-4EC7-ACA7-2A6F1C620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79FC76-E7B5-463E-AD8E-399CB9D09111}"/>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B682CF85-1B59-419F-8D5E-89211DFD7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B6FC9-5D49-4899-A173-75894D64D99D}"/>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80269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E8B0-54C5-49F0-A1DF-470C7464B4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C9AAC5-9870-4E4E-93B5-553342CFF5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2BB5-A2E9-42E9-B323-F68A256EF355}"/>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95B12E27-4940-4189-8E55-A65D54647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99252-EF12-46E4-9C08-54B0F0C11985}"/>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263447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26DEA-E394-4555-802F-D11E87179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93F9B-EC8D-41EC-B54C-F0ADFD77E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D2E9B-1005-4268-B908-82275298FF1F}"/>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2C0C4BEB-8C6A-4F0B-B35A-58FEF4855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8BA8D-2C23-4837-B5A1-B7392C4E2650}"/>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189193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C5D8-B053-4FAC-9FFC-3D5A97596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49799-4289-458B-BA50-85CF0D72D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16D63-B78D-43E0-A7CD-ADAADB3086BD}"/>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E5E32190-F176-4711-9D70-FF92ADE8F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6A842-C431-495A-9C73-7B3F5854D39B}"/>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106565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994C-03EC-4711-BB0C-A9F63CD9A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8CAC1D-1AD8-42AD-87A7-46ED7467F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B4CFE-6BA2-4FE6-AC4B-8333013DAB25}"/>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0DCC14DA-795C-4E7E-A3CA-A0BCD056E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52FCF-576A-407C-B7E7-4603C94E8F34}"/>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254563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DD53-D0C4-4981-84F3-BB26E30C3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552C4-ACD2-4173-9C57-25B12D490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454A2-5DAB-4EB2-BFB4-0153BD721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D5C31-F10B-46BE-B97B-CFE88A73B8C7}"/>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6" name="Footer Placeholder 5">
            <a:extLst>
              <a:ext uri="{FF2B5EF4-FFF2-40B4-BE49-F238E27FC236}">
                <a16:creationId xmlns:a16="http://schemas.microsoft.com/office/drawing/2014/main" id="{AA175202-E2A8-4A88-BA32-00DBF16E3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6043C-C38B-45F9-832B-CE63868D5E01}"/>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185097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F67C-17DF-4200-A7DF-B646778A3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A48B9-9CDA-4E81-9C81-2B7E1A755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F80E4-B88E-4994-8811-B809710FCF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81C12-5C04-43E4-AF91-D73EECE9E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FF961-3BC1-4FCD-A8C5-A5E19278E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FEE2B9-5A82-4718-9688-784A61896ECC}"/>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8" name="Footer Placeholder 7">
            <a:extLst>
              <a:ext uri="{FF2B5EF4-FFF2-40B4-BE49-F238E27FC236}">
                <a16:creationId xmlns:a16="http://schemas.microsoft.com/office/drawing/2014/main" id="{34C95FD3-892C-4A98-B741-6950A16701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FFF7AF-3DDE-4D27-A92C-9C80C24AF645}"/>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339439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F447-9BAE-4EA8-8F20-B61652123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AD717-B55D-4655-A43C-F4DDD32946D6}"/>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4" name="Footer Placeholder 3">
            <a:extLst>
              <a:ext uri="{FF2B5EF4-FFF2-40B4-BE49-F238E27FC236}">
                <a16:creationId xmlns:a16="http://schemas.microsoft.com/office/drawing/2014/main" id="{55CD7861-C7E3-4BDC-8F15-5E04F62D1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34C9E9-0A38-4B94-B04E-8B0252759ED8}"/>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10486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EB97A-D84F-4865-9BBD-B3F5FF99F272}"/>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3" name="Footer Placeholder 2">
            <a:extLst>
              <a:ext uri="{FF2B5EF4-FFF2-40B4-BE49-F238E27FC236}">
                <a16:creationId xmlns:a16="http://schemas.microsoft.com/office/drawing/2014/main" id="{7EDC8E7B-0C6B-4E4E-86C4-F46E8F778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6D7057-1C36-4163-8339-B62AB1DB4D8B}"/>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6364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DC72-C053-4492-B580-2DF053F37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5581C-715C-4599-ABE7-5FF013466E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6E552-F2CF-46C7-BA2F-F41B96221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C83CE-7E9D-4922-A46D-ECCB3D2A4618}"/>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6" name="Footer Placeholder 5">
            <a:extLst>
              <a:ext uri="{FF2B5EF4-FFF2-40B4-BE49-F238E27FC236}">
                <a16:creationId xmlns:a16="http://schemas.microsoft.com/office/drawing/2014/main" id="{14409D03-6FD8-4CAA-B5BD-064D4ED35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93ABE-8547-46AF-90CB-594D3E2ACB75}"/>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36964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E4FF-3950-4F7A-8A08-494E477E9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368CB-8C0C-4F01-84BF-D61E80C8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4F1668-AD13-4AA2-8B24-EFD8D6E2F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75280-9F05-4BFF-A672-5722778C6D3A}"/>
              </a:ext>
            </a:extLst>
          </p:cNvPr>
          <p:cNvSpPr>
            <a:spLocks noGrp="1"/>
          </p:cNvSpPr>
          <p:nvPr>
            <p:ph type="dt" sz="half" idx="10"/>
          </p:nvPr>
        </p:nvSpPr>
        <p:spPr/>
        <p:txBody>
          <a:bodyPr/>
          <a:lstStyle/>
          <a:p>
            <a:fld id="{9B5FC6EA-1662-4615-89F4-F57036F84BB1}" type="datetimeFigureOut">
              <a:rPr lang="en-US" smtClean="0"/>
              <a:t>4/23/2022</a:t>
            </a:fld>
            <a:endParaRPr lang="en-US"/>
          </a:p>
        </p:txBody>
      </p:sp>
      <p:sp>
        <p:nvSpPr>
          <p:cNvPr id="6" name="Footer Placeholder 5">
            <a:extLst>
              <a:ext uri="{FF2B5EF4-FFF2-40B4-BE49-F238E27FC236}">
                <a16:creationId xmlns:a16="http://schemas.microsoft.com/office/drawing/2014/main" id="{F8943C13-D2D3-43E0-8200-64D76BFA3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6F304-FA1C-496A-A937-CE0EF592A1B2}"/>
              </a:ext>
            </a:extLst>
          </p:cNvPr>
          <p:cNvSpPr>
            <a:spLocks noGrp="1"/>
          </p:cNvSpPr>
          <p:nvPr>
            <p:ph type="sldNum" sz="quarter" idx="12"/>
          </p:nvPr>
        </p:nvSpPr>
        <p:spPr/>
        <p:txBody>
          <a:bodyPr/>
          <a:lstStyle/>
          <a:p>
            <a:fld id="{A6CE204E-F028-46D4-B17A-8A8B67B41617}" type="slidenum">
              <a:rPr lang="en-US" smtClean="0"/>
              <a:t>‹#›</a:t>
            </a:fld>
            <a:endParaRPr lang="en-US"/>
          </a:p>
        </p:txBody>
      </p:sp>
    </p:spTree>
    <p:extLst>
      <p:ext uri="{BB962C8B-B14F-4D97-AF65-F5344CB8AC3E}">
        <p14:creationId xmlns:p14="http://schemas.microsoft.com/office/powerpoint/2010/main" val="249642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2B500-2F96-493E-BD71-0E8FECDC0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5EE4A-4056-472C-AFF5-6DB90DBC5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1F949-5678-4071-83C3-697A24848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FC6EA-1662-4615-89F4-F57036F84BB1}" type="datetimeFigureOut">
              <a:rPr lang="en-US" smtClean="0"/>
              <a:t>4/23/2022</a:t>
            </a:fld>
            <a:endParaRPr lang="en-US"/>
          </a:p>
        </p:txBody>
      </p:sp>
      <p:sp>
        <p:nvSpPr>
          <p:cNvPr id="5" name="Footer Placeholder 4">
            <a:extLst>
              <a:ext uri="{FF2B5EF4-FFF2-40B4-BE49-F238E27FC236}">
                <a16:creationId xmlns:a16="http://schemas.microsoft.com/office/drawing/2014/main" id="{80833893-E78B-46C9-ABB7-DEA73DBCC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514FA7-D584-4751-8DE4-02109FD60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E204E-F028-46D4-B17A-8A8B67B41617}" type="slidenum">
              <a:rPr lang="en-US" smtClean="0"/>
              <a:t>‹#›</a:t>
            </a:fld>
            <a:endParaRPr lang="en-US"/>
          </a:p>
        </p:txBody>
      </p:sp>
    </p:spTree>
    <p:extLst>
      <p:ext uri="{BB962C8B-B14F-4D97-AF65-F5344CB8AC3E}">
        <p14:creationId xmlns:p14="http://schemas.microsoft.com/office/powerpoint/2010/main" val="410824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749E-3722-4F4A-A0E9-1D7B6F1DA6FA}"/>
              </a:ext>
            </a:extLst>
          </p:cNvPr>
          <p:cNvSpPr>
            <a:spLocks noGrp="1"/>
          </p:cNvSpPr>
          <p:nvPr>
            <p:ph type="ctrTitle"/>
          </p:nvPr>
        </p:nvSpPr>
        <p:spPr>
          <a:xfrm>
            <a:off x="1524000" y="340467"/>
            <a:ext cx="9144000" cy="3696511"/>
          </a:xfrm>
        </p:spPr>
        <p:txBody>
          <a:bodyPr>
            <a:normAutofit/>
          </a:bodyPr>
          <a:lstStyle/>
          <a:p>
            <a:pPr algn="l"/>
            <a:r>
              <a:rPr lang="en-US" sz="5400" dirty="0">
                <a:latin typeface="Gloss And Bloom" pitchFamily="2" charset="0"/>
                <a:cs typeface="Dreaming Outloud Script Pro" panose="020B0604020202020204" pitchFamily="66" charset="0"/>
              </a:rPr>
              <a:t>the first and last</a:t>
            </a:r>
            <a:br>
              <a:rPr lang="en-US" sz="5400" dirty="0">
                <a:latin typeface="Mervale Script" panose="03060506000000020000" pitchFamily="66" charset="0"/>
              </a:rPr>
            </a:br>
            <a:br>
              <a:rPr lang="en-US" sz="1300" dirty="0"/>
            </a:br>
            <a:r>
              <a:rPr lang="en-US" sz="1300" dirty="0"/>
              <a:t>                                                            </a:t>
            </a:r>
            <a:r>
              <a:rPr lang="en-US" sz="12000" dirty="0">
                <a:latin typeface="Algerian" panose="04020705040A02060702" pitchFamily="82" charset="0"/>
              </a:rPr>
              <a:t>Adam</a:t>
            </a:r>
          </a:p>
        </p:txBody>
      </p:sp>
      <p:sp>
        <p:nvSpPr>
          <p:cNvPr id="3" name="Subtitle 2">
            <a:extLst>
              <a:ext uri="{FF2B5EF4-FFF2-40B4-BE49-F238E27FC236}">
                <a16:creationId xmlns:a16="http://schemas.microsoft.com/office/drawing/2014/main" id="{695B00E0-DF06-4EEF-ADA0-40DF7A955C6B}"/>
              </a:ext>
            </a:extLst>
          </p:cNvPr>
          <p:cNvSpPr>
            <a:spLocks noGrp="1"/>
          </p:cNvSpPr>
          <p:nvPr>
            <p:ph type="subTitle" idx="1"/>
          </p:nvPr>
        </p:nvSpPr>
        <p:spPr>
          <a:xfrm>
            <a:off x="1524000" y="4717915"/>
            <a:ext cx="9144000" cy="928991"/>
          </a:xfrm>
        </p:spPr>
        <p:txBody>
          <a:bodyPr>
            <a:normAutofit/>
          </a:bodyPr>
          <a:lstStyle/>
          <a:p>
            <a:r>
              <a:rPr lang="en-US" sz="4400" dirty="0"/>
              <a:t>1 Corinthians 15:45-49</a:t>
            </a:r>
          </a:p>
        </p:txBody>
      </p:sp>
    </p:spTree>
    <p:extLst>
      <p:ext uri="{BB962C8B-B14F-4D97-AF65-F5344CB8AC3E}">
        <p14:creationId xmlns:p14="http://schemas.microsoft.com/office/powerpoint/2010/main" val="819622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749E-3722-4F4A-A0E9-1D7B6F1DA6FA}"/>
              </a:ext>
            </a:extLst>
          </p:cNvPr>
          <p:cNvSpPr>
            <a:spLocks noGrp="1"/>
          </p:cNvSpPr>
          <p:nvPr>
            <p:ph type="title"/>
          </p:nvPr>
        </p:nvSpPr>
        <p:spPr>
          <a:xfrm>
            <a:off x="838200" y="78261"/>
            <a:ext cx="10515600" cy="1325563"/>
          </a:xfrm>
        </p:spPr>
        <p:txBody>
          <a:bodyPr anchor="t">
            <a:normAutofit/>
          </a:bodyPr>
          <a:lstStyle/>
          <a:p>
            <a:pPr algn="ctr"/>
            <a:r>
              <a:rPr lang="en-US" sz="4800" dirty="0">
                <a:latin typeface="Gloss And Bloom" pitchFamily="2" charset="0"/>
                <a:cs typeface="Dreaming Outloud Script Pro" panose="020B0604020202020204" pitchFamily="66" charset="0"/>
              </a:rPr>
              <a:t>Comparing the Two </a:t>
            </a:r>
            <a:r>
              <a:rPr lang="en-US" sz="8000" dirty="0" err="1">
                <a:latin typeface="Algerian" panose="04020705040A02060702" pitchFamily="82" charset="0"/>
              </a:rPr>
              <a:t>aDAms</a:t>
            </a:r>
            <a:endParaRPr lang="en-US" sz="8000" dirty="0">
              <a:latin typeface="Algerian" panose="04020705040A02060702" pitchFamily="82" charset="0"/>
            </a:endParaRPr>
          </a:p>
        </p:txBody>
      </p:sp>
      <p:sp>
        <p:nvSpPr>
          <p:cNvPr id="3" name="Subtitle 2">
            <a:extLst>
              <a:ext uri="{FF2B5EF4-FFF2-40B4-BE49-F238E27FC236}">
                <a16:creationId xmlns:a16="http://schemas.microsoft.com/office/drawing/2014/main" id="{695B00E0-DF06-4EEF-ADA0-40DF7A955C6B}"/>
              </a:ext>
            </a:extLst>
          </p:cNvPr>
          <p:cNvSpPr>
            <a:spLocks noGrp="1"/>
          </p:cNvSpPr>
          <p:nvPr>
            <p:ph sz="half" idx="1"/>
          </p:nvPr>
        </p:nvSpPr>
        <p:spPr>
          <a:xfrm>
            <a:off x="179291" y="1332108"/>
            <a:ext cx="6019800" cy="5286270"/>
          </a:xfrm>
        </p:spPr>
        <p:txBody>
          <a:bodyPr>
            <a:noAutofit/>
          </a:bodyPr>
          <a:lstStyle/>
          <a:p>
            <a:pPr marL="0" indent="0" algn="ctr">
              <a:lnSpc>
                <a:spcPct val="80000"/>
              </a:lnSpc>
              <a:spcBef>
                <a:spcPts val="0"/>
              </a:spcBef>
              <a:spcAft>
                <a:spcPts val="1200"/>
              </a:spcAft>
              <a:buNone/>
            </a:pPr>
            <a:r>
              <a:rPr lang="en-US" sz="4800" b="1" cap="small" dirty="0"/>
              <a:t>Similarities</a:t>
            </a:r>
          </a:p>
          <a:p>
            <a:pPr marL="393700" indent="-393700">
              <a:lnSpc>
                <a:spcPct val="80000"/>
              </a:lnSpc>
              <a:spcBef>
                <a:spcPts val="0"/>
              </a:spcBef>
              <a:spcAft>
                <a:spcPts val="400"/>
              </a:spcAft>
            </a:pPr>
            <a:r>
              <a:rPr lang="en-US" sz="4000" b="1" dirty="0"/>
              <a:t>Both placed on earth miraculously </a:t>
            </a:r>
            <a:r>
              <a:rPr lang="en-US" sz="4000" dirty="0"/>
              <a:t>(Gen. 2:7; Matt. 1:18-21)</a:t>
            </a:r>
          </a:p>
          <a:p>
            <a:pPr marL="393700" indent="-393700">
              <a:lnSpc>
                <a:spcPct val="80000"/>
              </a:lnSpc>
              <a:spcBef>
                <a:spcPts val="0"/>
              </a:spcBef>
              <a:spcAft>
                <a:spcPts val="400"/>
              </a:spcAft>
            </a:pPr>
            <a:r>
              <a:rPr lang="en-US" sz="4000" b="1" dirty="0"/>
              <a:t>Both beginnings without sin </a:t>
            </a:r>
            <a:r>
              <a:rPr lang="en-US" sz="4000" dirty="0"/>
              <a:t>(Heb. 4:15)</a:t>
            </a:r>
          </a:p>
          <a:p>
            <a:pPr marL="393700" indent="-393700">
              <a:lnSpc>
                <a:spcPct val="80000"/>
              </a:lnSpc>
              <a:spcBef>
                <a:spcPts val="0"/>
              </a:spcBef>
              <a:spcAft>
                <a:spcPts val="400"/>
              </a:spcAft>
            </a:pPr>
            <a:r>
              <a:rPr lang="en-US" sz="4000" b="1" dirty="0"/>
              <a:t>Both married </a:t>
            </a:r>
            <a:r>
              <a:rPr lang="en-US" sz="4000" dirty="0"/>
              <a:t>(2 Cor. 11:2)</a:t>
            </a:r>
          </a:p>
          <a:p>
            <a:pPr marL="393700" indent="-393700">
              <a:lnSpc>
                <a:spcPct val="80000"/>
              </a:lnSpc>
              <a:spcBef>
                <a:spcPts val="0"/>
              </a:spcBef>
              <a:spcAft>
                <a:spcPts val="400"/>
              </a:spcAft>
            </a:pPr>
            <a:r>
              <a:rPr lang="en-US" sz="4000" b="1" dirty="0"/>
              <a:t>Relationship similarities </a:t>
            </a:r>
            <a:r>
              <a:rPr lang="en-US" sz="4000" dirty="0"/>
              <a:t>(Gen. 2:23-24; Eph. 5:23)</a:t>
            </a:r>
          </a:p>
        </p:txBody>
      </p:sp>
      <p:sp>
        <p:nvSpPr>
          <p:cNvPr id="4" name="Content Placeholder 3">
            <a:extLst>
              <a:ext uri="{FF2B5EF4-FFF2-40B4-BE49-F238E27FC236}">
                <a16:creationId xmlns:a16="http://schemas.microsoft.com/office/drawing/2014/main" id="{571B7629-22C7-4795-9CEA-3318BE91AED6}"/>
              </a:ext>
            </a:extLst>
          </p:cNvPr>
          <p:cNvSpPr>
            <a:spLocks noGrp="1"/>
          </p:cNvSpPr>
          <p:nvPr>
            <p:ph sz="half" idx="2"/>
          </p:nvPr>
        </p:nvSpPr>
        <p:spPr>
          <a:xfrm>
            <a:off x="6270807" y="1332107"/>
            <a:ext cx="5992907" cy="5447632"/>
          </a:xfrm>
        </p:spPr>
        <p:txBody>
          <a:bodyPr>
            <a:normAutofit/>
          </a:bodyPr>
          <a:lstStyle/>
          <a:p>
            <a:pPr marL="0" indent="0" algn="ctr">
              <a:lnSpc>
                <a:spcPct val="80000"/>
              </a:lnSpc>
              <a:spcBef>
                <a:spcPts val="0"/>
              </a:spcBef>
              <a:spcAft>
                <a:spcPts val="1200"/>
              </a:spcAft>
              <a:buNone/>
            </a:pPr>
            <a:r>
              <a:rPr lang="en-US" sz="4800" b="1" cap="small" dirty="0"/>
              <a:t>Differences</a:t>
            </a:r>
          </a:p>
          <a:p>
            <a:pPr>
              <a:lnSpc>
                <a:spcPct val="80000"/>
              </a:lnSpc>
              <a:spcBef>
                <a:spcPts val="0"/>
              </a:spcBef>
              <a:spcAft>
                <a:spcPts val="200"/>
              </a:spcAft>
            </a:pPr>
            <a:r>
              <a:rPr lang="en-US" sz="4000" b="1" dirty="0"/>
              <a:t>One sinned </a:t>
            </a:r>
            <a:r>
              <a:rPr lang="en-US" sz="4000" dirty="0"/>
              <a:t>(Rom. 5:12)</a:t>
            </a:r>
          </a:p>
          <a:p>
            <a:pPr>
              <a:lnSpc>
                <a:spcPct val="80000"/>
              </a:lnSpc>
              <a:spcBef>
                <a:spcPts val="0"/>
              </a:spcBef>
              <a:spcAft>
                <a:spcPts val="200"/>
              </a:spcAft>
            </a:pPr>
            <a:r>
              <a:rPr lang="en-US" sz="4000" b="1" dirty="0"/>
              <a:t>One paid the price for sin </a:t>
            </a:r>
            <a:r>
              <a:rPr lang="en-US" sz="4000" dirty="0"/>
              <a:t>(Heb. 5:8 -9)</a:t>
            </a:r>
          </a:p>
          <a:p>
            <a:pPr>
              <a:lnSpc>
                <a:spcPct val="80000"/>
              </a:lnSpc>
              <a:spcBef>
                <a:spcPts val="0"/>
              </a:spcBef>
              <a:spcAft>
                <a:spcPts val="200"/>
              </a:spcAft>
            </a:pPr>
            <a:r>
              <a:rPr lang="en-US" sz="4000" b="1" dirty="0"/>
              <a:t>One’s disobedience cost us </a:t>
            </a:r>
            <a:r>
              <a:rPr lang="en-US" sz="4000" dirty="0"/>
              <a:t>(Gen. 3:24)</a:t>
            </a:r>
          </a:p>
          <a:p>
            <a:pPr>
              <a:lnSpc>
                <a:spcPct val="80000"/>
              </a:lnSpc>
              <a:spcBef>
                <a:spcPts val="0"/>
              </a:spcBef>
              <a:spcAft>
                <a:spcPts val="200"/>
              </a:spcAft>
            </a:pPr>
            <a:r>
              <a:rPr lang="en-US" sz="4000" b="1" dirty="0"/>
              <a:t>One’s obedience gives us eternal life!                        </a:t>
            </a:r>
            <a:r>
              <a:rPr lang="en-US" sz="4000" dirty="0"/>
              <a:t>(Hebrews 9:12)</a:t>
            </a:r>
          </a:p>
        </p:txBody>
      </p:sp>
      <p:cxnSp>
        <p:nvCxnSpPr>
          <p:cNvPr id="8" name="Straight Connector 7">
            <a:extLst>
              <a:ext uri="{FF2B5EF4-FFF2-40B4-BE49-F238E27FC236}">
                <a16:creationId xmlns:a16="http://schemas.microsoft.com/office/drawing/2014/main" id="{6A95FD2F-3DE8-4950-B6B7-496B8181D9C0}"/>
              </a:ext>
            </a:extLst>
          </p:cNvPr>
          <p:cNvCxnSpPr/>
          <p:nvPr/>
        </p:nvCxnSpPr>
        <p:spPr>
          <a:xfrm>
            <a:off x="430303" y="1147479"/>
            <a:ext cx="11313459" cy="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66C651-F62E-4761-8995-90C009771270}"/>
              </a:ext>
            </a:extLst>
          </p:cNvPr>
          <p:cNvCxnSpPr/>
          <p:nvPr/>
        </p:nvCxnSpPr>
        <p:spPr>
          <a:xfrm>
            <a:off x="6176677" y="1147479"/>
            <a:ext cx="0" cy="52174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14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749E-3722-4F4A-A0E9-1D7B6F1DA6FA}"/>
              </a:ext>
            </a:extLst>
          </p:cNvPr>
          <p:cNvSpPr>
            <a:spLocks noGrp="1"/>
          </p:cNvSpPr>
          <p:nvPr>
            <p:ph type="ctrTitle"/>
          </p:nvPr>
        </p:nvSpPr>
        <p:spPr>
          <a:xfrm>
            <a:off x="1237136" y="968182"/>
            <a:ext cx="9144000" cy="1129553"/>
          </a:xfrm>
        </p:spPr>
        <p:txBody>
          <a:bodyPr anchor="t">
            <a:normAutofit/>
          </a:bodyPr>
          <a:lstStyle/>
          <a:p>
            <a:pPr algn="l">
              <a:lnSpc>
                <a:spcPct val="100000"/>
              </a:lnSpc>
            </a:pPr>
            <a:r>
              <a:rPr lang="en-US" sz="5400" dirty="0">
                <a:latin typeface="Gloss And Bloom" pitchFamily="2" charset="0"/>
                <a:cs typeface="Dreaming Outloud Script Pro" panose="020B0604020202020204" pitchFamily="66" charset="0"/>
              </a:rPr>
              <a:t>Conclusion</a:t>
            </a:r>
            <a:endParaRPr lang="en-US" sz="12000" dirty="0">
              <a:latin typeface="Algerian" panose="04020705040A02060702" pitchFamily="82" charset="0"/>
            </a:endParaRPr>
          </a:p>
        </p:txBody>
      </p:sp>
      <p:sp>
        <p:nvSpPr>
          <p:cNvPr id="3" name="Subtitle 2">
            <a:extLst>
              <a:ext uri="{FF2B5EF4-FFF2-40B4-BE49-F238E27FC236}">
                <a16:creationId xmlns:a16="http://schemas.microsoft.com/office/drawing/2014/main" id="{695B00E0-DF06-4EEF-ADA0-40DF7A955C6B}"/>
              </a:ext>
            </a:extLst>
          </p:cNvPr>
          <p:cNvSpPr>
            <a:spLocks noGrp="1"/>
          </p:cNvSpPr>
          <p:nvPr>
            <p:ph type="subTitle" idx="1"/>
          </p:nvPr>
        </p:nvSpPr>
        <p:spPr>
          <a:xfrm>
            <a:off x="1524000" y="2223238"/>
            <a:ext cx="9144000" cy="3477447"/>
          </a:xfrm>
        </p:spPr>
        <p:txBody>
          <a:bodyPr>
            <a:normAutofit/>
          </a:bodyPr>
          <a:lstStyle/>
          <a:p>
            <a:pPr algn="l"/>
            <a:r>
              <a:rPr lang="en-US" sz="4400" dirty="0"/>
              <a:t>     “For since by man came death, by Man also came the resurrection of the dead.</a:t>
            </a:r>
            <a:r>
              <a:rPr lang="en-US" sz="4400" baseline="30000" dirty="0"/>
              <a:t> 22</a:t>
            </a:r>
            <a:r>
              <a:rPr lang="en-US" sz="4400" dirty="0"/>
              <a:t> For as in Adam all die, even so in Christ all shall be made alive.”</a:t>
            </a:r>
          </a:p>
          <a:p>
            <a:pPr algn="r"/>
            <a:r>
              <a:rPr lang="en-US" sz="4400" i="1" dirty="0"/>
              <a:t>1 Corinthians 15:21-22</a:t>
            </a:r>
          </a:p>
        </p:txBody>
      </p:sp>
    </p:spTree>
    <p:extLst>
      <p:ext uri="{BB962C8B-B14F-4D97-AF65-F5344CB8AC3E}">
        <p14:creationId xmlns:p14="http://schemas.microsoft.com/office/powerpoint/2010/main" val="4096868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1518</Words>
  <Application>Microsoft Office PowerPoint</Application>
  <PresentationFormat>Widescreen</PresentationFormat>
  <Paragraphs>80</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Algerian</vt:lpstr>
      <vt:lpstr>Gloss And Bloom</vt:lpstr>
      <vt:lpstr>Calibri</vt:lpstr>
      <vt:lpstr>Mervale Script</vt:lpstr>
      <vt:lpstr>Calibri Light</vt:lpstr>
      <vt:lpstr>Arial</vt:lpstr>
      <vt:lpstr>Office Theme</vt:lpstr>
      <vt:lpstr>the first and last                                                              Adam</vt:lpstr>
      <vt:lpstr>Comparing the Two aDAms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and last                                                                         Adam</dc:title>
  <dc:creator>Stan Cox</dc:creator>
  <cp:lastModifiedBy>Stan Cox</cp:lastModifiedBy>
  <cp:revision>1</cp:revision>
  <dcterms:created xsi:type="dcterms:W3CDTF">2022-04-23T23:34:21Z</dcterms:created>
  <dcterms:modified xsi:type="dcterms:W3CDTF">2022-04-24T03:00:20Z</dcterms:modified>
</cp:coreProperties>
</file>