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6" r:id="rId2"/>
    <p:sldId id="274" r:id="rId3"/>
    <p:sldId id="257" r:id="rId4"/>
    <p:sldId id="258" r:id="rId5"/>
    <p:sldId id="268" r:id="rId6"/>
    <p:sldId id="262" r:id="rId7"/>
    <p:sldId id="259" r:id="rId8"/>
    <p:sldId id="260" r:id="rId9"/>
    <p:sldId id="269" r:id="rId10"/>
    <p:sldId id="263" r:id="rId11"/>
    <p:sldId id="261" r:id="rId12"/>
    <p:sldId id="270" r:id="rId13"/>
    <p:sldId id="264" r:id="rId14"/>
    <p:sldId id="266" r:id="rId15"/>
    <p:sldId id="271" r:id="rId16"/>
    <p:sldId id="265" r:id="rId17"/>
    <p:sldId id="267" r:id="rId18"/>
    <p:sldId id="272" r:id="rId19"/>
    <p:sldId id="273" r:id="rId20"/>
  </p:sldIdLst>
  <p:sldSz cx="12192000" cy="6858000"/>
  <p:notesSz cx="6858000" cy="9144000"/>
  <p:embeddedFontLst>
    <p:embeddedFont>
      <p:font typeface="Acme" panose="02000706050000020004" pitchFamily="2"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KG TRIBECA STAMP" panose="02000505000000020004"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B9072-C5C3-43EF-A5CE-0D845E3793E6}" v="15" dt="2023-02-04T05:38:07.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2" autoAdjust="0"/>
    <p:restoredTop sz="67104" autoAdjust="0"/>
  </p:normalViewPr>
  <p:slideViewPr>
    <p:cSldViewPr snapToGrid="0">
      <p:cViewPr varScale="1">
        <p:scale>
          <a:sx n="50" d="100"/>
          <a:sy n="50" d="100"/>
        </p:scale>
        <p:origin x="185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A8B9072-C5C3-43EF-A5CE-0D845E3793E6}"/>
    <pc:docChg chg="undo custSel addSld modSld">
      <pc:chgData name="Stan Cox" userId="9376f276357bfffd" providerId="LiveId" clId="{2A8B9072-C5C3-43EF-A5CE-0D845E3793E6}" dt="2023-02-04T05:52:16.353" v="13113" actId="115"/>
      <pc:docMkLst>
        <pc:docMk/>
      </pc:docMkLst>
      <pc:sldChg chg="modTransition modNotesTx">
        <pc:chgData name="Stan Cox" userId="9376f276357bfffd" providerId="LiveId" clId="{2A8B9072-C5C3-43EF-A5CE-0D845E3793E6}" dt="2023-02-03T23:17:48.251" v="5943" actId="121"/>
        <pc:sldMkLst>
          <pc:docMk/>
          <pc:sldMk cId="739665158" sldId="256"/>
        </pc:sldMkLst>
      </pc:sldChg>
      <pc:sldChg chg="modTransition modNotesTx">
        <pc:chgData name="Stan Cox" userId="9376f276357bfffd" providerId="LiveId" clId="{2A8B9072-C5C3-43EF-A5CE-0D845E3793E6}" dt="2023-02-04T03:39:33.619" v="7172" actId="20577"/>
        <pc:sldMkLst>
          <pc:docMk/>
          <pc:sldMk cId="22890348" sldId="257"/>
        </pc:sldMkLst>
      </pc:sldChg>
      <pc:sldChg chg="modSp mod modTransition modNotesTx">
        <pc:chgData name="Stan Cox" userId="9376f276357bfffd" providerId="LiveId" clId="{2A8B9072-C5C3-43EF-A5CE-0D845E3793E6}" dt="2023-02-04T03:50:26.584" v="7365" actId="114"/>
        <pc:sldMkLst>
          <pc:docMk/>
          <pc:sldMk cId="1631934097" sldId="258"/>
        </pc:sldMkLst>
        <pc:spChg chg="mod">
          <ac:chgData name="Stan Cox" userId="9376f276357bfffd" providerId="LiveId" clId="{2A8B9072-C5C3-43EF-A5CE-0D845E3793E6}" dt="2023-02-04T03:40:13.954" v="7175" actId="115"/>
          <ac:spMkLst>
            <pc:docMk/>
            <pc:sldMk cId="1631934097" sldId="258"/>
            <ac:spMk id="3" creationId="{26760869-9A4A-4943-27AE-0FA51BCE909B}"/>
          </ac:spMkLst>
        </pc:spChg>
      </pc:sldChg>
      <pc:sldChg chg="modSp mod modTransition modNotesTx">
        <pc:chgData name="Stan Cox" userId="9376f276357bfffd" providerId="LiveId" clId="{2A8B9072-C5C3-43EF-A5CE-0D845E3793E6}" dt="2023-02-04T04:23:13.427" v="8409" actId="113"/>
        <pc:sldMkLst>
          <pc:docMk/>
          <pc:sldMk cId="1264966024" sldId="259"/>
        </pc:sldMkLst>
        <pc:spChg chg="mod">
          <ac:chgData name="Stan Cox" userId="9376f276357bfffd" providerId="LiveId" clId="{2A8B9072-C5C3-43EF-A5CE-0D845E3793E6}" dt="2023-02-04T04:19:08.460" v="7988" actId="115"/>
          <ac:spMkLst>
            <pc:docMk/>
            <pc:sldMk cId="1264966024" sldId="259"/>
            <ac:spMk id="3" creationId="{26760869-9A4A-4943-27AE-0FA51BCE909B}"/>
          </ac:spMkLst>
        </pc:spChg>
      </pc:sldChg>
      <pc:sldChg chg="modSp mod modTransition modNotesTx">
        <pc:chgData name="Stan Cox" userId="9376f276357bfffd" providerId="LiveId" clId="{2A8B9072-C5C3-43EF-A5CE-0D845E3793E6}" dt="2023-02-04T05:52:16.353" v="13113" actId="115"/>
        <pc:sldMkLst>
          <pc:docMk/>
          <pc:sldMk cId="3092565681" sldId="260"/>
        </pc:sldMkLst>
        <pc:spChg chg="mod">
          <ac:chgData name="Stan Cox" userId="9376f276357bfffd" providerId="LiveId" clId="{2A8B9072-C5C3-43EF-A5CE-0D845E3793E6}" dt="2023-02-04T05:52:16.353" v="13113" actId="115"/>
          <ac:spMkLst>
            <pc:docMk/>
            <pc:sldMk cId="3092565681" sldId="260"/>
            <ac:spMk id="3" creationId="{26760869-9A4A-4943-27AE-0FA51BCE909B}"/>
          </ac:spMkLst>
        </pc:spChg>
      </pc:sldChg>
      <pc:sldChg chg="modTransition modNotesTx">
        <pc:chgData name="Stan Cox" userId="9376f276357bfffd" providerId="LiveId" clId="{2A8B9072-C5C3-43EF-A5CE-0D845E3793E6}" dt="2023-02-04T04:52:33.330" v="10473" actId="6549"/>
        <pc:sldMkLst>
          <pc:docMk/>
          <pc:sldMk cId="2916480505" sldId="261"/>
        </pc:sldMkLst>
      </pc:sldChg>
      <pc:sldChg chg="modTransition modNotesTx">
        <pc:chgData name="Stan Cox" userId="9376f276357bfffd" providerId="LiveId" clId="{2A8B9072-C5C3-43EF-A5CE-0D845E3793E6}" dt="2023-02-04T04:18:19.322" v="7983" actId="113"/>
        <pc:sldMkLst>
          <pc:docMk/>
          <pc:sldMk cId="3506827619" sldId="262"/>
        </pc:sldMkLst>
      </pc:sldChg>
      <pc:sldChg chg="modTransition modNotesTx">
        <pc:chgData name="Stan Cox" userId="9376f276357bfffd" providerId="LiveId" clId="{2A8B9072-C5C3-43EF-A5CE-0D845E3793E6}" dt="2023-02-04T04:41:54.713" v="9877" actId="20577"/>
        <pc:sldMkLst>
          <pc:docMk/>
          <pc:sldMk cId="2712203692" sldId="263"/>
        </pc:sldMkLst>
      </pc:sldChg>
      <pc:sldChg chg="modTransition modNotesTx">
        <pc:chgData name="Stan Cox" userId="9376f276357bfffd" providerId="LiveId" clId="{2A8B9072-C5C3-43EF-A5CE-0D845E3793E6}" dt="2023-02-04T05:17:08.077" v="11162" actId="20577"/>
        <pc:sldMkLst>
          <pc:docMk/>
          <pc:sldMk cId="3142420595" sldId="264"/>
        </pc:sldMkLst>
      </pc:sldChg>
      <pc:sldChg chg="modTransition modNotesTx">
        <pc:chgData name="Stan Cox" userId="9376f276357bfffd" providerId="LiveId" clId="{2A8B9072-C5C3-43EF-A5CE-0D845E3793E6}" dt="2023-02-04T05:30:12.497" v="12110" actId="113"/>
        <pc:sldMkLst>
          <pc:docMk/>
          <pc:sldMk cId="4051657467" sldId="265"/>
        </pc:sldMkLst>
      </pc:sldChg>
      <pc:sldChg chg="modSp mod modTransition modNotesTx">
        <pc:chgData name="Stan Cox" userId="9376f276357bfffd" providerId="LiveId" clId="{2A8B9072-C5C3-43EF-A5CE-0D845E3793E6}" dt="2023-02-04T05:18:28.536" v="11169" actId="115"/>
        <pc:sldMkLst>
          <pc:docMk/>
          <pc:sldMk cId="3891741362" sldId="266"/>
        </pc:sldMkLst>
        <pc:spChg chg="mod">
          <ac:chgData name="Stan Cox" userId="9376f276357bfffd" providerId="LiveId" clId="{2A8B9072-C5C3-43EF-A5CE-0D845E3793E6}" dt="2023-02-04T05:17:58.309" v="11167" actId="115"/>
          <ac:spMkLst>
            <pc:docMk/>
            <pc:sldMk cId="3891741362" sldId="266"/>
            <ac:spMk id="3" creationId="{26760869-9A4A-4943-27AE-0FA51BCE909B}"/>
          </ac:spMkLst>
        </pc:spChg>
      </pc:sldChg>
      <pc:sldChg chg="modSp mod modTransition modNotesTx">
        <pc:chgData name="Stan Cox" userId="9376f276357bfffd" providerId="LiveId" clId="{2A8B9072-C5C3-43EF-A5CE-0D845E3793E6}" dt="2023-02-04T05:31:24.248" v="12119" actId="113"/>
        <pc:sldMkLst>
          <pc:docMk/>
          <pc:sldMk cId="1989958240" sldId="267"/>
        </pc:sldMkLst>
        <pc:spChg chg="mod">
          <ac:chgData name="Stan Cox" userId="9376f276357bfffd" providerId="LiveId" clId="{2A8B9072-C5C3-43EF-A5CE-0D845E3793E6}" dt="2023-02-04T05:31:02.300" v="12116" actId="115"/>
          <ac:spMkLst>
            <pc:docMk/>
            <pc:sldMk cId="1989958240" sldId="267"/>
            <ac:spMk id="3" creationId="{26760869-9A4A-4943-27AE-0FA51BCE909B}"/>
          </ac:spMkLst>
        </pc:spChg>
      </pc:sldChg>
      <pc:sldChg chg="modSp add mod modNotesTx">
        <pc:chgData name="Stan Cox" userId="9376f276357bfffd" providerId="LiveId" clId="{2A8B9072-C5C3-43EF-A5CE-0D845E3793E6}" dt="2023-02-04T04:55:14.987" v="10567" actId="20577"/>
        <pc:sldMkLst>
          <pc:docMk/>
          <pc:sldMk cId="3957763486" sldId="268"/>
        </pc:sldMkLst>
        <pc:spChg chg="mod">
          <ac:chgData name="Stan Cox" userId="9376f276357bfffd" providerId="LiveId" clId="{2A8B9072-C5C3-43EF-A5CE-0D845E3793E6}" dt="2023-02-03T21:02:41.321" v="97" actId="1076"/>
          <ac:spMkLst>
            <pc:docMk/>
            <pc:sldMk cId="3957763486" sldId="268"/>
            <ac:spMk id="2" creationId="{5D78EADF-F7E6-9438-5630-D173904C1871}"/>
          </ac:spMkLst>
        </pc:spChg>
        <pc:spChg chg="mod">
          <ac:chgData name="Stan Cox" userId="9376f276357bfffd" providerId="LiveId" clId="{2A8B9072-C5C3-43EF-A5CE-0D845E3793E6}" dt="2023-02-04T03:53:28.295" v="7529" actId="20577"/>
          <ac:spMkLst>
            <pc:docMk/>
            <pc:sldMk cId="3957763486" sldId="268"/>
            <ac:spMk id="3" creationId="{26760869-9A4A-4943-27AE-0FA51BCE909B}"/>
          </ac:spMkLst>
        </pc:spChg>
      </pc:sldChg>
      <pc:sldChg chg="modSp add mod modNotesTx">
        <pc:chgData name="Stan Cox" userId="9376f276357bfffd" providerId="LiveId" clId="{2A8B9072-C5C3-43EF-A5CE-0D845E3793E6}" dt="2023-02-04T04:54:52.326" v="10536" actId="20577"/>
        <pc:sldMkLst>
          <pc:docMk/>
          <pc:sldMk cId="3743290287" sldId="269"/>
        </pc:sldMkLst>
        <pc:spChg chg="mod">
          <ac:chgData name="Stan Cox" userId="9376f276357bfffd" providerId="LiveId" clId="{2A8B9072-C5C3-43EF-A5CE-0D845E3793E6}" dt="2023-02-03T21:03:03.655" v="120" actId="20577"/>
          <ac:spMkLst>
            <pc:docMk/>
            <pc:sldMk cId="3743290287" sldId="269"/>
            <ac:spMk id="2" creationId="{5D78EADF-F7E6-9438-5630-D173904C1871}"/>
          </ac:spMkLst>
        </pc:spChg>
        <pc:spChg chg="mod">
          <ac:chgData name="Stan Cox" userId="9376f276357bfffd" providerId="LiveId" clId="{2A8B9072-C5C3-43EF-A5CE-0D845E3793E6}" dt="2023-02-04T04:38:48.634" v="9294" actId="20577"/>
          <ac:spMkLst>
            <pc:docMk/>
            <pc:sldMk cId="3743290287" sldId="269"/>
            <ac:spMk id="3" creationId="{26760869-9A4A-4943-27AE-0FA51BCE909B}"/>
          </ac:spMkLst>
        </pc:spChg>
      </pc:sldChg>
      <pc:sldChg chg="modSp add mod modNotesTx">
        <pc:chgData name="Stan Cox" userId="9376f276357bfffd" providerId="LiveId" clId="{2A8B9072-C5C3-43EF-A5CE-0D845E3793E6}" dt="2023-02-04T05:04:24.567" v="10702" actId="115"/>
        <pc:sldMkLst>
          <pc:docMk/>
          <pc:sldMk cId="1942547350" sldId="270"/>
        </pc:sldMkLst>
        <pc:spChg chg="mod">
          <ac:chgData name="Stan Cox" userId="9376f276357bfffd" providerId="LiveId" clId="{2A8B9072-C5C3-43EF-A5CE-0D845E3793E6}" dt="2023-02-03T21:03:17.819" v="138" actId="20577"/>
          <ac:spMkLst>
            <pc:docMk/>
            <pc:sldMk cId="1942547350" sldId="270"/>
            <ac:spMk id="2" creationId="{5D78EADF-F7E6-9438-5630-D173904C1871}"/>
          </ac:spMkLst>
        </pc:spChg>
        <pc:spChg chg="mod">
          <ac:chgData name="Stan Cox" userId="9376f276357bfffd" providerId="LiveId" clId="{2A8B9072-C5C3-43EF-A5CE-0D845E3793E6}" dt="2023-02-04T05:01:39.440" v="10687" actId="20577"/>
          <ac:spMkLst>
            <pc:docMk/>
            <pc:sldMk cId="1942547350" sldId="270"/>
            <ac:spMk id="3" creationId="{26760869-9A4A-4943-27AE-0FA51BCE909B}"/>
          </ac:spMkLst>
        </pc:spChg>
      </pc:sldChg>
      <pc:sldChg chg="modSp add mod modNotesTx">
        <pc:chgData name="Stan Cox" userId="9376f276357bfffd" providerId="LiveId" clId="{2A8B9072-C5C3-43EF-A5CE-0D845E3793E6}" dt="2023-02-04T05:35:54.269" v="12349" actId="20577"/>
        <pc:sldMkLst>
          <pc:docMk/>
          <pc:sldMk cId="3167453546" sldId="271"/>
        </pc:sldMkLst>
        <pc:spChg chg="mod">
          <ac:chgData name="Stan Cox" userId="9376f276357bfffd" providerId="LiveId" clId="{2A8B9072-C5C3-43EF-A5CE-0D845E3793E6}" dt="2023-02-03T21:03:45.149" v="161" actId="6549"/>
          <ac:spMkLst>
            <pc:docMk/>
            <pc:sldMk cId="3167453546" sldId="271"/>
            <ac:spMk id="2" creationId="{5D78EADF-F7E6-9438-5630-D173904C1871}"/>
          </ac:spMkLst>
        </pc:spChg>
        <pc:spChg chg="mod">
          <ac:chgData name="Stan Cox" userId="9376f276357bfffd" providerId="LiveId" clId="{2A8B9072-C5C3-43EF-A5CE-0D845E3793E6}" dt="2023-02-04T05:35:54.269" v="12349" actId="20577"/>
          <ac:spMkLst>
            <pc:docMk/>
            <pc:sldMk cId="3167453546" sldId="271"/>
            <ac:spMk id="3" creationId="{26760869-9A4A-4943-27AE-0FA51BCE909B}"/>
          </ac:spMkLst>
        </pc:spChg>
      </pc:sldChg>
      <pc:sldChg chg="modSp add mod modNotesTx">
        <pc:chgData name="Stan Cox" userId="9376f276357bfffd" providerId="LiveId" clId="{2A8B9072-C5C3-43EF-A5CE-0D845E3793E6}" dt="2023-02-04T05:42:18.735" v="12744" actId="20577"/>
        <pc:sldMkLst>
          <pc:docMk/>
          <pc:sldMk cId="3083453426" sldId="272"/>
        </pc:sldMkLst>
        <pc:spChg chg="mod">
          <ac:chgData name="Stan Cox" userId="9376f276357bfffd" providerId="LiveId" clId="{2A8B9072-C5C3-43EF-A5CE-0D845E3793E6}" dt="2023-02-03T21:04:07.340" v="188" actId="20577"/>
          <ac:spMkLst>
            <pc:docMk/>
            <pc:sldMk cId="3083453426" sldId="272"/>
            <ac:spMk id="2" creationId="{5D78EADF-F7E6-9438-5630-D173904C1871}"/>
          </ac:spMkLst>
        </pc:spChg>
        <pc:spChg chg="mod">
          <ac:chgData name="Stan Cox" userId="9376f276357bfffd" providerId="LiveId" clId="{2A8B9072-C5C3-43EF-A5CE-0D845E3793E6}" dt="2023-02-04T05:42:18.735" v="12744" actId="20577"/>
          <ac:spMkLst>
            <pc:docMk/>
            <pc:sldMk cId="3083453426" sldId="272"/>
            <ac:spMk id="3" creationId="{26760869-9A4A-4943-27AE-0FA51BCE909B}"/>
          </ac:spMkLst>
        </pc:spChg>
      </pc:sldChg>
      <pc:sldChg chg="modSp new mod modTransition">
        <pc:chgData name="Stan Cox" userId="9376f276357bfffd" providerId="LiveId" clId="{2A8B9072-C5C3-43EF-A5CE-0D845E3793E6}" dt="2023-02-04T05:49:23.501" v="13111" actId="1035"/>
        <pc:sldMkLst>
          <pc:docMk/>
          <pc:sldMk cId="555162540" sldId="273"/>
        </pc:sldMkLst>
        <pc:spChg chg="mod">
          <ac:chgData name="Stan Cox" userId="9376f276357bfffd" providerId="LiveId" clId="{2A8B9072-C5C3-43EF-A5CE-0D845E3793E6}" dt="2023-02-04T05:49:12.511" v="13103" actId="1076"/>
          <ac:spMkLst>
            <pc:docMk/>
            <pc:sldMk cId="555162540" sldId="273"/>
            <ac:spMk id="2" creationId="{03CCD0C6-FF7B-4483-7A6E-92EA53FB9779}"/>
          </ac:spMkLst>
        </pc:spChg>
        <pc:spChg chg="mod">
          <ac:chgData name="Stan Cox" userId="9376f276357bfffd" providerId="LiveId" clId="{2A8B9072-C5C3-43EF-A5CE-0D845E3793E6}" dt="2023-02-04T05:49:23.501" v="13111" actId="1035"/>
          <ac:spMkLst>
            <pc:docMk/>
            <pc:sldMk cId="555162540" sldId="273"/>
            <ac:spMk id="3" creationId="{1340BF61-3FDC-72CC-7E05-F26B16864915}"/>
          </ac:spMkLst>
        </pc:spChg>
      </pc:sldChg>
      <pc:sldChg chg="modSp add mod modNotesTx">
        <pc:chgData name="Stan Cox" userId="9376f276357bfffd" providerId="LiveId" clId="{2A8B9072-C5C3-43EF-A5CE-0D845E3793E6}" dt="2023-02-03T23:16:47.841" v="5821" actId="20577"/>
        <pc:sldMkLst>
          <pc:docMk/>
          <pc:sldMk cId="3003104564" sldId="274"/>
        </pc:sldMkLst>
        <pc:spChg chg="mod">
          <ac:chgData name="Stan Cox" userId="9376f276357bfffd" providerId="LiveId" clId="{2A8B9072-C5C3-43EF-A5CE-0D845E3793E6}" dt="2023-02-03T22:46:08.318" v="2953" actId="1076"/>
          <ac:spMkLst>
            <pc:docMk/>
            <pc:sldMk cId="3003104564" sldId="274"/>
            <ac:spMk id="2" creationId="{5D78EADF-F7E6-9438-5630-D173904C1871}"/>
          </ac:spMkLst>
        </pc:spChg>
        <pc:spChg chg="mod">
          <ac:chgData name="Stan Cox" userId="9376f276357bfffd" providerId="LiveId" clId="{2A8B9072-C5C3-43EF-A5CE-0D845E3793E6}" dt="2023-02-03T23:13:27.095" v="5313" actId="20577"/>
          <ac:spMkLst>
            <pc:docMk/>
            <pc:sldMk cId="3003104564" sldId="274"/>
            <ac:spMk id="3" creationId="{26760869-9A4A-4943-27AE-0FA51BCE909B}"/>
          </ac:spMkLst>
        </pc:spChg>
      </pc:sldChg>
    </pc:docChg>
  </pc:docChgLst>
  <pc:docChgLst>
    <pc:chgData name="Stan Cox" userId="9376f276357bfffd" providerId="LiveId" clId="{33C74124-5149-4878-93F5-C45B3FCACF1C}"/>
    <pc:docChg chg="modSld">
      <pc:chgData name="Stan Cox" userId="9376f276357bfffd" providerId="LiveId" clId="{33C74124-5149-4878-93F5-C45B3FCACF1C}" dt="2023-02-05T00:12:44.094" v="112" actId="20577"/>
      <pc:docMkLst>
        <pc:docMk/>
      </pc:docMkLst>
      <pc:sldChg chg="modSp mod">
        <pc:chgData name="Stan Cox" userId="9376f276357bfffd" providerId="LiveId" clId="{33C74124-5149-4878-93F5-C45B3FCACF1C}" dt="2023-02-05T00:12:44.094" v="112" actId="20577"/>
        <pc:sldMkLst>
          <pc:docMk/>
          <pc:sldMk cId="1989958240" sldId="267"/>
        </pc:sldMkLst>
        <pc:spChg chg="mod">
          <ac:chgData name="Stan Cox" userId="9376f276357bfffd" providerId="LiveId" clId="{33C74124-5149-4878-93F5-C45B3FCACF1C}" dt="2023-02-05T00:12:44.094" v="112" actId="20577"/>
          <ac:spMkLst>
            <pc:docMk/>
            <pc:sldMk cId="1989958240" sldId="267"/>
            <ac:spMk id="2" creationId="{5D78EADF-F7E6-9438-5630-D173904C1871}"/>
          </ac:spMkLst>
        </pc:spChg>
      </pc:sldChg>
      <pc:sldChg chg="modNotesTx">
        <pc:chgData name="Stan Cox" userId="9376f276357bfffd" providerId="LiveId" clId="{33C74124-5149-4878-93F5-C45B3FCACF1C}" dt="2023-02-04T06:07:51.434" v="111" actId="113"/>
        <pc:sldMkLst>
          <pc:docMk/>
          <pc:sldMk cId="55516254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FF7E5A-D341-4F42-B60A-8DF574A5FB28}"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0E3A5-E523-4D5E-B091-F0A60833C8B1}" type="slidenum">
              <a:rPr lang="en-US" smtClean="0"/>
              <a:t>‹#›</a:t>
            </a:fld>
            <a:endParaRPr lang="en-US"/>
          </a:p>
        </p:txBody>
      </p:sp>
    </p:spTree>
    <p:extLst>
      <p:ext uri="{BB962C8B-B14F-4D97-AF65-F5344CB8AC3E}">
        <p14:creationId xmlns:p14="http://schemas.microsoft.com/office/powerpoint/2010/main" val="373832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b="1" dirty="0"/>
              <a:t>Part of the work of an evangelist is the defense of truth</a:t>
            </a:r>
          </a:p>
          <a:p>
            <a:pPr marL="628650" lvl="1" indent="-171450">
              <a:buFont typeface="Arial" panose="020B0604020202020204" pitchFamily="34" charset="0"/>
              <a:buChar char="•"/>
            </a:pPr>
            <a:r>
              <a:rPr lang="en-US" dirty="0"/>
              <a:t>This can be done through the positive affirmation of truth</a:t>
            </a:r>
          </a:p>
          <a:p>
            <a:pPr marL="628650" lvl="1" indent="-171450">
              <a:buFont typeface="Arial" panose="020B0604020202020204" pitchFamily="34" charset="0"/>
              <a:buChar char="•"/>
            </a:pPr>
            <a:r>
              <a:rPr lang="en-US" dirty="0"/>
              <a:t>But, it is also necessary to expose error</a:t>
            </a:r>
          </a:p>
          <a:p>
            <a:r>
              <a:rPr lang="en-US" b="1" dirty="0"/>
              <a:t>(2 Timothy 4:2-5),</a:t>
            </a:r>
            <a:r>
              <a:rPr lang="en-US" b="1" i="1" dirty="0"/>
              <a:t> </a:t>
            </a:r>
            <a:r>
              <a:rPr lang="en-US" i="1" dirty="0"/>
              <a:t>“Preach the word! Be ready in season and out of season. Convince, rebuke, exhort, with all longsuffering and teaching.</a:t>
            </a:r>
            <a:r>
              <a:rPr lang="en-US" i="1" baseline="30000" dirty="0"/>
              <a:t> 3</a:t>
            </a:r>
            <a:r>
              <a:rPr lang="en-US" i="1" dirty="0"/>
              <a:t> For the time will come when they will not endure sound doctrine, but according to their own desires, because they have itching ears, they will heap up for themselves teachers;</a:t>
            </a:r>
            <a:r>
              <a:rPr lang="en-US" i="1" baseline="30000" dirty="0"/>
              <a:t> 4</a:t>
            </a:r>
            <a:r>
              <a:rPr lang="en-US" i="1" dirty="0"/>
              <a:t> and they will turn their ears away from the truth, and be turned aside to fables.</a:t>
            </a:r>
            <a:r>
              <a:rPr lang="en-US" i="1" baseline="30000" dirty="0"/>
              <a:t> 5</a:t>
            </a:r>
            <a:r>
              <a:rPr lang="en-US" i="1" dirty="0"/>
              <a:t> But you be watchful in all things, endure afflictions, do the work of an evangelist, fulfill your ministry.”</a:t>
            </a:r>
          </a:p>
          <a:p>
            <a:pPr marL="171450" indent="-171450">
              <a:buFont typeface="Arial" panose="020B0604020202020204" pitchFamily="34" charset="0"/>
              <a:buChar char="•"/>
            </a:pPr>
            <a:r>
              <a:rPr lang="en-US" b="1" dirty="0"/>
              <a:t>Today, I want to give you a bit of a primer on the false doctrine of Calvinism</a:t>
            </a:r>
          </a:p>
          <a:p>
            <a:pPr marL="628650" lvl="1" indent="-171450">
              <a:buFont typeface="Arial" panose="020B0604020202020204" pitchFamily="34" charset="0"/>
              <a:buChar char="•"/>
            </a:pPr>
            <a:r>
              <a:rPr lang="en-US" dirty="0"/>
              <a:t>I have done it before, but it is important to revisit this topic again. Let me tell you why</a:t>
            </a:r>
          </a:p>
          <a:p>
            <a:pPr marL="1085850" lvl="2" indent="-171450">
              <a:buFont typeface="Arial" panose="020B0604020202020204" pitchFamily="34" charset="0"/>
              <a:buChar char="•"/>
            </a:pPr>
            <a:r>
              <a:rPr lang="en-US" dirty="0"/>
              <a:t>It has been the most prominent error among those who profess to be Christians since the 16</a:t>
            </a:r>
            <a:r>
              <a:rPr lang="en-US" baseline="30000" dirty="0"/>
              <a:t>th</a:t>
            </a:r>
            <a:r>
              <a:rPr lang="en-US" dirty="0"/>
              <a:t> century.</a:t>
            </a:r>
          </a:p>
          <a:p>
            <a:pPr marL="1085850" lvl="2" indent="-171450">
              <a:buFont typeface="Arial" panose="020B0604020202020204" pitchFamily="34" charset="0"/>
              <a:buChar char="•"/>
            </a:pPr>
            <a:r>
              <a:rPr lang="en-US" dirty="0"/>
              <a:t>As such you will need to deal with it, and have a working knowledge of why it is wrong, and how to refute it.</a:t>
            </a:r>
          </a:p>
          <a:p>
            <a:pPr marL="1085850" lvl="2" indent="-171450">
              <a:buFont typeface="Arial" panose="020B0604020202020204" pitchFamily="34" charset="0"/>
              <a:buChar char="•"/>
            </a:pPr>
            <a:r>
              <a:rPr lang="en-US" dirty="0"/>
              <a:t>Second, if you don’t understand the principles, it can lead you personally astray</a:t>
            </a:r>
          </a:p>
          <a:p>
            <a:pPr marL="628650" lvl="1" indent="-171450">
              <a:buFont typeface="Arial" panose="020B0604020202020204" pitchFamily="34" charset="0"/>
              <a:buChar char="•"/>
            </a:pPr>
            <a:r>
              <a:rPr lang="en-US" dirty="0"/>
              <a:t>In the 1970’s men like Karl </a:t>
            </a:r>
            <a:r>
              <a:rPr lang="en-US" dirty="0" err="1"/>
              <a:t>Ketcherside</a:t>
            </a:r>
            <a:r>
              <a:rPr lang="en-US" dirty="0"/>
              <a:t>, LeRoy Garrett and Edward Fudge began to espouse certain aspects of Calvinistic thought</a:t>
            </a:r>
          </a:p>
          <a:p>
            <a:pPr marL="1085850" lvl="2" indent="-171450">
              <a:buFont typeface="Arial" panose="020B0604020202020204" pitchFamily="34" charset="0"/>
              <a:buChar char="•"/>
            </a:pPr>
            <a:r>
              <a:rPr lang="en-US" dirty="0"/>
              <a:t>They were able to lead a number of young preachers into error.  (Note: Almost everyone of these men have eventually left the church)</a:t>
            </a:r>
          </a:p>
          <a:p>
            <a:pPr marL="628650" lvl="1" indent="-171450">
              <a:buFont typeface="Arial" panose="020B0604020202020204" pitchFamily="34" charset="0"/>
              <a:buChar char="•"/>
            </a:pPr>
            <a:r>
              <a:rPr lang="en-US" dirty="0"/>
              <a:t>Quite often today I have run across Social media posts where Calvinistic language and thought are espoused by Christians</a:t>
            </a:r>
          </a:p>
          <a:p>
            <a:pPr marL="1085850" lvl="2" indent="-171450">
              <a:buFont typeface="Arial" panose="020B0604020202020204" pitchFamily="34" charset="0"/>
              <a:buChar char="•"/>
            </a:pPr>
            <a:r>
              <a:rPr lang="en-US" dirty="0"/>
              <a:t>Often it is a younger generation, both preachers and members, who may not be aware of the battles already thought.</a:t>
            </a:r>
          </a:p>
          <a:p>
            <a:pPr marL="1085850" lvl="2" indent="-171450">
              <a:buFont typeface="Arial" panose="020B0604020202020204" pitchFamily="34" charset="0"/>
              <a:buChar char="•"/>
            </a:pPr>
            <a:r>
              <a:rPr lang="en-US" dirty="0"/>
              <a:t>Calvinistic thought today has a strong influence in the institutional churches, and is being heard in the language of more conservative brethren today.</a:t>
            </a:r>
          </a:p>
          <a:p>
            <a:pPr marL="1543050" lvl="3" indent="-171450">
              <a:buFont typeface="Arial" panose="020B0604020202020204" pitchFamily="34" charset="0"/>
              <a:buChar char="•"/>
            </a:pPr>
            <a:r>
              <a:rPr lang="en-US" dirty="0"/>
              <a:t>Consider the dangers of using such language, and what it indicates</a:t>
            </a:r>
          </a:p>
          <a:p>
            <a:pPr marL="0" lvl="0" indent="0">
              <a:buFont typeface="Arial" panose="020B0604020202020204" pitchFamily="34" charset="0"/>
              <a:buNone/>
            </a:pPr>
            <a:r>
              <a:rPr lang="en-US" b="1" dirty="0"/>
              <a:t>(Nehemiah 13:23-24), </a:t>
            </a:r>
            <a:r>
              <a:rPr lang="en-US" i="1" dirty="0"/>
              <a:t>“In those days I also saw Jews who had married women of Ashdod, Ammon, and Moab.</a:t>
            </a:r>
            <a:r>
              <a:rPr lang="en-US" i="1" baseline="30000" dirty="0"/>
              <a:t> 24</a:t>
            </a:r>
            <a:r>
              <a:rPr lang="en-US" i="1" dirty="0"/>
              <a:t> And half of their children spoke the language of Ashdod, and could not speak the language of Judah, but spoke according to the language of one or the other people.”</a:t>
            </a:r>
          </a:p>
          <a:p>
            <a:pPr marL="1543050" lvl="3" indent="-171450">
              <a:buFont typeface="Arial" panose="020B0604020202020204" pitchFamily="34" charset="0"/>
              <a:buChar char="•"/>
            </a:pPr>
            <a:r>
              <a:rPr lang="en-US" dirty="0"/>
              <a:t>In the days of Nehemiah, it was the compromise and familiarity with idolatry</a:t>
            </a:r>
          </a:p>
          <a:p>
            <a:pPr marL="1543050" lvl="3" indent="-171450">
              <a:buFont typeface="Arial" panose="020B0604020202020204" pitchFamily="34" charset="0"/>
              <a:buChar char="•"/>
            </a:pPr>
            <a:r>
              <a:rPr lang="en-US" dirty="0"/>
              <a:t>In our days, a compromise and familiarity with denominationalism and the words of men rather than God</a:t>
            </a:r>
          </a:p>
          <a:p>
            <a:pPr marL="0" lvl="0" indent="0">
              <a:buFont typeface="Arial" panose="020B0604020202020204" pitchFamily="34" charset="0"/>
              <a:buNone/>
            </a:pPr>
            <a:r>
              <a:rPr lang="en-US" b="1" dirty="0"/>
              <a:t>(Jude 3), [The exhortation is needed], </a:t>
            </a:r>
            <a:r>
              <a:rPr lang="en-US" i="1" dirty="0"/>
              <a:t>“Beloved, while I was very diligent to write to you concerning our common salvation, I found it necessary to write to you exhorting you to contend earnestly for the faith which was once for all delivered to the saints.”</a:t>
            </a:r>
          </a:p>
          <a:p>
            <a:pPr marL="171450" lvl="0" indent="-171450">
              <a:buFont typeface="Arial" panose="020B0604020202020204" pitchFamily="34" charset="0"/>
              <a:buChar char="•"/>
            </a:pPr>
            <a:r>
              <a:rPr lang="en-US" b="1" dirty="0"/>
              <a:t>Today’s lesson will deal with the fundamental concepts that have led to the error of Calvinism</a:t>
            </a:r>
          </a:p>
          <a:p>
            <a:pPr marL="628650" lvl="1" indent="-171450">
              <a:buFont typeface="Arial" panose="020B0604020202020204" pitchFamily="34" charset="0"/>
              <a:buChar char="•"/>
            </a:pPr>
            <a:r>
              <a:rPr lang="en-US" dirty="0"/>
              <a:t>Especially as it impacts the salvation of man.</a:t>
            </a:r>
          </a:p>
          <a:p>
            <a:pPr marL="628650" lvl="1" indent="-171450">
              <a:buFont typeface="Arial" panose="020B0604020202020204" pitchFamily="34" charset="0"/>
              <a:buChar char="•"/>
            </a:pPr>
            <a:endParaRPr lang="en-US" dirty="0"/>
          </a:p>
          <a:p>
            <a:pPr marL="0" lvl="0" indent="0" algn="r">
              <a:buFont typeface="Arial" panose="020B0604020202020204" pitchFamily="34" charset="0"/>
              <a:buNone/>
            </a:pPr>
            <a:r>
              <a:rPr lang="en-US" dirty="0"/>
              <a:t>Note:  Quotes and inspiration for lesson taken from Colley Caldwell’s article in The Christian and Sin, pages 1-7)</a:t>
            </a:r>
          </a:p>
        </p:txBody>
      </p:sp>
      <p:sp>
        <p:nvSpPr>
          <p:cNvPr id="4" name="Slide Number Placeholder 3"/>
          <p:cNvSpPr>
            <a:spLocks noGrp="1"/>
          </p:cNvSpPr>
          <p:nvPr>
            <p:ph type="sldNum" sz="quarter" idx="5"/>
          </p:nvPr>
        </p:nvSpPr>
        <p:spPr/>
        <p:txBody>
          <a:bodyPr/>
          <a:lstStyle/>
          <a:p>
            <a:fld id="{CBB0E3A5-E523-4D5E-B091-F0A60833C8B1}" type="slidenum">
              <a:rPr lang="en-US" smtClean="0"/>
              <a:t>1</a:t>
            </a:fld>
            <a:endParaRPr lang="en-US"/>
          </a:p>
        </p:txBody>
      </p:sp>
    </p:spTree>
    <p:extLst>
      <p:ext uri="{BB962C8B-B14F-4D97-AF65-F5344CB8AC3E}">
        <p14:creationId xmlns:p14="http://schemas.microsoft.com/office/powerpoint/2010/main" val="207551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doctrine is that of limited atonement</a:t>
            </a:r>
          </a:p>
          <a:p>
            <a:pPr marL="171450" indent="-171450">
              <a:buFont typeface="Arial" panose="020B0604020202020204" pitchFamily="34" charset="0"/>
              <a:buChar char="•"/>
            </a:pPr>
            <a:r>
              <a:rPr lang="en-US" b="1" dirty="0"/>
              <a:t>This is a simple one, again tied to the idea of God’s sovereignty</a:t>
            </a:r>
          </a:p>
          <a:p>
            <a:pPr marL="628650" lvl="1" indent="-171450">
              <a:buFont typeface="Arial" panose="020B0604020202020204" pitchFamily="34" charset="0"/>
              <a:buChar char="•"/>
            </a:pPr>
            <a:r>
              <a:rPr lang="en-US" dirty="0"/>
              <a:t>God determines before the world began who would be saved</a:t>
            </a:r>
          </a:p>
          <a:p>
            <a:pPr marL="628650" lvl="1" indent="-171450">
              <a:buFont typeface="Arial" panose="020B0604020202020204" pitchFamily="34" charset="0"/>
              <a:buChar char="•"/>
            </a:pPr>
            <a:r>
              <a:rPr lang="en-US" dirty="0"/>
              <a:t>Not all were saved</a:t>
            </a:r>
          </a:p>
          <a:p>
            <a:pPr marL="628650" lvl="1" indent="-171450">
              <a:buFont typeface="Arial" panose="020B0604020202020204" pitchFamily="34" charset="0"/>
              <a:buChar char="•"/>
            </a:pPr>
            <a:r>
              <a:rPr lang="en-US" dirty="0"/>
              <a:t>Therefore, when Jesus died on the cross. He did not die for the sins of the whole world, but instead only for the sins of the elect. His atonement was LIMITED to them.</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It is a logical conclusion taken from the idea unconditional election and reprobation.</a:t>
            </a:r>
          </a:p>
          <a:p>
            <a:pPr marL="171450" lvl="0" indent="-171450">
              <a:buFont typeface="Arial" panose="020B0604020202020204" pitchFamily="34" charset="0"/>
              <a:buChar char="•"/>
            </a:pPr>
            <a:r>
              <a:rPr lang="en-US" dirty="0"/>
              <a:t>Consider the following quotes from those who hold to Calvin’s views:</a:t>
            </a:r>
          </a:p>
        </p:txBody>
      </p:sp>
      <p:sp>
        <p:nvSpPr>
          <p:cNvPr id="4" name="Slide Number Placeholder 3"/>
          <p:cNvSpPr>
            <a:spLocks noGrp="1"/>
          </p:cNvSpPr>
          <p:nvPr>
            <p:ph type="sldNum" sz="quarter" idx="5"/>
          </p:nvPr>
        </p:nvSpPr>
        <p:spPr/>
        <p:txBody>
          <a:bodyPr/>
          <a:lstStyle/>
          <a:p>
            <a:fld id="{CBB0E3A5-E523-4D5E-B091-F0A60833C8B1}" type="slidenum">
              <a:rPr lang="en-US" smtClean="0"/>
              <a:t>10</a:t>
            </a:fld>
            <a:endParaRPr lang="en-US"/>
          </a:p>
        </p:txBody>
      </p:sp>
    </p:spTree>
    <p:extLst>
      <p:ext uri="{BB962C8B-B14F-4D97-AF65-F5344CB8AC3E}">
        <p14:creationId xmlns:p14="http://schemas.microsoft.com/office/powerpoint/2010/main" val="186193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Limited Atonement</a:t>
            </a:r>
          </a:p>
          <a:p>
            <a:endParaRPr lang="en-US" sz="1200" dirty="0"/>
          </a:p>
          <a:p>
            <a:r>
              <a:rPr lang="en-US" sz="1200" dirty="0"/>
              <a:t>"...it was the will of God that Christ by the blood of the cross should effectually redeem ... all those, and those only, who were from eternity chosen to salvation.“</a:t>
            </a:r>
          </a:p>
          <a:p>
            <a:pPr algn="r"/>
            <a:r>
              <a:rPr lang="en-US" sz="1200" dirty="0"/>
              <a:t>(Canons of Dort 2:8).</a:t>
            </a:r>
          </a:p>
          <a:p>
            <a:pPr algn="r"/>
            <a:endParaRPr lang="en-US" sz="1200" dirty="0"/>
          </a:p>
          <a:p>
            <a:pPr marL="171450" indent="-171450" algn="l">
              <a:buFont typeface="Arial" panose="020B0604020202020204" pitchFamily="34" charset="0"/>
              <a:buChar char="•"/>
            </a:pPr>
            <a:r>
              <a:rPr lang="en-US" b="0" i="0" dirty="0">
                <a:solidFill>
                  <a:srgbClr val="585858"/>
                </a:solidFill>
                <a:effectLst/>
                <a:latin typeface="effra"/>
              </a:rPr>
              <a:t>We who hold the truth will be called </a:t>
            </a:r>
            <a:r>
              <a:rPr lang="en-US" b="0" i="0" dirty="0" err="1">
                <a:solidFill>
                  <a:srgbClr val="585858"/>
                </a:solidFill>
                <a:effectLst/>
                <a:latin typeface="effra"/>
              </a:rPr>
              <a:t>Arminians</a:t>
            </a:r>
            <a:r>
              <a:rPr lang="en-US" b="0" i="0" dirty="0">
                <a:solidFill>
                  <a:srgbClr val="585858"/>
                </a:solidFill>
                <a:effectLst/>
                <a:latin typeface="effra"/>
              </a:rPr>
              <a:t>. This is a reference to a Dutch theologian named Jacob Arminius, who lived in the late 16</a:t>
            </a:r>
            <a:r>
              <a:rPr lang="en-US" b="0" i="0" baseline="30000" dirty="0">
                <a:solidFill>
                  <a:srgbClr val="585858"/>
                </a:solidFill>
                <a:effectLst/>
                <a:latin typeface="effra"/>
              </a:rPr>
              <a:t>th</a:t>
            </a:r>
            <a:r>
              <a:rPr lang="en-US" b="0" i="0" dirty="0">
                <a:solidFill>
                  <a:srgbClr val="585858"/>
                </a:solidFill>
                <a:effectLst/>
                <a:latin typeface="effra"/>
              </a:rPr>
              <a:t> century and opposed Calvin’s teaching.  He affirmed free will, unlimited atonement, and the possibility of falling from grace.  The church in the Netherlands formed a Synod to meet in Dordrecht, and decide what they would believe in 1618-1619. The synod sided with Calvin, and released the Canons of Dort.</a:t>
            </a:r>
          </a:p>
          <a:p>
            <a:pPr marL="628650" lvl="1" indent="-171450" algn="l">
              <a:buFont typeface="Arial" panose="020B0604020202020204" pitchFamily="34" charset="0"/>
              <a:buChar char="•"/>
            </a:pPr>
            <a:r>
              <a:rPr lang="en-US" b="0" i="0" dirty="0">
                <a:solidFill>
                  <a:srgbClr val="585858"/>
                </a:solidFill>
                <a:effectLst/>
                <a:latin typeface="effra"/>
              </a:rPr>
              <a:t>International, delegates from a total of 9 countries.</a:t>
            </a:r>
          </a:p>
          <a:p>
            <a:pPr algn="l"/>
            <a:endParaRPr lang="en-US" b="0" i="0" dirty="0">
              <a:solidFill>
                <a:srgbClr val="585858"/>
              </a:solidFill>
              <a:effectLst/>
              <a:latin typeface="effra"/>
            </a:endParaRPr>
          </a:p>
          <a:p>
            <a:r>
              <a:rPr lang="en-US" sz="1200" dirty="0"/>
              <a:t>"Christ died exclusively for the elect, and purchased redemption only for the elect; and in no sense did he die for the rest of the race.“</a:t>
            </a:r>
          </a:p>
          <a:p>
            <a:pPr algn="r"/>
            <a:r>
              <a:rPr lang="en-US" sz="1200" dirty="0"/>
              <a:t>(Presbyterian Confession of Faith, Expository Comments). </a:t>
            </a:r>
          </a:p>
        </p:txBody>
      </p:sp>
      <p:sp>
        <p:nvSpPr>
          <p:cNvPr id="4" name="Slide Number Placeholder 3"/>
          <p:cNvSpPr>
            <a:spLocks noGrp="1"/>
          </p:cNvSpPr>
          <p:nvPr>
            <p:ph type="sldNum" sz="quarter" idx="5"/>
          </p:nvPr>
        </p:nvSpPr>
        <p:spPr/>
        <p:txBody>
          <a:bodyPr/>
          <a:lstStyle/>
          <a:p>
            <a:fld id="{CBB0E3A5-E523-4D5E-B091-F0A60833C8B1}" type="slidenum">
              <a:rPr lang="en-US" smtClean="0"/>
              <a:t>11</a:t>
            </a:fld>
            <a:endParaRPr lang="en-US"/>
          </a:p>
        </p:txBody>
      </p:sp>
    </p:spTree>
    <p:extLst>
      <p:ext uri="{BB962C8B-B14F-4D97-AF65-F5344CB8AC3E}">
        <p14:creationId xmlns:p14="http://schemas.microsoft.com/office/powerpoint/2010/main" val="188413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Limited Atonement</a:t>
            </a:r>
          </a:p>
          <a:p>
            <a:r>
              <a:rPr lang="en-US" b="1" dirty="0"/>
              <a:t>(John 6:51), </a:t>
            </a:r>
            <a:r>
              <a:rPr lang="en-US" i="1" dirty="0"/>
              <a:t>“I am the living bread which came down from heaven. If </a:t>
            </a:r>
            <a:r>
              <a:rPr lang="en-US" i="1" u="sng" dirty="0"/>
              <a:t>anyone</a:t>
            </a:r>
            <a:r>
              <a:rPr lang="en-US" i="1" dirty="0"/>
              <a:t> eats of this bread, he will live forever; and the bread that I shall give is My flesh, which I shall give for the life of the world.”</a:t>
            </a:r>
          </a:p>
          <a:p>
            <a:r>
              <a:rPr lang="en-US" b="1" dirty="0"/>
              <a:t>(John 12:32-33), </a:t>
            </a:r>
            <a:r>
              <a:rPr lang="en-US" i="1" dirty="0"/>
              <a:t>“And I, if I am lifted up from the earth, will draw </a:t>
            </a:r>
            <a:r>
              <a:rPr lang="en-US" i="1" u="sng" dirty="0"/>
              <a:t>all peoples</a:t>
            </a:r>
            <a:r>
              <a:rPr lang="en-US" i="1" u="none" dirty="0"/>
              <a:t> </a:t>
            </a:r>
            <a:r>
              <a:rPr lang="en-US" i="1" dirty="0"/>
              <a:t>to Myself.”</a:t>
            </a:r>
            <a:r>
              <a:rPr lang="en-US" i="1" baseline="30000" dirty="0"/>
              <a:t> 33</a:t>
            </a:r>
            <a:r>
              <a:rPr lang="en-US" i="1" dirty="0"/>
              <a:t> This He said, signifying by what death He would die.”</a:t>
            </a:r>
          </a:p>
          <a:p>
            <a:r>
              <a:rPr lang="en-US" b="1" dirty="0"/>
              <a:t>(Romans 5:18), </a:t>
            </a:r>
            <a:r>
              <a:rPr lang="en-US" i="1" dirty="0"/>
              <a:t>“Therefore, as through one man's offense judgment came to all men, resulting in condemnation, </a:t>
            </a:r>
            <a:r>
              <a:rPr lang="en-US" i="1" u="sng" dirty="0"/>
              <a:t>even so through one Man's righteous act the free gift came to all men</a:t>
            </a:r>
            <a:r>
              <a:rPr lang="en-US" i="1" dirty="0"/>
              <a:t>, resulting in justification of life.”</a:t>
            </a:r>
          </a:p>
          <a:p>
            <a:r>
              <a:rPr lang="en-US" b="1" dirty="0"/>
              <a:t>(2 Corinthians 5:14-15), </a:t>
            </a:r>
            <a:r>
              <a:rPr lang="en-US" i="1" dirty="0"/>
              <a:t>“For the love of Christ compels us, because we judge thus: that if One died for all, then all died;</a:t>
            </a:r>
            <a:r>
              <a:rPr lang="en-US" i="1" baseline="30000" dirty="0"/>
              <a:t> 15</a:t>
            </a:r>
            <a:r>
              <a:rPr lang="en-US" i="1" dirty="0"/>
              <a:t> and </a:t>
            </a:r>
            <a:r>
              <a:rPr lang="en-US" i="1" u="sng" dirty="0"/>
              <a:t>He died for all</a:t>
            </a:r>
            <a:r>
              <a:rPr lang="en-US" i="1" dirty="0"/>
              <a:t>, that those who live should live no longer for themselves, but for Him who died for them and rose again.”</a:t>
            </a:r>
          </a:p>
          <a:p>
            <a:endParaRPr lang="en-US" dirty="0"/>
          </a:p>
        </p:txBody>
      </p:sp>
      <p:sp>
        <p:nvSpPr>
          <p:cNvPr id="4" name="Slide Number Placeholder 3"/>
          <p:cNvSpPr>
            <a:spLocks noGrp="1"/>
          </p:cNvSpPr>
          <p:nvPr>
            <p:ph type="sldNum" sz="quarter" idx="5"/>
          </p:nvPr>
        </p:nvSpPr>
        <p:spPr/>
        <p:txBody>
          <a:bodyPr/>
          <a:lstStyle/>
          <a:p>
            <a:fld id="{CBB0E3A5-E523-4D5E-B091-F0A60833C8B1}" type="slidenum">
              <a:rPr lang="en-US" smtClean="0"/>
              <a:t>12</a:t>
            </a:fld>
            <a:endParaRPr lang="en-US"/>
          </a:p>
        </p:txBody>
      </p:sp>
    </p:spTree>
    <p:extLst>
      <p:ext uri="{BB962C8B-B14F-4D97-AF65-F5344CB8AC3E}">
        <p14:creationId xmlns:p14="http://schemas.microsoft.com/office/powerpoint/2010/main" val="279841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doctrine is that of Irresistible Grace</a:t>
            </a:r>
          </a:p>
          <a:p>
            <a:pPr marL="171450" indent="-171450">
              <a:buFont typeface="Arial" panose="020B0604020202020204" pitchFamily="34" charset="0"/>
              <a:buChar char="•"/>
            </a:pPr>
            <a:r>
              <a:rPr lang="en-US" b="1" dirty="0"/>
              <a:t>If God has predestined a man for salvation, and sent His Son to die as a propitiation for that man, he will certainly be brought to sanctification and justification.</a:t>
            </a:r>
          </a:p>
          <a:p>
            <a:pPr marL="628650" lvl="1" indent="-171450">
              <a:buFont typeface="Arial" panose="020B0604020202020204" pitchFamily="34" charset="0"/>
              <a:buChar char="•"/>
            </a:pPr>
            <a:r>
              <a:rPr lang="en-US" dirty="0"/>
              <a:t>Through the direct operation of the Holy Spirit, God works a work to produce faith in his heart</a:t>
            </a:r>
          </a:p>
          <a:p>
            <a:pPr marL="628650" lvl="1" indent="-171450">
              <a:buFont typeface="Arial" panose="020B0604020202020204" pitchFamily="34" charset="0"/>
              <a:buChar char="•"/>
            </a:pPr>
            <a:r>
              <a:rPr lang="en-US" dirty="0"/>
              <a:t>It can’t be resisted. It is infallible (works every time in the elect).</a:t>
            </a:r>
          </a:p>
          <a:p>
            <a:pPr marL="171450" lvl="0" indent="-171450">
              <a:buFont typeface="Arial" panose="020B0604020202020204" pitchFamily="34" charset="0"/>
              <a:buChar char="•"/>
            </a:pPr>
            <a:r>
              <a:rPr lang="en-US" b="1" dirty="0"/>
              <a:t>Consider the following quote:</a:t>
            </a:r>
          </a:p>
        </p:txBody>
      </p:sp>
      <p:sp>
        <p:nvSpPr>
          <p:cNvPr id="4" name="Slide Number Placeholder 3"/>
          <p:cNvSpPr>
            <a:spLocks noGrp="1"/>
          </p:cNvSpPr>
          <p:nvPr>
            <p:ph type="sldNum" sz="quarter" idx="5"/>
          </p:nvPr>
        </p:nvSpPr>
        <p:spPr/>
        <p:txBody>
          <a:bodyPr/>
          <a:lstStyle/>
          <a:p>
            <a:fld id="{CBB0E3A5-E523-4D5E-B091-F0A60833C8B1}" type="slidenum">
              <a:rPr lang="en-US" smtClean="0"/>
              <a:t>13</a:t>
            </a:fld>
            <a:endParaRPr lang="en-US"/>
          </a:p>
        </p:txBody>
      </p:sp>
    </p:spTree>
    <p:extLst>
      <p:ext uri="{BB962C8B-B14F-4D97-AF65-F5344CB8AC3E}">
        <p14:creationId xmlns:p14="http://schemas.microsoft.com/office/powerpoint/2010/main" val="404495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Irresistible Grace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sz="1200" u="sng" dirty="0"/>
              <a:t>the Lord both begins and perfects the good work in us</a:t>
            </a:r>
            <a:r>
              <a:rPr lang="en-US" sz="1200" dirty="0"/>
              <a:t>, so that it is due to Him, first, that the will conceives a love of rectitude, is inclined to desire, is moved and stimulated to pursue it; secondly, that this choice, desire, and endeavor </a:t>
            </a:r>
            <a:r>
              <a:rPr lang="en-US" sz="1200" u="sng" dirty="0"/>
              <a:t>fail not, but are carried forward to the effect</a:t>
            </a:r>
            <a:r>
              <a:rPr lang="en-US" sz="1200" dirty="0"/>
              <a:t>; and lastly, that we go on without interruption, and persevere even to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t>The Institutes of the Christian Religion, Book II, Chapter iii, Section 9</a:t>
            </a:r>
          </a:p>
          <a:p>
            <a:endParaRPr lang="en-US" dirty="0"/>
          </a:p>
        </p:txBody>
      </p:sp>
      <p:sp>
        <p:nvSpPr>
          <p:cNvPr id="4" name="Slide Number Placeholder 3"/>
          <p:cNvSpPr>
            <a:spLocks noGrp="1"/>
          </p:cNvSpPr>
          <p:nvPr>
            <p:ph type="sldNum" sz="quarter" idx="5"/>
          </p:nvPr>
        </p:nvSpPr>
        <p:spPr/>
        <p:txBody>
          <a:bodyPr/>
          <a:lstStyle/>
          <a:p>
            <a:fld id="{CBB0E3A5-E523-4D5E-B091-F0A60833C8B1}" type="slidenum">
              <a:rPr lang="en-US" smtClean="0"/>
              <a:t>14</a:t>
            </a:fld>
            <a:endParaRPr lang="en-US"/>
          </a:p>
        </p:txBody>
      </p:sp>
    </p:spTree>
    <p:extLst>
      <p:ext uri="{BB962C8B-B14F-4D97-AF65-F5344CB8AC3E}">
        <p14:creationId xmlns:p14="http://schemas.microsoft.com/office/powerpoint/2010/main" val="409575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Irresistible Grace</a:t>
            </a:r>
          </a:p>
          <a:p>
            <a:pPr marL="171450" indent="-171450">
              <a:buFont typeface="Arial" panose="020B0604020202020204" pitchFamily="34" charset="0"/>
              <a:buChar char="•"/>
            </a:pPr>
            <a:r>
              <a:rPr lang="en-US" b="1" dirty="0"/>
              <a:t>The power of God is effectual through persuasion! (The Bible affirms free will in the very preaching of it!)</a:t>
            </a:r>
          </a:p>
          <a:p>
            <a:pPr marL="0" indent="0">
              <a:buFont typeface="Arial" panose="020B0604020202020204" pitchFamily="34" charset="0"/>
              <a:buNone/>
            </a:pPr>
            <a:r>
              <a:rPr lang="en-US" b="1" dirty="0"/>
              <a:t>(Mark 16:15-16),</a:t>
            </a:r>
            <a:r>
              <a:rPr lang="en-US" b="1" i="1" dirty="0"/>
              <a:t> </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p>
          <a:p>
            <a:pPr marL="0" indent="0">
              <a:buFont typeface="Arial" panose="020B0604020202020204" pitchFamily="34" charset="0"/>
              <a:buNone/>
            </a:pPr>
            <a:r>
              <a:rPr lang="en-US" b="1" dirty="0"/>
              <a:t>(Romans 1:16-17), </a:t>
            </a:r>
            <a:r>
              <a:rPr lang="en-US" i="1" dirty="0"/>
              <a:t>“For I am not ashamed of the </a:t>
            </a:r>
            <a:r>
              <a:rPr lang="en-US" i="1" u="sng" dirty="0"/>
              <a:t>gospel of Christ, for it is the power of God to salvation for everyone who believes</a:t>
            </a:r>
            <a:r>
              <a:rPr lang="en-US" i="1" dirty="0"/>
              <a:t>, for the Jew first and also for the Greek.</a:t>
            </a:r>
            <a:r>
              <a:rPr lang="en-US" i="1" baseline="30000" dirty="0"/>
              <a:t> 17</a:t>
            </a:r>
            <a:r>
              <a:rPr lang="en-US" i="1" dirty="0"/>
              <a:t> For in it the righteousness of God is revealed from faith to faith; as it is written, “The just shall live by faith.”</a:t>
            </a:r>
          </a:p>
          <a:p>
            <a:pPr marL="0" indent="0">
              <a:buFont typeface="Arial" panose="020B0604020202020204" pitchFamily="34" charset="0"/>
              <a:buNone/>
            </a:pPr>
            <a:r>
              <a:rPr lang="en-US" b="1" dirty="0"/>
              <a:t>(Titus 2:11-12), </a:t>
            </a:r>
            <a:r>
              <a:rPr lang="en-US" i="1" dirty="0"/>
              <a:t>“For the grace of God that brings salvation has appeared to all men,</a:t>
            </a:r>
            <a:r>
              <a:rPr lang="en-US" i="1" baseline="30000" dirty="0"/>
              <a:t> 12</a:t>
            </a:r>
            <a:r>
              <a:rPr lang="en-US" i="1" dirty="0"/>
              <a:t> </a:t>
            </a:r>
            <a:r>
              <a:rPr lang="en-US" i="1" u="sng" dirty="0"/>
              <a:t>teaching us </a:t>
            </a:r>
            <a:r>
              <a:rPr lang="en-US" i="1" dirty="0"/>
              <a:t>that, denying ungodliness and worldly lusts, we should live soberly, righteously, and godly in the present age.”</a:t>
            </a:r>
          </a:p>
          <a:p>
            <a:pPr marL="628650" lvl="1" indent="-171450">
              <a:buFont typeface="Arial" panose="020B0604020202020204" pitchFamily="34" charset="0"/>
              <a:buChar char="•"/>
            </a:pPr>
            <a:r>
              <a:rPr lang="en-US" i="0" dirty="0"/>
              <a:t>Consider that if faith is worked through the direct operation of the Spirit, then the preaching of the gospel is superfluous</a:t>
            </a:r>
          </a:p>
          <a:p>
            <a:pPr marL="628650" lvl="1" indent="-171450">
              <a:buFont typeface="Arial" panose="020B0604020202020204" pitchFamily="34" charset="0"/>
              <a:buChar char="•"/>
            </a:pPr>
            <a:r>
              <a:rPr lang="en-US" i="0" dirty="0"/>
              <a:t>And indeed, one of the byproducts of Calvinism is a lack of evangelism. There is no need to preach, when it is God who does the saving directly</a:t>
            </a:r>
          </a:p>
          <a:p>
            <a:pPr marL="171450" lvl="0" indent="-171450">
              <a:buFont typeface="Arial" panose="020B0604020202020204" pitchFamily="34" charset="0"/>
              <a:buChar char="•"/>
            </a:pPr>
            <a:r>
              <a:rPr lang="en-US" b="1" i="0" dirty="0"/>
              <a:t>God’s will can obviously be resisted!</a:t>
            </a:r>
          </a:p>
          <a:p>
            <a:pPr marL="0" lvl="0" indent="0">
              <a:buFont typeface="Arial" panose="020B0604020202020204" pitchFamily="34" charset="0"/>
              <a:buNone/>
            </a:pPr>
            <a:r>
              <a:rPr lang="en-US" b="1" dirty="0"/>
              <a:t>(Acts 7:51), </a:t>
            </a:r>
            <a:r>
              <a:rPr lang="en-US" i="1" dirty="0"/>
              <a:t>“You stiff-necked and uncircumcised in heart and ears! You always resist the Holy Spirit; as your fathers did, so do you.”</a:t>
            </a:r>
          </a:p>
        </p:txBody>
      </p:sp>
      <p:sp>
        <p:nvSpPr>
          <p:cNvPr id="4" name="Slide Number Placeholder 3"/>
          <p:cNvSpPr>
            <a:spLocks noGrp="1"/>
          </p:cNvSpPr>
          <p:nvPr>
            <p:ph type="sldNum" sz="quarter" idx="5"/>
          </p:nvPr>
        </p:nvSpPr>
        <p:spPr/>
        <p:txBody>
          <a:bodyPr/>
          <a:lstStyle/>
          <a:p>
            <a:fld id="{CBB0E3A5-E523-4D5E-B091-F0A60833C8B1}" type="slidenum">
              <a:rPr lang="en-US" smtClean="0"/>
              <a:t>15</a:t>
            </a:fld>
            <a:endParaRPr lang="en-US"/>
          </a:p>
        </p:txBody>
      </p:sp>
    </p:spTree>
    <p:extLst>
      <p:ext uri="{BB962C8B-B14F-4D97-AF65-F5344CB8AC3E}">
        <p14:creationId xmlns:p14="http://schemas.microsoft.com/office/powerpoint/2010/main" val="2028295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final tenet in the acrostic is the Perseverance of the Saints</a:t>
            </a:r>
          </a:p>
          <a:p>
            <a:pPr marL="171450" indent="-171450">
              <a:buFont typeface="Arial" panose="020B0604020202020204" pitchFamily="34" charset="0"/>
              <a:buChar char="•"/>
            </a:pPr>
            <a:r>
              <a:rPr lang="en-US" b="1" dirty="0"/>
              <a:t>The final ultimate conclusion</a:t>
            </a:r>
          </a:p>
          <a:p>
            <a:pPr marL="628650" lvl="1" indent="-171450">
              <a:buFont typeface="Arial" panose="020B0604020202020204" pitchFamily="34" charset="0"/>
              <a:buChar char="•"/>
            </a:pPr>
            <a:r>
              <a:rPr lang="en-US" dirty="0"/>
              <a:t>God is the sole determiner of salvation. If he has determined to save you, that salvation is not only inevitable, but irreversible</a:t>
            </a:r>
          </a:p>
          <a:p>
            <a:pPr marL="171450" indent="-171450">
              <a:buFont typeface="Arial" panose="020B0604020202020204" pitchFamily="34" charset="0"/>
              <a:buChar char="•"/>
            </a:pPr>
            <a:r>
              <a:rPr lang="en-US" b="1" dirty="0"/>
              <a:t>Consider Calvin’s quote on this…</a:t>
            </a:r>
          </a:p>
        </p:txBody>
      </p:sp>
      <p:sp>
        <p:nvSpPr>
          <p:cNvPr id="4" name="Slide Number Placeholder 3"/>
          <p:cNvSpPr>
            <a:spLocks noGrp="1"/>
          </p:cNvSpPr>
          <p:nvPr>
            <p:ph type="sldNum" sz="quarter" idx="5"/>
          </p:nvPr>
        </p:nvSpPr>
        <p:spPr/>
        <p:txBody>
          <a:bodyPr/>
          <a:lstStyle/>
          <a:p>
            <a:fld id="{CBB0E3A5-E523-4D5E-B091-F0A60833C8B1}" type="slidenum">
              <a:rPr lang="en-US" smtClean="0"/>
              <a:t>16</a:t>
            </a:fld>
            <a:endParaRPr lang="en-US"/>
          </a:p>
        </p:txBody>
      </p:sp>
    </p:spTree>
    <p:extLst>
      <p:ext uri="{BB962C8B-B14F-4D97-AF65-F5344CB8AC3E}">
        <p14:creationId xmlns:p14="http://schemas.microsoft.com/office/powerpoint/2010/main" val="2384074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Perseverance of the Saints</a:t>
            </a:r>
          </a:p>
          <a:p>
            <a:endParaRPr lang="en-US" dirty="0"/>
          </a:p>
          <a:p>
            <a:pPr algn="l"/>
            <a:r>
              <a:rPr lang="en-US" sz="1200" dirty="0"/>
              <a:t>“Moreover, it cannot be doubted, that since Christ prays for all the elect, he asks the same thing for them as he asked for Peter-viz. that their faith fail not (Luke 22:32). </a:t>
            </a:r>
            <a:r>
              <a:rPr lang="en-US" sz="1200" u="sng" dirty="0"/>
              <a:t>Hence we infer, that there is no danger of falling away, since the Son of God, who asks that their piety may prove constant, never meets with a refusal</a:t>
            </a:r>
            <a:r>
              <a:rPr lang="en-US" sz="1200" dirty="0"/>
              <a:t>. What then did our Savior intend to teach us by this prayer, than just to confide, that whenever we are His, </a:t>
            </a:r>
            <a:r>
              <a:rPr lang="en-US" sz="1200" u="sng" dirty="0"/>
              <a:t>our eternal salvation is secure</a:t>
            </a:r>
            <a:r>
              <a:rPr lang="en-US" sz="1200" dirty="0"/>
              <a:t>?”</a:t>
            </a:r>
          </a:p>
          <a:p>
            <a:pPr algn="r"/>
            <a:r>
              <a:rPr lang="en-US" sz="1200" dirty="0"/>
              <a:t>The Institutes of the Christian Religion, Book III, Chapter xxiv, Section 6 </a:t>
            </a:r>
          </a:p>
        </p:txBody>
      </p:sp>
      <p:sp>
        <p:nvSpPr>
          <p:cNvPr id="4" name="Slide Number Placeholder 3"/>
          <p:cNvSpPr>
            <a:spLocks noGrp="1"/>
          </p:cNvSpPr>
          <p:nvPr>
            <p:ph type="sldNum" sz="quarter" idx="5"/>
          </p:nvPr>
        </p:nvSpPr>
        <p:spPr/>
        <p:txBody>
          <a:bodyPr/>
          <a:lstStyle/>
          <a:p>
            <a:fld id="{CBB0E3A5-E523-4D5E-B091-F0A60833C8B1}" type="slidenum">
              <a:rPr lang="en-US" smtClean="0"/>
              <a:t>17</a:t>
            </a:fld>
            <a:endParaRPr lang="en-US"/>
          </a:p>
        </p:txBody>
      </p:sp>
    </p:spTree>
    <p:extLst>
      <p:ext uri="{BB962C8B-B14F-4D97-AF65-F5344CB8AC3E}">
        <p14:creationId xmlns:p14="http://schemas.microsoft.com/office/powerpoint/2010/main" val="397097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Perseverance of the Saints</a:t>
            </a:r>
          </a:p>
          <a:p>
            <a:pPr marL="171450" indent="-171450">
              <a:buFont typeface="Arial" panose="020B0604020202020204" pitchFamily="34" charset="0"/>
              <a:buChar char="•"/>
            </a:pPr>
            <a:r>
              <a:rPr lang="en-US" b="1" dirty="0"/>
              <a:t>The Bible is replete with warnings of the consequences of a failure of faith!</a:t>
            </a:r>
          </a:p>
          <a:p>
            <a:pPr marL="628650" lvl="1" indent="-171450">
              <a:buFont typeface="Arial" panose="020B0604020202020204" pitchFamily="34" charset="0"/>
              <a:buChar char="•"/>
            </a:pPr>
            <a:r>
              <a:rPr lang="en-US" dirty="0"/>
              <a:t>If there was no chance of falling, Paul’s self-examination, and exhortations would be nonsensical!</a:t>
            </a:r>
          </a:p>
          <a:p>
            <a:pPr marL="0" indent="0">
              <a:buFont typeface="Arial" panose="020B0604020202020204" pitchFamily="34" charset="0"/>
              <a:buNone/>
            </a:pPr>
            <a:r>
              <a:rPr lang="en-US" b="1" dirty="0"/>
              <a:t>(1 Corinthians 9:24-27), </a:t>
            </a:r>
            <a:r>
              <a:rPr lang="en-US" i="1" dirty="0"/>
              <a:t>“Do you not know that those who run in a race all run, but one receives the prize? Run in such a way that you may obtain it.</a:t>
            </a:r>
            <a:r>
              <a:rPr lang="en-US" i="1" baseline="30000" dirty="0"/>
              <a:t> 25</a:t>
            </a:r>
            <a:r>
              <a:rPr lang="en-US" i="1" dirty="0"/>
              <a:t> And everyone who competes for the prize is temperate in all things. Now they do it to obtain a perishable crown, but we for an imperishable crown.</a:t>
            </a:r>
            <a:r>
              <a:rPr lang="en-US" i="1" baseline="30000" dirty="0"/>
              <a:t> 26</a:t>
            </a:r>
            <a:r>
              <a:rPr lang="en-US" i="1" dirty="0"/>
              <a:t> Therefore I run thus: not with uncertainty. Thus I fight: not as one who beats the air.</a:t>
            </a:r>
            <a:r>
              <a:rPr lang="en-US" i="1" baseline="30000" dirty="0"/>
              <a:t> 27</a:t>
            </a:r>
            <a:r>
              <a:rPr lang="en-US" i="1" dirty="0"/>
              <a:t>.”</a:t>
            </a:r>
            <a:r>
              <a:rPr lang="en-US" i="1" u="sng" dirty="0"/>
              <a:t> But I discipline my body and bring it into subjection, lest, when I have preached to others, I myself should become disqualified.”</a:t>
            </a:r>
          </a:p>
          <a:p>
            <a:pPr marL="628650" lvl="1" indent="-171450">
              <a:buFont typeface="Arial" panose="020B0604020202020204" pitchFamily="34" charset="0"/>
              <a:buChar char="•"/>
            </a:pPr>
            <a:r>
              <a:rPr lang="en-US" u="none" dirty="0"/>
              <a:t>His reference to the Jews would be completely without any relevance</a:t>
            </a:r>
          </a:p>
          <a:p>
            <a:pPr marL="0" lvl="0" indent="0">
              <a:buFont typeface="Arial" panose="020B0604020202020204" pitchFamily="34" charset="0"/>
              <a:buNone/>
            </a:pPr>
            <a:r>
              <a:rPr lang="en-US" b="1" u="none" dirty="0"/>
              <a:t>(1 Corinthians 10:1-6), </a:t>
            </a:r>
            <a:r>
              <a:rPr lang="en-US" i="1" u="none" dirty="0"/>
              <a:t>“</a:t>
            </a:r>
            <a:r>
              <a:rPr lang="en-US" i="1" dirty="0"/>
              <a:t>Moreover, brethren, I do not want you to be unaware that all our fathers were under the cloud, all passed through the sea,</a:t>
            </a:r>
            <a:r>
              <a:rPr lang="en-US" i="1" baseline="30000" dirty="0"/>
              <a:t> 2</a:t>
            </a:r>
            <a:r>
              <a:rPr lang="en-US" i="1" dirty="0"/>
              <a:t> all were baptized into Moses in the cloud and in the sea,</a:t>
            </a:r>
            <a:r>
              <a:rPr lang="en-US" i="1" baseline="30000" dirty="0"/>
              <a:t> 3</a:t>
            </a:r>
            <a:r>
              <a:rPr lang="en-US" i="1" dirty="0"/>
              <a:t> all ate the same spiritual food,</a:t>
            </a:r>
            <a:r>
              <a:rPr lang="en-US" i="1" baseline="30000" dirty="0"/>
              <a:t> 4</a:t>
            </a:r>
            <a:r>
              <a:rPr lang="en-US" i="1" dirty="0"/>
              <a:t> and all drank the same spiritual drink. For they drank of that spiritual Rock that followed them, and that Rock was Christ.</a:t>
            </a:r>
            <a:r>
              <a:rPr lang="en-US" i="1" baseline="30000" dirty="0"/>
              <a:t> 5</a:t>
            </a:r>
            <a:r>
              <a:rPr lang="en-US" i="1" dirty="0"/>
              <a:t> But with most of them God was not well pleased, for their bodies were scattered in the wilderness. </a:t>
            </a:r>
            <a:r>
              <a:rPr lang="en-US" i="1" baseline="30000" dirty="0"/>
              <a:t>6</a:t>
            </a:r>
            <a:r>
              <a:rPr lang="en-US" i="1" dirty="0"/>
              <a:t> Now these things became our examples, to the intent that we should not lust after evil things as they also lusted.”</a:t>
            </a:r>
          </a:p>
          <a:p>
            <a:pPr marL="628650" lvl="1" indent="-171450">
              <a:buFont typeface="Arial" panose="020B0604020202020204" pitchFamily="34" charset="0"/>
              <a:buChar char="•"/>
            </a:pPr>
            <a:r>
              <a:rPr lang="en-US" u="none" dirty="0"/>
              <a:t>The warning of the Hebrew writer</a:t>
            </a:r>
          </a:p>
          <a:p>
            <a:pPr marL="0" lvl="0" indent="0">
              <a:buFont typeface="Arial" panose="020B0604020202020204" pitchFamily="34" charset="0"/>
              <a:buNone/>
            </a:pPr>
            <a:r>
              <a:rPr lang="en-US" b="1" dirty="0"/>
              <a:t>(Hebrews 3:12-14), </a:t>
            </a:r>
            <a:r>
              <a:rPr lang="en-US" i="1" dirty="0"/>
              <a:t>“Beware, brethren, lest there be in any of you an evil heart of unbelief in departing from the living God;</a:t>
            </a:r>
            <a:r>
              <a:rPr lang="en-US" i="1" baseline="30000" dirty="0"/>
              <a:t> 13</a:t>
            </a:r>
            <a:r>
              <a:rPr lang="en-US" i="1" dirty="0"/>
              <a:t> but exhort one another daily, while it is called “Today,” lest any of you be hardened through the deceitfulness of sin.</a:t>
            </a:r>
            <a:r>
              <a:rPr lang="en-US" i="1" baseline="30000" dirty="0"/>
              <a:t> 14</a:t>
            </a:r>
            <a:r>
              <a:rPr lang="en-US" i="1" dirty="0"/>
              <a:t> For we have become partakers of Christ if we hold the beginning of our confidence steadfast to the end.”</a:t>
            </a:r>
            <a:endParaRPr lang="en-US" i="1" u="none" dirty="0"/>
          </a:p>
        </p:txBody>
      </p:sp>
      <p:sp>
        <p:nvSpPr>
          <p:cNvPr id="4" name="Slide Number Placeholder 3"/>
          <p:cNvSpPr>
            <a:spLocks noGrp="1"/>
          </p:cNvSpPr>
          <p:nvPr>
            <p:ph type="sldNum" sz="quarter" idx="5"/>
          </p:nvPr>
        </p:nvSpPr>
        <p:spPr/>
        <p:txBody>
          <a:bodyPr/>
          <a:lstStyle/>
          <a:p>
            <a:fld id="{CBB0E3A5-E523-4D5E-B091-F0A60833C8B1}" type="slidenum">
              <a:rPr lang="en-US" smtClean="0"/>
              <a:t>18</a:t>
            </a:fld>
            <a:endParaRPr lang="en-US"/>
          </a:p>
        </p:txBody>
      </p:sp>
    </p:spTree>
    <p:extLst>
      <p:ext uri="{BB962C8B-B14F-4D97-AF65-F5344CB8AC3E}">
        <p14:creationId xmlns:p14="http://schemas.microsoft.com/office/powerpoint/2010/main" val="309479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lgn="l">
              <a:spcBef>
                <a:spcPts val="0"/>
              </a:spcBef>
              <a:buFont typeface="Arial" panose="020B0604020202020204" pitchFamily="34" charset="0"/>
              <a:buChar char="•"/>
            </a:pPr>
            <a:r>
              <a:rPr lang="en-US" sz="1200" dirty="0"/>
              <a:t>The doctrine of Calvinism is insidious. It makes God’s grace cheap, and has infiltrated the thinking of too many.</a:t>
            </a:r>
          </a:p>
          <a:p>
            <a:pPr marL="171450" indent="-171450" algn="l">
              <a:spcBef>
                <a:spcPts val="0"/>
              </a:spcBef>
              <a:buFont typeface="Arial" panose="020B0604020202020204" pitchFamily="34" charset="0"/>
              <a:buChar char="•"/>
            </a:pPr>
            <a:r>
              <a:rPr lang="en-US" sz="1200" dirty="0"/>
              <a:t>May we stand fast, and defend the faith against this error!</a:t>
            </a:r>
          </a:p>
        </p:txBody>
      </p:sp>
      <p:sp>
        <p:nvSpPr>
          <p:cNvPr id="4" name="Slide Number Placeholder 3"/>
          <p:cNvSpPr>
            <a:spLocks noGrp="1"/>
          </p:cNvSpPr>
          <p:nvPr>
            <p:ph type="sldNum" sz="quarter" idx="5"/>
          </p:nvPr>
        </p:nvSpPr>
        <p:spPr/>
        <p:txBody>
          <a:bodyPr/>
          <a:lstStyle/>
          <a:p>
            <a:fld id="{CBB0E3A5-E523-4D5E-B091-F0A60833C8B1}" type="slidenum">
              <a:rPr lang="en-US" smtClean="0"/>
              <a:t>19</a:t>
            </a:fld>
            <a:endParaRPr lang="en-US"/>
          </a:p>
        </p:txBody>
      </p:sp>
    </p:spTree>
    <p:extLst>
      <p:ext uri="{BB962C8B-B14F-4D97-AF65-F5344CB8AC3E}">
        <p14:creationId xmlns:p14="http://schemas.microsoft.com/office/powerpoint/2010/main" val="164487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Calvin (Short Biographical Notes)</a:t>
            </a:r>
          </a:p>
          <a:p>
            <a:pPr marL="171450" lvl="0" indent="-171450">
              <a:buFont typeface="Arial" panose="020B0604020202020204" pitchFamily="34" charset="0"/>
              <a:buChar char="•"/>
            </a:pPr>
            <a:r>
              <a:rPr lang="en-US" b="1" dirty="0"/>
              <a:t>Born in a small town 60 miles north of Paris France in 1509</a:t>
            </a:r>
          </a:p>
          <a:p>
            <a:pPr marL="628650" lvl="1" indent="-171450">
              <a:buFont typeface="Arial" panose="020B0604020202020204" pitchFamily="34" charset="0"/>
              <a:buChar char="•"/>
            </a:pPr>
            <a:r>
              <a:rPr lang="en-US" dirty="0"/>
              <a:t>Studied in University to prepare for Catholic priesthood, but left Catholicism and studied law</a:t>
            </a:r>
          </a:p>
          <a:p>
            <a:pPr marL="628650" lvl="1" indent="-171450">
              <a:buFont typeface="Arial" panose="020B0604020202020204" pitchFamily="34" charset="0"/>
              <a:buChar char="•"/>
            </a:pPr>
            <a:r>
              <a:rPr lang="en-US" dirty="0"/>
              <a:t>For a while a religious humanist (movement that emphasized self=revelation and natural religion. Not Christian).</a:t>
            </a:r>
          </a:p>
          <a:p>
            <a:pPr marL="171450" lvl="0" indent="-171450">
              <a:buFont typeface="Arial" panose="020B0604020202020204" pitchFamily="34" charset="0"/>
              <a:buChar char="•"/>
            </a:pPr>
            <a:r>
              <a:rPr lang="en-US" b="1" dirty="0"/>
              <a:t>After his father’s death, embraced his view of Christian faith in 1531, and became active as a reformer around 1533</a:t>
            </a:r>
          </a:p>
          <a:p>
            <a:pPr marL="171450" lvl="0" indent="-171450">
              <a:buFont typeface="Arial" panose="020B0604020202020204" pitchFamily="34" charset="0"/>
              <a:buChar char="•"/>
            </a:pPr>
            <a:r>
              <a:rPr lang="en-US" b="1" dirty="0"/>
              <a:t>He wrote a small doctrinal manual in 1536 titled, Institutes of the Christian Religion.</a:t>
            </a:r>
          </a:p>
          <a:p>
            <a:pPr marL="628650" lvl="1" indent="-171450">
              <a:buFont typeface="Arial" panose="020B0604020202020204" pitchFamily="34" charset="0"/>
              <a:buChar char="•"/>
            </a:pPr>
            <a:r>
              <a:rPr lang="en-US" dirty="0"/>
              <a:t>After the initial writing, he would eventually revise and expand the work on five different occasions. It is no longer a small manual. Can be purchased on Amazon in a single volume that contains 1104 pages.</a:t>
            </a:r>
          </a:p>
          <a:p>
            <a:pPr marL="171450" lvl="0" indent="-171450">
              <a:buFont typeface="Arial" panose="020B0604020202020204" pitchFamily="34" charset="0"/>
              <a:buChar char="•"/>
            </a:pPr>
            <a:r>
              <a:rPr lang="en-US" b="1" dirty="0"/>
              <a:t>He also wrote commentaries of 23 Old Testament books and on every New Testament book before his death in 1564.</a:t>
            </a:r>
          </a:p>
          <a:p>
            <a:pPr marL="171450" lvl="0" indent="-171450">
              <a:buFont typeface="Arial" panose="020B0604020202020204" pitchFamily="34" charset="0"/>
              <a:buChar char="•"/>
            </a:pPr>
            <a:r>
              <a:rPr lang="en-US" b="1" dirty="0"/>
              <a:t>The foundation presuppositions of his doctrine are found in peculiar views he had regarding God’s Sovereignty and the Inspiration of Scripture</a:t>
            </a:r>
          </a:p>
          <a:p>
            <a:pPr marL="628650" lvl="1" indent="-171450">
              <a:buFont typeface="Arial" panose="020B0604020202020204" pitchFamily="34" charset="0"/>
              <a:buChar char="•"/>
            </a:pPr>
            <a:r>
              <a:rPr lang="en-US" dirty="0"/>
              <a:t>God’s Sovereignty </a:t>
            </a:r>
          </a:p>
          <a:p>
            <a:pPr marL="1085850" lvl="2" indent="-171450">
              <a:buFont typeface="Arial" panose="020B0604020202020204" pitchFamily="34" charset="0"/>
              <a:buChar char="•"/>
            </a:pPr>
            <a:r>
              <a:rPr lang="en-US" dirty="0"/>
              <a:t>As He is sovereign, Calvin claimed that nothing could come to pass apart from God’s sovereign will. </a:t>
            </a:r>
          </a:p>
          <a:p>
            <a:pPr marL="1085850" lvl="2" indent="-171450">
              <a:buFont typeface="Arial" panose="020B0604020202020204" pitchFamily="34" charset="0"/>
              <a:buChar char="•"/>
            </a:pPr>
            <a:r>
              <a:rPr lang="en-US" dirty="0"/>
              <a:t>So, all that exists in it present form exists because it was God’s desire that it exist in this way from eternity. </a:t>
            </a:r>
          </a:p>
          <a:p>
            <a:pPr marL="1085850" lvl="2" indent="-171450">
              <a:buFont typeface="Arial" panose="020B0604020202020204" pitchFamily="34" charset="0"/>
              <a:buChar char="•"/>
            </a:pPr>
            <a:r>
              <a:rPr lang="en-US" dirty="0"/>
              <a:t>“We maintain that, by His providence, not heaven and earth and inanimate creatures only, but also the counsel and wills of men are so governed as to move in exactly the course which he has destined.” (Institutes, I, xvi, 8)</a:t>
            </a:r>
          </a:p>
          <a:p>
            <a:pPr marL="628650" lvl="1" indent="-171450">
              <a:buFont typeface="Arial" panose="020B0604020202020204" pitchFamily="34" charset="0"/>
              <a:buChar char="•"/>
            </a:pPr>
            <a:r>
              <a:rPr lang="en-US" dirty="0"/>
              <a:t>Divine Inspiration</a:t>
            </a:r>
          </a:p>
          <a:p>
            <a:pPr marL="1085850" lvl="2" indent="-171450">
              <a:buFont typeface="Arial" panose="020B0604020202020204" pitchFamily="34" charset="0"/>
              <a:buChar char="•"/>
            </a:pPr>
            <a:r>
              <a:rPr lang="en-US" dirty="0"/>
              <a:t>He believed that the scriptures were completely inspired by God (as Paul stated in 2 Timothy 3:16-17).</a:t>
            </a:r>
          </a:p>
          <a:p>
            <a:pPr marL="1085850" lvl="2" indent="-171450">
              <a:buFont typeface="Arial" panose="020B0604020202020204" pitchFamily="34" charset="0"/>
              <a:buChar char="•"/>
            </a:pPr>
            <a:r>
              <a:rPr lang="en-US" dirty="0"/>
              <a:t>However, he further contended that the scriptures could not be understood without the direct intervention of the Holy Spirit</a:t>
            </a:r>
          </a:p>
          <a:p>
            <a:pPr marL="1085850" lvl="2" indent="-171450">
              <a:buFont typeface="Arial" panose="020B0604020202020204" pitchFamily="34" charset="0"/>
              <a:buChar char="•"/>
            </a:pPr>
            <a:r>
              <a:rPr lang="en-US" dirty="0"/>
              <a:t>Our knowledge of the scriptures “must be derived from a higher source than human conjectures, judgments or reasons; namely, the secret testimony of the Spirit (I,vii,4) </a:t>
            </a:r>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CBB0E3A5-E523-4D5E-B091-F0A60833C8B1}" type="slidenum">
              <a:rPr lang="en-US" smtClean="0"/>
              <a:t>2</a:t>
            </a:fld>
            <a:endParaRPr lang="en-US"/>
          </a:p>
        </p:txBody>
      </p:sp>
    </p:spTree>
    <p:extLst>
      <p:ext uri="{BB962C8B-B14F-4D97-AF65-F5344CB8AC3E}">
        <p14:creationId xmlns:p14="http://schemas.microsoft.com/office/powerpoint/2010/main" val="401634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Calvin’s doctrinal system, as it relates to the spiritual condition of man, </a:t>
            </a:r>
          </a:p>
          <a:p>
            <a:pPr marL="171450" indent="-171450">
              <a:buFont typeface="Arial" panose="020B0604020202020204" pitchFamily="34" charset="0"/>
              <a:buChar char="•"/>
            </a:pPr>
            <a:r>
              <a:rPr lang="en-US" b="1" dirty="0"/>
              <a:t>Is related in the 5 point acrostic TULIP</a:t>
            </a:r>
          </a:p>
          <a:p>
            <a:pPr marL="628650" lvl="1" indent="-171450">
              <a:buFont typeface="Arial" panose="020B0604020202020204" pitchFamily="34" charset="0"/>
              <a:buChar char="•"/>
            </a:pPr>
            <a:r>
              <a:rPr lang="en-US" dirty="0"/>
              <a:t>Total Hereditary Depravity</a:t>
            </a:r>
          </a:p>
          <a:p>
            <a:pPr marL="628650" lvl="1" indent="-171450">
              <a:buFont typeface="Arial" panose="020B0604020202020204" pitchFamily="34" charset="0"/>
              <a:buChar char="•"/>
            </a:pPr>
            <a:r>
              <a:rPr lang="en-US" dirty="0"/>
              <a:t>Unconditional Election</a:t>
            </a:r>
          </a:p>
          <a:p>
            <a:pPr marL="628650" lvl="1" indent="-171450">
              <a:buFont typeface="Arial" panose="020B0604020202020204" pitchFamily="34" charset="0"/>
              <a:buChar char="•"/>
            </a:pPr>
            <a:r>
              <a:rPr lang="en-US" dirty="0"/>
              <a:t>Limited Atonement</a:t>
            </a:r>
          </a:p>
          <a:p>
            <a:pPr marL="628650" lvl="1" indent="-171450">
              <a:buFont typeface="Arial" panose="020B0604020202020204" pitchFamily="34" charset="0"/>
              <a:buChar char="•"/>
            </a:pPr>
            <a:r>
              <a:rPr lang="en-US" dirty="0"/>
              <a:t>Irresistible Grace</a:t>
            </a:r>
          </a:p>
          <a:p>
            <a:pPr marL="628650" lvl="1" indent="-171450">
              <a:buFont typeface="Arial" panose="020B0604020202020204" pitchFamily="34" charset="0"/>
              <a:buChar char="•"/>
            </a:pPr>
            <a:r>
              <a:rPr lang="en-US" dirty="0"/>
              <a:t>Perseverance of the Saints</a:t>
            </a:r>
          </a:p>
          <a:p>
            <a:pPr marL="171450" lvl="0" indent="-171450">
              <a:buFont typeface="Arial" panose="020B0604020202020204" pitchFamily="34" charset="0"/>
              <a:buChar char="•"/>
            </a:pPr>
            <a:r>
              <a:rPr lang="en-US" b="1" dirty="0"/>
              <a:t>Each of these Points in the Acrostic naturally follow from Calvin’s concept of God’s Sovereignty</a:t>
            </a:r>
          </a:p>
          <a:p>
            <a:pPr marL="628650" lvl="1" indent="-171450">
              <a:buFont typeface="Arial" panose="020B0604020202020204" pitchFamily="34" charset="0"/>
              <a:buChar char="•"/>
            </a:pPr>
            <a:r>
              <a:rPr lang="en-US" dirty="0"/>
              <a:t>In effect, all these must be true, because God is in control, and man has no free will regarding his ability to come to God</a:t>
            </a:r>
          </a:p>
          <a:p>
            <a:pPr marL="628650" lvl="1" indent="-171450">
              <a:buFont typeface="Arial" panose="020B0604020202020204" pitchFamily="34" charset="0"/>
              <a:buChar char="•"/>
            </a:pPr>
            <a:r>
              <a:rPr lang="en-US" dirty="0"/>
              <a:t>Interestingly, some accepts some tenets and reject others.  If they do, (as we will see), Calvin regards them as “ignorant and childish”</a:t>
            </a:r>
          </a:p>
          <a:p>
            <a:pPr marL="171450" lvl="0" indent="-171450">
              <a:buFont typeface="Arial" panose="020B0604020202020204" pitchFamily="34" charset="0"/>
              <a:buChar char="•"/>
            </a:pPr>
            <a:r>
              <a:rPr lang="en-US" b="1" dirty="0"/>
              <a:t>[CLICK] Let’s start with Total Hereditary Depravity</a:t>
            </a:r>
          </a:p>
          <a:p>
            <a:pPr marL="628650" lvl="1" indent="-171450">
              <a:buFont typeface="Arial" panose="020B0604020202020204" pitchFamily="34" charset="0"/>
              <a:buChar char="•"/>
            </a:pPr>
            <a:r>
              <a:rPr lang="en-US" dirty="0"/>
              <a:t>Basically, the view advocated by Augustine in his conflict with Pelagius back early in the fifth century AD</a:t>
            </a:r>
          </a:p>
          <a:p>
            <a:pPr marL="628650" lvl="1" indent="-171450">
              <a:buFont typeface="Arial" panose="020B0604020202020204" pitchFamily="34" charset="0"/>
              <a:buChar char="•"/>
            </a:pPr>
            <a:r>
              <a:rPr lang="en-US" b="0" i="0" dirty="0">
                <a:solidFill>
                  <a:srgbClr val="272727"/>
                </a:solidFill>
                <a:effectLst/>
                <a:latin typeface="Charter"/>
              </a:rPr>
              <a:t>Referencing the original sin of Adam. Augustine believed that Adam’s guilt and corruption are inherited by and transmitted to all mankind.</a:t>
            </a:r>
          </a:p>
          <a:p>
            <a:pPr marL="628650" lvl="1" indent="-171450">
              <a:buFont typeface="Arial" panose="020B0604020202020204" pitchFamily="34" charset="0"/>
              <a:buChar char="•"/>
            </a:pPr>
            <a:r>
              <a:rPr lang="en-US" b="0" i="0" dirty="0">
                <a:solidFill>
                  <a:srgbClr val="272727"/>
                </a:solidFill>
                <a:effectLst/>
                <a:latin typeface="Charter"/>
              </a:rPr>
              <a:t>Then man is totally corrupt from birth, incapable of turning to God, or making any decision that would lead to righteousness.</a:t>
            </a:r>
          </a:p>
          <a:p>
            <a:pPr marL="628650" lvl="1" indent="-171450">
              <a:buFont typeface="Arial" panose="020B0604020202020204" pitchFamily="34" charset="0"/>
              <a:buChar char="•"/>
            </a:pPr>
            <a:r>
              <a:rPr lang="en-US" b="0" i="0" dirty="0">
                <a:solidFill>
                  <a:srgbClr val="272727"/>
                </a:solidFill>
                <a:effectLst/>
                <a:latin typeface="Charter"/>
              </a:rPr>
              <a:t>Calvin took that view, a natural outgrowth of his Catholic upbringing.  Consider the following quote:</a:t>
            </a:r>
            <a:endParaRPr lang="en-US" dirty="0"/>
          </a:p>
        </p:txBody>
      </p:sp>
      <p:sp>
        <p:nvSpPr>
          <p:cNvPr id="4" name="Slide Number Placeholder 3"/>
          <p:cNvSpPr>
            <a:spLocks noGrp="1"/>
          </p:cNvSpPr>
          <p:nvPr>
            <p:ph type="sldNum" sz="quarter" idx="5"/>
          </p:nvPr>
        </p:nvSpPr>
        <p:spPr/>
        <p:txBody>
          <a:bodyPr/>
          <a:lstStyle/>
          <a:p>
            <a:fld id="{CBB0E3A5-E523-4D5E-B091-F0A60833C8B1}" type="slidenum">
              <a:rPr lang="en-US" smtClean="0"/>
              <a:t>3</a:t>
            </a:fld>
            <a:endParaRPr lang="en-US"/>
          </a:p>
        </p:txBody>
      </p:sp>
    </p:spTree>
    <p:extLst>
      <p:ext uri="{BB962C8B-B14F-4D97-AF65-F5344CB8AC3E}">
        <p14:creationId xmlns:p14="http://schemas.microsoft.com/office/powerpoint/2010/main" val="270889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Total Hereditary Depravity</a:t>
            </a:r>
          </a:p>
          <a:p>
            <a:endParaRPr lang="en-US" sz="1200" dirty="0"/>
          </a:p>
          <a:p>
            <a:pPr algn="l"/>
            <a:r>
              <a:rPr lang="en-US" sz="1200" dirty="0"/>
              <a:t>“To remove all uncertainty and misunderstanding on this subject let us define original sin. Original sin, therefore, appears to be a </a:t>
            </a:r>
            <a:r>
              <a:rPr lang="en-US" sz="1200" u="sng" dirty="0"/>
              <a:t>hereditary depravity and corruption of our nature, diffused through all the parts of the soul</a:t>
            </a:r>
            <a:r>
              <a:rPr lang="en-US" sz="1200" dirty="0"/>
              <a:t>, rendering us obnoxious to the Divine wrath, and producing in us those works which the Scripture calls ‘works of the flesh.’”</a:t>
            </a:r>
          </a:p>
          <a:p>
            <a:pPr algn="r"/>
            <a:r>
              <a:rPr lang="en-US" sz="1200" i="1" dirty="0"/>
              <a:t>The Institutes of the Christian Religion, Book II, Chapter </a:t>
            </a:r>
            <a:r>
              <a:rPr lang="en-US" sz="1200" i="1" dirty="0" err="1"/>
              <a:t>i</a:t>
            </a:r>
            <a:r>
              <a:rPr lang="en-US" sz="1200" i="1" dirty="0"/>
              <a:t>, Section 8 </a:t>
            </a:r>
          </a:p>
          <a:p>
            <a:endParaRPr lang="en-US" dirty="0"/>
          </a:p>
        </p:txBody>
      </p:sp>
      <p:sp>
        <p:nvSpPr>
          <p:cNvPr id="4" name="Slide Number Placeholder 3"/>
          <p:cNvSpPr>
            <a:spLocks noGrp="1"/>
          </p:cNvSpPr>
          <p:nvPr>
            <p:ph type="sldNum" sz="quarter" idx="5"/>
          </p:nvPr>
        </p:nvSpPr>
        <p:spPr/>
        <p:txBody>
          <a:bodyPr/>
          <a:lstStyle/>
          <a:p>
            <a:fld id="{CBB0E3A5-E523-4D5E-B091-F0A60833C8B1}" type="slidenum">
              <a:rPr lang="en-US" smtClean="0"/>
              <a:t>4</a:t>
            </a:fld>
            <a:endParaRPr lang="en-US"/>
          </a:p>
        </p:txBody>
      </p:sp>
    </p:spTree>
    <p:extLst>
      <p:ext uri="{BB962C8B-B14F-4D97-AF65-F5344CB8AC3E}">
        <p14:creationId xmlns:p14="http://schemas.microsoft.com/office/powerpoint/2010/main" val="362913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Total Hereditary Depravity</a:t>
            </a:r>
          </a:p>
          <a:p>
            <a:r>
              <a:rPr lang="en-US" b="1" dirty="0"/>
              <a:t>(Ezekiel 18:1-3), </a:t>
            </a:r>
            <a:r>
              <a:rPr lang="en-US" i="1" dirty="0"/>
              <a:t>“The word of the Lord came to me again, saying,</a:t>
            </a:r>
            <a:r>
              <a:rPr lang="en-US" i="1" baseline="30000" dirty="0"/>
              <a:t> 2</a:t>
            </a:r>
            <a:r>
              <a:rPr lang="en-US" i="1" dirty="0"/>
              <a:t> “What do you mean when you use this proverb concerning the land of Israel, saying: ‘The fathers have eaten sour grapes, And the children's teeth are set on edge’? </a:t>
            </a:r>
            <a:r>
              <a:rPr lang="en-US" i="1" baseline="30000" dirty="0"/>
              <a:t>3</a:t>
            </a:r>
            <a:r>
              <a:rPr lang="en-US" i="1" dirty="0"/>
              <a:t> “As I live,” says the Lord God, “you shall no longer use this proverb in Israel.”</a:t>
            </a:r>
          </a:p>
          <a:p>
            <a:r>
              <a:rPr lang="en-US" b="1" dirty="0"/>
              <a:t>(Ezekiel 18:19-20), </a:t>
            </a:r>
            <a:r>
              <a:rPr lang="en-US" i="1" dirty="0"/>
              <a:t>“Yet you say, ‘Why should the son not bear the guilt of the father?’ Because the son has done what is lawful and right, and has kept all My statutes and observed them, he shall surely live.</a:t>
            </a:r>
            <a:r>
              <a:rPr lang="en-US" i="1" baseline="30000" dirty="0"/>
              <a:t> 20</a:t>
            </a:r>
            <a:r>
              <a:rPr lang="en-US" i="1" dirty="0"/>
              <a:t> The soul who sins shall die. The son shall not bear the guilt of the father, nor the father bear the guilt of the son. The righteousness of the righteous shall be upon himself, and the wickedness of the wicked shall be upon himself.”</a:t>
            </a:r>
          </a:p>
          <a:p>
            <a:r>
              <a:rPr lang="en-US" b="1" dirty="0"/>
              <a:t>(Ezekiel 18:25), </a:t>
            </a:r>
            <a:r>
              <a:rPr lang="en-US" i="1" dirty="0"/>
              <a:t>“Yet you say, ‘The way of the Lord is not </a:t>
            </a:r>
            <a:r>
              <a:rPr lang="en-US" i="1" u="sng" dirty="0"/>
              <a:t>fair</a:t>
            </a:r>
            <a:r>
              <a:rPr lang="en-US" i="1" dirty="0"/>
              <a:t>.’ Hear now, O house of Israel, is it not My way which is fair, and your ways which are not fair?”</a:t>
            </a:r>
          </a:p>
          <a:p>
            <a:r>
              <a:rPr lang="en-US" b="1" dirty="0"/>
              <a:t>(Jeremiah 31:29-30), </a:t>
            </a:r>
            <a:r>
              <a:rPr lang="en-US" i="1" dirty="0"/>
              <a:t>“In those days they shall say no more: ‘The fathers have eaten sour grapes, And the children's teeth are set on edge.’ </a:t>
            </a:r>
            <a:r>
              <a:rPr lang="en-US" i="1" baseline="30000" dirty="0"/>
              <a:t>30</a:t>
            </a:r>
            <a:r>
              <a:rPr lang="en-US" i="1" dirty="0"/>
              <a:t> But every one shall die for his own iniquity; every man who eats the sour grapes, his teeth shall be set on edge.”</a:t>
            </a:r>
          </a:p>
          <a:p>
            <a:endParaRPr lang="en-US" i="1" dirty="0"/>
          </a:p>
          <a:p>
            <a:r>
              <a:rPr lang="en-US" b="1" dirty="0"/>
              <a:t>(2 Corinthians 5:10), </a:t>
            </a:r>
            <a:r>
              <a:rPr lang="en-US" i="1" dirty="0"/>
              <a:t>“For we must all appear before the judgment seat of Christ, that each one may receive the things done in the body, according to what he has done, whether good or bad.”</a:t>
            </a:r>
          </a:p>
          <a:p>
            <a:endParaRPr lang="en-US" i="1" dirty="0"/>
          </a:p>
          <a:p>
            <a:r>
              <a:rPr lang="en-US" b="1" i="0" dirty="0"/>
              <a:t>We Can Choose to obey or not to obey. It is a matter of free will!</a:t>
            </a:r>
          </a:p>
          <a:p>
            <a:r>
              <a:rPr lang="en-US" b="1" i="0" dirty="0"/>
              <a:t>(John 7:17), </a:t>
            </a:r>
            <a:r>
              <a:rPr lang="en-US" b="0" i="1" dirty="0"/>
              <a:t>“If anyone wills to do His will, he shall know concerning the doctrine, whether it is from God or whether I speak on My own authority.”</a:t>
            </a:r>
          </a:p>
          <a:p>
            <a:endParaRPr lang="en-US" i="1" dirty="0"/>
          </a:p>
          <a:p>
            <a:endParaRPr lang="en-US" i="1" dirty="0"/>
          </a:p>
        </p:txBody>
      </p:sp>
      <p:sp>
        <p:nvSpPr>
          <p:cNvPr id="4" name="Slide Number Placeholder 3"/>
          <p:cNvSpPr>
            <a:spLocks noGrp="1"/>
          </p:cNvSpPr>
          <p:nvPr>
            <p:ph type="sldNum" sz="quarter" idx="5"/>
          </p:nvPr>
        </p:nvSpPr>
        <p:spPr/>
        <p:txBody>
          <a:bodyPr/>
          <a:lstStyle/>
          <a:p>
            <a:fld id="{CBB0E3A5-E523-4D5E-B091-F0A60833C8B1}" type="slidenum">
              <a:rPr lang="en-US" smtClean="0"/>
              <a:t>5</a:t>
            </a:fld>
            <a:endParaRPr lang="en-US"/>
          </a:p>
        </p:txBody>
      </p:sp>
    </p:spTree>
    <p:extLst>
      <p:ext uri="{BB962C8B-B14F-4D97-AF65-F5344CB8AC3E}">
        <p14:creationId xmlns:p14="http://schemas.microsoft.com/office/powerpoint/2010/main" val="117393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is the Doctrine of Unconditional Election</a:t>
            </a:r>
          </a:p>
          <a:p>
            <a:pPr marL="171450" indent="-171450">
              <a:buFont typeface="Arial" panose="020B0604020202020204" pitchFamily="34" charset="0"/>
              <a:buChar char="•"/>
            </a:pPr>
            <a:r>
              <a:rPr lang="en-US" b="1" dirty="0"/>
              <a:t>Again, this doctrine is required by Calvin’s doctrine of God’s sovereignty</a:t>
            </a:r>
          </a:p>
          <a:p>
            <a:pPr marL="628650" lvl="1" indent="-171450">
              <a:buFont typeface="Arial" panose="020B0604020202020204" pitchFamily="34" charset="0"/>
              <a:buChar char="•"/>
            </a:pPr>
            <a:r>
              <a:rPr lang="en-US" dirty="0"/>
              <a:t>If man has no part to play in his own salvation or condemnation, there are no conditions</a:t>
            </a:r>
          </a:p>
          <a:p>
            <a:pPr marL="628650" lvl="1" indent="-171450">
              <a:buFont typeface="Arial" panose="020B0604020202020204" pitchFamily="34" charset="0"/>
              <a:buChar char="•"/>
            </a:pPr>
            <a:r>
              <a:rPr lang="en-US" dirty="0"/>
              <a:t>Election – choosing.  Conditions – faith, repentance, confession, baptism, NO!</a:t>
            </a:r>
          </a:p>
          <a:p>
            <a:pPr marL="628650" lvl="1" indent="-171450">
              <a:buFont typeface="Arial" panose="020B0604020202020204" pitchFamily="34" charset="0"/>
              <a:buChar char="•"/>
            </a:pPr>
            <a:r>
              <a:rPr lang="en-US" dirty="0"/>
              <a:t>Even faith is something God delivers to you, not a matter of choice!</a:t>
            </a:r>
          </a:p>
          <a:p>
            <a:pPr marL="171450" lvl="0" indent="-171450">
              <a:buFont typeface="Arial" panose="020B0604020202020204" pitchFamily="34" charset="0"/>
              <a:buChar char="•"/>
            </a:pPr>
            <a:r>
              <a:rPr lang="en-US" b="1" dirty="0"/>
              <a:t>Consider another quote by Calvin</a:t>
            </a:r>
          </a:p>
        </p:txBody>
      </p:sp>
      <p:sp>
        <p:nvSpPr>
          <p:cNvPr id="4" name="Slide Number Placeholder 3"/>
          <p:cNvSpPr>
            <a:spLocks noGrp="1"/>
          </p:cNvSpPr>
          <p:nvPr>
            <p:ph type="sldNum" sz="quarter" idx="5"/>
          </p:nvPr>
        </p:nvSpPr>
        <p:spPr/>
        <p:txBody>
          <a:bodyPr/>
          <a:lstStyle/>
          <a:p>
            <a:fld id="{CBB0E3A5-E523-4D5E-B091-F0A60833C8B1}" type="slidenum">
              <a:rPr lang="en-US" smtClean="0"/>
              <a:t>6</a:t>
            </a:fld>
            <a:endParaRPr lang="en-US"/>
          </a:p>
        </p:txBody>
      </p:sp>
    </p:spTree>
    <p:extLst>
      <p:ext uri="{BB962C8B-B14F-4D97-AF65-F5344CB8AC3E}">
        <p14:creationId xmlns:p14="http://schemas.microsoft.com/office/powerpoint/2010/main" val="117002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Unconditional Election</a:t>
            </a:r>
          </a:p>
          <a:p>
            <a:pPr algn="l"/>
            <a:endParaRPr lang="en-US" sz="1200" dirty="0"/>
          </a:p>
          <a:p>
            <a:pPr algn="l"/>
            <a:r>
              <a:rPr lang="en-US" sz="1200" dirty="0"/>
              <a:t>“Predestination we call the eternal decree of God, by which He has determined in Himself what He would have to become of every individual of mankind. For they are not all created with a similar destiny; but eternal life is foreordained for some and eternal death for others. Every man, therefore, being created for one or the other of these ends, we say he is predestinated either to life or to death.”</a:t>
            </a:r>
          </a:p>
          <a:p>
            <a:pPr algn="r"/>
            <a:r>
              <a:rPr lang="en-US" sz="1200" dirty="0"/>
              <a:t>The Institutes of the Christian Religion, Book III, Chapter xxi, Section 5</a:t>
            </a:r>
          </a:p>
          <a:p>
            <a:pPr algn="r"/>
            <a:endParaRPr lang="en-US" sz="1200" dirty="0"/>
          </a:p>
          <a:p>
            <a:pPr marL="171450" indent="-171450" algn="l">
              <a:buFont typeface="Arial" panose="020B0604020202020204" pitchFamily="34" charset="0"/>
              <a:buChar char="•"/>
            </a:pPr>
            <a:r>
              <a:rPr lang="en-US" sz="1200" b="1" dirty="0"/>
              <a:t>Note:  Part of this is not accepted by all Calvinists because it paints an unpleasant picture of God</a:t>
            </a:r>
          </a:p>
          <a:p>
            <a:pPr marL="628650" lvl="1" indent="-171450" algn="l">
              <a:buFont typeface="Arial" panose="020B0604020202020204" pitchFamily="34" charset="0"/>
              <a:buChar char="•"/>
            </a:pPr>
            <a:r>
              <a:rPr lang="en-US" sz="1200" dirty="0"/>
              <a:t>God predetermined to create men specifically for their own destruction!</a:t>
            </a:r>
          </a:p>
          <a:p>
            <a:pPr marL="628650" lvl="1" indent="-171450" algn="l">
              <a:buFont typeface="Arial" panose="020B0604020202020204" pitchFamily="34" charset="0"/>
              <a:buChar char="•"/>
            </a:pPr>
            <a:r>
              <a:rPr lang="en-US" sz="1200" dirty="0"/>
              <a:t>How can this come from a God that “so loved the world that He gave us His son”? </a:t>
            </a:r>
          </a:p>
          <a:p>
            <a:pPr marL="171450" lvl="0" indent="-171450" algn="l">
              <a:buFont typeface="Arial" panose="020B0604020202020204" pitchFamily="34" charset="0"/>
              <a:buChar char="•"/>
            </a:pPr>
            <a:r>
              <a:rPr lang="en-US" sz="1200" b="1" dirty="0"/>
              <a:t>Consider the following quote, showing John Calvin’s logical conclusion!</a:t>
            </a:r>
          </a:p>
        </p:txBody>
      </p:sp>
      <p:sp>
        <p:nvSpPr>
          <p:cNvPr id="4" name="Slide Number Placeholder 3"/>
          <p:cNvSpPr>
            <a:spLocks noGrp="1"/>
          </p:cNvSpPr>
          <p:nvPr>
            <p:ph type="sldNum" sz="quarter" idx="5"/>
          </p:nvPr>
        </p:nvSpPr>
        <p:spPr/>
        <p:txBody>
          <a:bodyPr/>
          <a:lstStyle/>
          <a:p>
            <a:fld id="{CBB0E3A5-E523-4D5E-B091-F0A60833C8B1}" type="slidenum">
              <a:rPr lang="en-US" smtClean="0"/>
              <a:t>7</a:t>
            </a:fld>
            <a:endParaRPr lang="en-US"/>
          </a:p>
        </p:txBody>
      </p:sp>
    </p:spTree>
    <p:extLst>
      <p:ext uri="{BB962C8B-B14F-4D97-AF65-F5344CB8AC3E}">
        <p14:creationId xmlns:p14="http://schemas.microsoft.com/office/powerpoint/2010/main" val="73397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Unconditional “Reprobation”</a:t>
            </a:r>
          </a:p>
          <a:p>
            <a:endParaRPr lang="en-US" sz="1200" dirty="0"/>
          </a:p>
          <a:p>
            <a:pPr algn="l"/>
            <a:r>
              <a:rPr lang="en-US" sz="1200" dirty="0"/>
              <a:t>“Many professing a desire to defend the Deity from an invidious charge admit the doctrine of election, but deny that any one is reprobated. This they do ignorantly and childishly, since there could be no election without its opposite reprobation.”</a:t>
            </a:r>
          </a:p>
          <a:p>
            <a:pPr algn="r"/>
            <a:r>
              <a:rPr lang="en-US" sz="1200" dirty="0"/>
              <a:t>The Institutes of the Christian Religion, Book III, Chapter xiii, Section 1</a:t>
            </a:r>
          </a:p>
          <a:p>
            <a:pPr algn="r"/>
            <a:endParaRPr lang="en-US" sz="1200" dirty="0"/>
          </a:p>
          <a:p>
            <a:pPr algn="l"/>
            <a:r>
              <a:rPr lang="en-US" sz="1200" dirty="0"/>
              <a:t>If you have a God that predestines men to salvation (Before the world began, and without their choice).</a:t>
            </a:r>
          </a:p>
          <a:p>
            <a:pPr algn="l"/>
            <a:r>
              <a:rPr lang="en-US" sz="1200" dirty="0"/>
              <a:t>Then, you have to have that same God predestine men to condemnation (Before the world began, and without their choice).</a:t>
            </a:r>
          </a:p>
          <a:p>
            <a:endParaRPr lang="en-US" dirty="0"/>
          </a:p>
        </p:txBody>
      </p:sp>
      <p:sp>
        <p:nvSpPr>
          <p:cNvPr id="4" name="Slide Number Placeholder 3"/>
          <p:cNvSpPr>
            <a:spLocks noGrp="1"/>
          </p:cNvSpPr>
          <p:nvPr>
            <p:ph type="sldNum" sz="quarter" idx="5"/>
          </p:nvPr>
        </p:nvSpPr>
        <p:spPr/>
        <p:txBody>
          <a:bodyPr/>
          <a:lstStyle/>
          <a:p>
            <a:fld id="{CBB0E3A5-E523-4D5E-B091-F0A60833C8B1}" type="slidenum">
              <a:rPr lang="en-US" smtClean="0"/>
              <a:t>8</a:t>
            </a:fld>
            <a:endParaRPr lang="en-US"/>
          </a:p>
        </p:txBody>
      </p:sp>
    </p:spTree>
    <p:extLst>
      <p:ext uri="{BB962C8B-B14F-4D97-AF65-F5344CB8AC3E}">
        <p14:creationId xmlns:p14="http://schemas.microsoft.com/office/powerpoint/2010/main" val="30640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Unconditional Election</a:t>
            </a:r>
          </a:p>
          <a:p>
            <a:r>
              <a:rPr lang="en-US" b="1" dirty="0"/>
              <a:t>No one denies that God has chosen to save those whom He wills!</a:t>
            </a:r>
          </a:p>
          <a:p>
            <a:pPr marL="171450" indent="-171450">
              <a:buFont typeface="Arial" panose="020B0604020202020204" pitchFamily="34" charset="0"/>
              <a:buChar char="•"/>
            </a:pPr>
            <a:r>
              <a:rPr lang="en-US" b="1" dirty="0"/>
              <a:t>Calvin proposed that God chose each individual who would be saved, and lost, before the world began.</a:t>
            </a:r>
          </a:p>
          <a:p>
            <a:pPr marL="171450" indent="-171450">
              <a:buFont typeface="Arial" panose="020B0604020202020204" pitchFamily="34" charset="0"/>
              <a:buChar char="•"/>
            </a:pPr>
            <a:r>
              <a:rPr lang="en-US" b="1" dirty="0"/>
              <a:t>Rather than being a respecter of persons, God chose before the world began to save those who accept Christ as Savior, and faithfully serve Him!</a:t>
            </a:r>
          </a:p>
          <a:p>
            <a:pPr marL="0" indent="0">
              <a:buFont typeface="Arial" panose="020B0604020202020204" pitchFamily="34" charset="0"/>
              <a:buNone/>
            </a:pPr>
            <a:r>
              <a:rPr lang="en-US" b="1" dirty="0"/>
              <a:t>(Acts 10:34-35) </a:t>
            </a:r>
            <a:r>
              <a:rPr lang="en-US" i="1" dirty="0"/>
              <a:t>“Then Peter opened his mouth and said: “In truth I perceive that God shows no partiality.</a:t>
            </a:r>
            <a:r>
              <a:rPr lang="en-US" i="1" baseline="30000" dirty="0"/>
              <a:t> 35</a:t>
            </a:r>
            <a:r>
              <a:rPr lang="en-US" i="1" dirty="0"/>
              <a:t> But in every nation whoever fears Him and works righteousness is accepted by Him.”</a:t>
            </a:r>
          </a:p>
          <a:p>
            <a:pPr marL="171450" indent="-171450">
              <a:buFont typeface="Arial" panose="020B0604020202020204" pitchFamily="34" charset="0"/>
              <a:buChar char="•"/>
            </a:pPr>
            <a:r>
              <a:rPr lang="en-US" b="1" i="0" dirty="0"/>
              <a:t>Being in Christ is conditional</a:t>
            </a:r>
          </a:p>
          <a:p>
            <a:pPr marL="628650" lvl="1" indent="-171450">
              <a:buFont typeface="Arial" panose="020B0604020202020204" pitchFamily="34" charset="0"/>
              <a:buChar char="•"/>
            </a:pPr>
            <a:r>
              <a:rPr lang="en-US" b="0" i="0" dirty="0"/>
              <a:t>It is conditioned upon Faith, Repentance, Baptism</a:t>
            </a:r>
          </a:p>
          <a:p>
            <a:pPr marL="0" lvl="0" indent="0">
              <a:buFont typeface="Arial" panose="020B0604020202020204" pitchFamily="34" charset="0"/>
              <a:buNone/>
            </a:pPr>
            <a:r>
              <a:rPr lang="en-US" b="1" i="0" dirty="0"/>
              <a:t>(</a:t>
            </a:r>
            <a:r>
              <a:rPr lang="en-US" b="1" dirty="0"/>
              <a:t>John 8:24), </a:t>
            </a:r>
            <a:r>
              <a:rPr lang="en-US" i="1" dirty="0"/>
              <a:t>“Therefore I said to you that you will die in your sins; for if you do not believe that I am He, you will die in your sins.”</a:t>
            </a:r>
          </a:p>
          <a:p>
            <a:pPr marL="0" lvl="0" indent="0">
              <a:buFont typeface="Arial" panose="020B0604020202020204" pitchFamily="34" charset="0"/>
              <a:buNone/>
            </a:pPr>
            <a:r>
              <a:rPr lang="en-US" b="1" i="0" dirty="0"/>
              <a:t>(Luke 13:3), </a:t>
            </a:r>
            <a:r>
              <a:rPr lang="en-US" b="0" i="1" dirty="0"/>
              <a:t>“</a:t>
            </a:r>
            <a:r>
              <a:rPr lang="en-US" i="1" dirty="0"/>
              <a:t>I tell you, no; but unless you repent you will all likewise perish.”</a:t>
            </a:r>
          </a:p>
          <a:p>
            <a:pPr marL="0" lvl="0" indent="0">
              <a:buFont typeface="Arial" panose="020B0604020202020204" pitchFamily="34" charset="0"/>
              <a:buNone/>
            </a:pPr>
            <a:r>
              <a:rPr lang="en-US" b="1" dirty="0"/>
              <a:t>(Galatians 3:26-27), </a:t>
            </a:r>
            <a:r>
              <a:rPr lang="en-US" i="1" dirty="0"/>
              <a:t>“For you are all sons of God through faith in Christ Jesus.</a:t>
            </a:r>
            <a:r>
              <a:rPr lang="en-US" i="1" baseline="30000" dirty="0"/>
              <a:t> 27</a:t>
            </a:r>
            <a:r>
              <a:rPr lang="en-US" i="1" dirty="0"/>
              <a:t> For as many of you as were baptized into Christ have put on Christ.”</a:t>
            </a:r>
            <a:endParaRPr lang="en-US" b="0" i="1"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CBB0E3A5-E523-4D5E-B091-F0A60833C8B1}" type="slidenum">
              <a:rPr lang="en-US" smtClean="0"/>
              <a:t>9</a:t>
            </a:fld>
            <a:endParaRPr lang="en-US"/>
          </a:p>
        </p:txBody>
      </p:sp>
    </p:spTree>
    <p:extLst>
      <p:ext uri="{BB962C8B-B14F-4D97-AF65-F5344CB8AC3E}">
        <p14:creationId xmlns:p14="http://schemas.microsoft.com/office/powerpoint/2010/main" val="88300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62D7-05D4-06FD-F2B4-8F34A6520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99590A-AB31-7A2B-6170-FF7A23E41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DA42A2-B3AB-A2CD-6020-9D8527A9F453}"/>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5" name="Footer Placeholder 4">
            <a:extLst>
              <a:ext uri="{FF2B5EF4-FFF2-40B4-BE49-F238E27FC236}">
                <a16:creationId xmlns:a16="http://schemas.microsoft.com/office/drawing/2014/main" id="{D0AC49A3-4AEF-D4DC-171C-024CD0066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6C6D0D-8AE9-A46D-D353-922823D2D64D}"/>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69515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ECA8-6DE0-B51C-64A0-A86DBB179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E6BD81-DF6B-5C6B-8981-7BB236F58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A406-197F-9D31-DBB1-44CD6135E5DC}"/>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5" name="Footer Placeholder 4">
            <a:extLst>
              <a:ext uri="{FF2B5EF4-FFF2-40B4-BE49-F238E27FC236}">
                <a16:creationId xmlns:a16="http://schemas.microsoft.com/office/drawing/2014/main" id="{C4EB090C-9EE5-F38A-DB03-F083EBC9B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C9ED8-6FAA-8F80-B4C4-3C78596EAF0D}"/>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373725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1B50E-2A53-5435-D629-ED8C89227D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1170E7-5CAF-6398-C9ED-97E63F2AC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4B998-54B3-3448-D3A0-DDCD7A3B2B60}"/>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5" name="Footer Placeholder 4">
            <a:extLst>
              <a:ext uri="{FF2B5EF4-FFF2-40B4-BE49-F238E27FC236}">
                <a16:creationId xmlns:a16="http://schemas.microsoft.com/office/drawing/2014/main" id="{AEB8290A-EC44-9C32-446F-9A5ACBA34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86522-235A-358F-281B-D5B2AE35F691}"/>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268309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9BC1-34F2-CB03-FDE0-B806E0CFE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62447-D2BA-3C82-589A-1FF786D9D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1A6C8-8E68-E0DD-B1A7-A0324210CF95}"/>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5" name="Footer Placeholder 4">
            <a:extLst>
              <a:ext uri="{FF2B5EF4-FFF2-40B4-BE49-F238E27FC236}">
                <a16:creationId xmlns:a16="http://schemas.microsoft.com/office/drawing/2014/main" id="{2AFC18E0-448E-0056-1F23-5CA92843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C2B9F-9511-47BC-8816-1D875B8C9D17}"/>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177160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7F86-60E9-F84D-3C8B-F5E1C409F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929CEA-C979-5CC7-C55C-1B67F34956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7DBC4-A5DC-525D-49F8-E08A73093C77}"/>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5" name="Footer Placeholder 4">
            <a:extLst>
              <a:ext uri="{FF2B5EF4-FFF2-40B4-BE49-F238E27FC236}">
                <a16:creationId xmlns:a16="http://schemas.microsoft.com/office/drawing/2014/main" id="{B84616C7-8344-A8F4-A1C4-874255560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1C203-EEFC-BFDB-BAE2-4E2C57C90F57}"/>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336350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913C-A9FC-962D-1BAE-7448B01D9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431F2-55AF-A37A-146D-980BCD000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BA5A65-10DC-0E52-21E8-E0B90A3BC8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06C51D-3BCB-D175-8E7B-14A614DAE266}"/>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6" name="Footer Placeholder 5">
            <a:extLst>
              <a:ext uri="{FF2B5EF4-FFF2-40B4-BE49-F238E27FC236}">
                <a16:creationId xmlns:a16="http://schemas.microsoft.com/office/drawing/2014/main" id="{0B47B6D5-FA81-5DB4-8786-2B05FAC0D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6452A-F3CE-287B-FE51-7FCBDB343DE4}"/>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8665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CC36-D2A8-1803-15AE-6F984FF5E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A4A684-0748-D972-14D1-2174B530C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2032D2-9634-ED1E-5659-CF9FB7DB08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F957E-94C3-3999-977D-E3346C00D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88BC0-01C8-D8EA-A79A-19012506DA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68364-EE68-ADCF-40A9-A4D4808AED11}"/>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8" name="Footer Placeholder 7">
            <a:extLst>
              <a:ext uri="{FF2B5EF4-FFF2-40B4-BE49-F238E27FC236}">
                <a16:creationId xmlns:a16="http://schemas.microsoft.com/office/drawing/2014/main" id="{55B779C1-EEDA-0B5A-B380-0A37232BD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4721AC-D69D-1433-815A-227E7F9C51CF}"/>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175486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7A25-5ABF-BBD5-FBB0-D7F235F87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701016-73F6-6C74-3B38-1688CCE7E067}"/>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4" name="Footer Placeholder 3">
            <a:extLst>
              <a:ext uri="{FF2B5EF4-FFF2-40B4-BE49-F238E27FC236}">
                <a16:creationId xmlns:a16="http://schemas.microsoft.com/office/drawing/2014/main" id="{EEE5D4B5-1581-87C7-2313-7824078192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378462-CB0F-1241-3ED5-C9B729B11FD7}"/>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9161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1274F-3E80-F6E2-4901-2F28F2CA3328}"/>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3" name="Footer Placeholder 2">
            <a:extLst>
              <a:ext uri="{FF2B5EF4-FFF2-40B4-BE49-F238E27FC236}">
                <a16:creationId xmlns:a16="http://schemas.microsoft.com/office/drawing/2014/main" id="{27E0F82C-F28C-6067-739F-24297A9BC7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5E9A7-E2CF-40B0-1201-A82A0E5E164A}"/>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112920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2680-093F-927A-D61D-49E9540A6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30CFB3-8143-49ED-3638-4FD44C265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FB7AB2-8E34-CD86-DCC2-8F1F5AA49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26E22-2B4F-B9F4-213C-BECA5E8EAA97}"/>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6" name="Footer Placeholder 5">
            <a:extLst>
              <a:ext uri="{FF2B5EF4-FFF2-40B4-BE49-F238E27FC236}">
                <a16:creationId xmlns:a16="http://schemas.microsoft.com/office/drawing/2014/main" id="{2342E0FC-4C04-7718-081C-C08CB39A6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FDB9F-A89E-2DBC-5492-170CEF0115A8}"/>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69899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01E1-979B-63DF-4030-8CF63D29B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29CB1A-A6A5-73CE-1038-685DB3A20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ADC24-0A4E-CDAD-FEC9-8D56CF3E4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5E341-5C27-A6E3-364A-634A5015CD89}"/>
              </a:ext>
            </a:extLst>
          </p:cNvPr>
          <p:cNvSpPr>
            <a:spLocks noGrp="1"/>
          </p:cNvSpPr>
          <p:nvPr>
            <p:ph type="dt" sz="half" idx="10"/>
          </p:nvPr>
        </p:nvSpPr>
        <p:spPr/>
        <p:txBody>
          <a:bodyPr/>
          <a:lstStyle/>
          <a:p>
            <a:fld id="{B6DDC249-4597-4802-BEBA-010B89A609B1}" type="datetimeFigureOut">
              <a:rPr lang="en-US" smtClean="0"/>
              <a:t>2/3/2023</a:t>
            </a:fld>
            <a:endParaRPr lang="en-US"/>
          </a:p>
        </p:txBody>
      </p:sp>
      <p:sp>
        <p:nvSpPr>
          <p:cNvPr id="6" name="Footer Placeholder 5">
            <a:extLst>
              <a:ext uri="{FF2B5EF4-FFF2-40B4-BE49-F238E27FC236}">
                <a16:creationId xmlns:a16="http://schemas.microsoft.com/office/drawing/2014/main" id="{604B952D-6341-775B-9E58-214934B6EB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9E688-CD7E-A765-579F-57063373C10F}"/>
              </a:ext>
            </a:extLst>
          </p:cNvPr>
          <p:cNvSpPr>
            <a:spLocks noGrp="1"/>
          </p:cNvSpPr>
          <p:nvPr>
            <p:ph type="sldNum" sz="quarter" idx="12"/>
          </p:nvPr>
        </p:nvSpPr>
        <p:spPr/>
        <p:txBody>
          <a:bodyPr/>
          <a:lstStyle/>
          <a:p>
            <a:fld id="{ED6A44C0-14E1-4026-BDCE-D59D2EEC11AA}" type="slidenum">
              <a:rPr lang="en-US" smtClean="0"/>
              <a:t>‹#›</a:t>
            </a:fld>
            <a:endParaRPr lang="en-US"/>
          </a:p>
        </p:txBody>
      </p:sp>
    </p:spTree>
    <p:extLst>
      <p:ext uri="{BB962C8B-B14F-4D97-AF65-F5344CB8AC3E}">
        <p14:creationId xmlns:p14="http://schemas.microsoft.com/office/powerpoint/2010/main" val="1202576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AD5B9C-8565-FB58-708B-1043F9B80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0F39BA-3A98-8028-2A21-7893F55B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1152A-8223-9F36-3124-D95AD55B0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DC249-4597-4802-BEBA-010B89A609B1}" type="datetimeFigureOut">
              <a:rPr lang="en-US" smtClean="0"/>
              <a:t>2/3/2023</a:t>
            </a:fld>
            <a:endParaRPr lang="en-US"/>
          </a:p>
        </p:txBody>
      </p:sp>
      <p:sp>
        <p:nvSpPr>
          <p:cNvPr id="5" name="Footer Placeholder 4">
            <a:extLst>
              <a:ext uri="{FF2B5EF4-FFF2-40B4-BE49-F238E27FC236}">
                <a16:creationId xmlns:a16="http://schemas.microsoft.com/office/drawing/2014/main" id="{E3013595-C311-3E74-1CA4-05B85F3C1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EA47FA-E121-BAEF-2334-E002DDDBEB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A44C0-14E1-4026-BDCE-D59D2EEC11AA}" type="slidenum">
              <a:rPr lang="en-US" smtClean="0"/>
              <a:t>‹#›</a:t>
            </a:fld>
            <a:endParaRPr lang="en-US"/>
          </a:p>
        </p:txBody>
      </p:sp>
    </p:spTree>
    <p:extLst>
      <p:ext uri="{BB962C8B-B14F-4D97-AF65-F5344CB8AC3E}">
        <p14:creationId xmlns:p14="http://schemas.microsoft.com/office/powerpoint/2010/main" val="2852525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F850-26AA-CE47-1269-36B7E0A6E25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BFF90-0E6E-52CB-7173-58A5E5CB2CC9}"/>
              </a:ext>
            </a:extLst>
          </p:cNvPr>
          <p:cNvSpPr>
            <a:spLocks noGrp="1"/>
          </p:cNvSpPr>
          <p:nvPr>
            <p:ph type="subTitle" idx="1"/>
          </p:nvPr>
        </p:nvSpPr>
        <p:spPr/>
        <p:txBody>
          <a:bodyPr/>
          <a:lstStyle/>
          <a:p>
            <a:endParaRPr lang="en-US"/>
          </a:p>
        </p:txBody>
      </p:sp>
      <p:pic>
        <p:nvPicPr>
          <p:cNvPr id="5" name="Picture 4" descr="A picture containing text&#10;&#10;Description automatically generated">
            <a:extLst>
              <a:ext uri="{FF2B5EF4-FFF2-40B4-BE49-F238E27FC236}">
                <a16:creationId xmlns:a16="http://schemas.microsoft.com/office/drawing/2014/main" id="{E9AD19B1-FCE0-3DB7-2E93-E39E51E7C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966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DC2-1AFA-4486-CCEE-6CFC1F59A750}"/>
              </a:ext>
            </a:extLst>
          </p:cNvPr>
          <p:cNvSpPr>
            <a:spLocks noGrp="1"/>
          </p:cNvSpPr>
          <p:nvPr>
            <p:ph type="ctrTitle"/>
          </p:nvPr>
        </p:nvSpPr>
        <p:spPr>
          <a:xfrm>
            <a:off x="2231922" y="186812"/>
            <a:ext cx="9783097" cy="1091228"/>
          </a:xfrm>
        </p:spPr>
        <p:txBody>
          <a:bodyPr/>
          <a:lstStyle/>
          <a:p>
            <a:r>
              <a:rPr lang="en-US" cap="small" dirty="0">
                <a:latin typeface="KG TRIBECA STAMP" panose="02000505000000020004" pitchFamily="2" charset="0"/>
              </a:rPr>
              <a:t>Calvinism &amp; Salvation</a:t>
            </a:r>
          </a:p>
        </p:txBody>
      </p:sp>
      <p:sp>
        <p:nvSpPr>
          <p:cNvPr id="3" name="Subtitle 2">
            <a:extLst>
              <a:ext uri="{FF2B5EF4-FFF2-40B4-BE49-F238E27FC236}">
                <a16:creationId xmlns:a16="http://schemas.microsoft.com/office/drawing/2014/main" id="{94903AF1-7B05-0609-63D2-9F486C655114}"/>
              </a:ext>
            </a:extLst>
          </p:cNvPr>
          <p:cNvSpPr>
            <a:spLocks noGrp="1"/>
          </p:cNvSpPr>
          <p:nvPr>
            <p:ph type="subTitle" idx="1"/>
          </p:nvPr>
        </p:nvSpPr>
        <p:spPr>
          <a:xfrm>
            <a:off x="2861187" y="1524000"/>
            <a:ext cx="9153833" cy="5147188"/>
          </a:xfrm>
        </p:spPr>
        <p:txBody>
          <a:bodyPr>
            <a:normAutofit/>
          </a:bodyPr>
          <a:lstStyle/>
          <a:p>
            <a:pPr algn="l"/>
            <a:r>
              <a:rPr lang="en-US" sz="6000" dirty="0">
                <a:solidFill>
                  <a:srgbClr val="FF0000"/>
                </a:solidFill>
                <a:latin typeface="Acme" panose="02000706050000020004" pitchFamily="2" charset="0"/>
              </a:rPr>
              <a:t>T</a:t>
            </a:r>
            <a:r>
              <a:rPr lang="en-US" sz="4400" dirty="0">
                <a:latin typeface="Acme" panose="02000706050000020004" pitchFamily="2" charset="0"/>
              </a:rPr>
              <a:t>otal Hereditary Depravity</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U</a:t>
            </a:r>
            <a:r>
              <a:rPr lang="en-US" sz="4400" dirty="0">
                <a:latin typeface="Acme" panose="02000706050000020004" pitchFamily="2" charset="0"/>
              </a:rPr>
              <a:t>nconditional Election </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L</a:t>
            </a:r>
            <a:r>
              <a:rPr lang="en-US" sz="4400" dirty="0">
                <a:latin typeface="Acme" panose="02000706050000020004" pitchFamily="2" charset="0"/>
              </a:rPr>
              <a:t>imited Atonement</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I</a:t>
            </a:r>
            <a:r>
              <a:rPr lang="en-US" sz="4400" dirty="0">
                <a:latin typeface="Acme" panose="02000706050000020004" pitchFamily="2" charset="0"/>
              </a:rPr>
              <a:t>rresistible Grace</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P</a:t>
            </a:r>
            <a:r>
              <a:rPr lang="en-US" sz="4400" dirty="0">
                <a:latin typeface="Acme" panose="02000706050000020004" pitchFamily="2" charset="0"/>
              </a:rPr>
              <a:t>erseverance of the Saints</a:t>
            </a:r>
            <a:r>
              <a:rPr lang="en-US" dirty="0"/>
              <a:t> </a:t>
            </a:r>
          </a:p>
        </p:txBody>
      </p:sp>
      <p:pic>
        <p:nvPicPr>
          <p:cNvPr id="7" name="Picture 6">
            <a:extLst>
              <a:ext uri="{FF2B5EF4-FFF2-40B4-BE49-F238E27FC236}">
                <a16:creationId xmlns:a16="http://schemas.microsoft.com/office/drawing/2014/main" id="{1CF07F24-D74F-9E4C-6D58-53AD45A702AF}"/>
              </a:ext>
            </a:extLst>
          </p:cNvPr>
          <p:cNvPicPr>
            <a:picLocks noChangeAspect="1"/>
          </p:cNvPicPr>
          <p:nvPr/>
        </p:nvPicPr>
        <p:blipFill>
          <a:blip r:embed="rId3"/>
          <a:stretch>
            <a:fillRect/>
          </a:stretch>
        </p:blipFill>
        <p:spPr>
          <a:xfrm flipH="1" flipV="1">
            <a:off x="3050166" y="3081350"/>
            <a:ext cx="7603595" cy="1571681"/>
          </a:xfrm>
          <a:prstGeom prst="rect">
            <a:avLst/>
          </a:prstGeom>
        </p:spPr>
      </p:pic>
    </p:spTree>
    <p:extLst>
      <p:ext uri="{BB962C8B-B14F-4D97-AF65-F5344CB8AC3E}">
        <p14:creationId xmlns:p14="http://schemas.microsoft.com/office/powerpoint/2010/main" val="2712203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296510" y="78830"/>
            <a:ext cx="9144000" cy="1119352"/>
          </a:xfrm>
        </p:spPr>
        <p:txBody>
          <a:bodyPr/>
          <a:lstStyle/>
          <a:p>
            <a:r>
              <a:rPr lang="en-US" dirty="0">
                <a:latin typeface="Acme" panose="02000706050000020004" pitchFamily="2" charset="0"/>
              </a:rPr>
              <a:t>Limited Atonement</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2" y="1198182"/>
            <a:ext cx="9348952" cy="5659818"/>
          </a:xfrm>
        </p:spPr>
        <p:txBody>
          <a:bodyPr>
            <a:normAutofit/>
          </a:bodyPr>
          <a:lstStyle/>
          <a:p>
            <a:pPr algn="l"/>
            <a:r>
              <a:rPr lang="en-US" sz="3800" dirty="0"/>
              <a:t>"...it was the will of God that Christ by the </a:t>
            </a:r>
            <a:br>
              <a:rPr lang="en-US" sz="3800" dirty="0"/>
            </a:br>
            <a:r>
              <a:rPr lang="en-US" sz="3800" dirty="0"/>
              <a:t>  blood of the cross should effectually </a:t>
            </a:r>
            <a:br>
              <a:rPr lang="en-US" sz="3800" dirty="0"/>
            </a:br>
            <a:r>
              <a:rPr lang="en-US" sz="3800" dirty="0"/>
              <a:t>   redeem ... All those, and those only, who </a:t>
            </a:r>
            <a:br>
              <a:rPr lang="en-US" sz="3800" dirty="0"/>
            </a:br>
            <a:r>
              <a:rPr lang="en-US" sz="3800" dirty="0"/>
              <a:t>     were from eternity chosen to salvation." </a:t>
            </a:r>
          </a:p>
          <a:p>
            <a:pPr algn="r"/>
            <a:r>
              <a:rPr lang="en-US" sz="1800" dirty="0"/>
              <a:t>Canons of Dort 2:8</a:t>
            </a:r>
          </a:p>
          <a:p>
            <a:pPr algn="l"/>
            <a:r>
              <a:rPr lang="en-US" sz="4000" dirty="0"/>
              <a:t>          </a:t>
            </a:r>
            <a:r>
              <a:rPr lang="en-US" sz="3800" dirty="0"/>
              <a:t>"Christ died exclusively for the elect, </a:t>
            </a:r>
            <a:br>
              <a:rPr lang="en-US" sz="3800" dirty="0"/>
            </a:br>
            <a:r>
              <a:rPr lang="en-US" sz="3800" dirty="0"/>
              <a:t>               and purchased redemption only for </a:t>
            </a:r>
            <a:br>
              <a:rPr lang="en-US" sz="3800" dirty="0"/>
            </a:br>
            <a:r>
              <a:rPr lang="en-US" sz="3800" dirty="0"/>
              <a:t>                  the elect; and in no sense did he </a:t>
            </a:r>
            <a:br>
              <a:rPr lang="en-US" sz="3800" dirty="0"/>
            </a:br>
            <a:r>
              <a:rPr lang="en-US" sz="3800" dirty="0"/>
              <a:t>                         die for the rest of the race." </a:t>
            </a:r>
          </a:p>
          <a:p>
            <a:pPr algn="r"/>
            <a:r>
              <a:rPr lang="en-US" sz="1800" dirty="0"/>
              <a:t>Presbyterian Confession of Faith, Expository Comments</a:t>
            </a:r>
            <a:endParaRPr lang="en-US" sz="3600" dirty="0"/>
          </a:p>
        </p:txBody>
      </p:sp>
    </p:spTree>
    <p:extLst>
      <p:ext uri="{BB962C8B-B14F-4D97-AF65-F5344CB8AC3E}">
        <p14:creationId xmlns:p14="http://schemas.microsoft.com/office/powerpoint/2010/main" val="291648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664369" y="662154"/>
            <a:ext cx="9254359" cy="1119352"/>
          </a:xfrm>
        </p:spPr>
        <p:txBody>
          <a:bodyPr/>
          <a:lstStyle/>
          <a:p>
            <a:r>
              <a:rPr lang="en-US" dirty="0">
                <a:latin typeface="Acme" panose="02000706050000020004" pitchFamily="2" charset="0"/>
              </a:rPr>
              <a:t>Limited Atonement</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0" y="2254469"/>
            <a:ext cx="9254359" cy="3026979"/>
          </a:xfrm>
        </p:spPr>
        <p:txBody>
          <a:bodyPr>
            <a:normAutofit/>
          </a:bodyPr>
          <a:lstStyle/>
          <a:p>
            <a:r>
              <a:rPr lang="en-US" sz="4800" b="1" dirty="0"/>
              <a:t>Scriptures to Refute</a:t>
            </a:r>
          </a:p>
          <a:p>
            <a:r>
              <a:rPr lang="en-US" sz="4000" dirty="0"/>
              <a:t>John 6:51; 12:32-33</a:t>
            </a:r>
          </a:p>
          <a:p>
            <a:r>
              <a:rPr lang="en-US" sz="4000" dirty="0"/>
              <a:t>Romans 5:18</a:t>
            </a:r>
          </a:p>
          <a:p>
            <a:r>
              <a:rPr lang="en-US" sz="4000" dirty="0"/>
              <a:t>2 Corinthians 5:14-15</a:t>
            </a:r>
            <a:endParaRPr lang="en-US" sz="6600" dirty="0"/>
          </a:p>
        </p:txBody>
      </p:sp>
    </p:spTree>
    <p:extLst>
      <p:ext uri="{BB962C8B-B14F-4D97-AF65-F5344CB8AC3E}">
        <p14:creationId xmlns:p14="http://schemas.microsoft.com/office/powerpoint/2010/main" val="194254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DC2-1AFA-4486-CCEE-6CFC1F59A750}"/>
              </a:ext>
            </a:extLst>
          </p:cNvPr>
          <p:cNvSpPr>
            <a:spLocks noGrp="1"/>
          </p:cNvSpPr>
          <p:nvPr>
            <p:ph type="ctrTitle"/>
          </p:nvPr>
        </p:nvSpPr>
        <p:spPr>
          <a:xfrm>
            <a:off x="2231922" y="186812"/>
            <a:ext cx="9783097" cy="1091228"/>
          </a:xfrm>
        </p:spPr>
        <p:txBody>
          <a:bodyPr/>
          <a:lstStyle/>
          <a:p>
            <a:r>
              <a:rPr lang="en-US" cap="small" dirty="0">
                <a:latin typeface="KG TRIBECA STAMP" panose="02000505000000020004" pitchFamily="2" charset="0"/>
              </a:rPr>
              <a:t>Calvinism &amp; Salvation</a:t>
            </a:r>
          </a:p>
        </p:txBody>
      </p:sp>
      <p:sp>
        <p:nvSpPr>
          <p:cNvPr id="3" name="Subtitle 2">
            <a:extLst>
              <a:ext uri="{FF2B5EF4-FFF2-40B4-BE49-F238E27FC236}">
                <a16:creationId xmlns:a16="http://schemas.microsoft.com/office/drawing/2014/main" id="{94903AF1-7B05-0609-63D2-9F486C655114}"/>
              </a:ext>
            </a:extLst>
          </p:cNvPr>
          <p:cNvSpPr>
            <a:spLocks noGrp="1"/>
          </p:cNvSpPr>
          <p:nvPr>
            <p:ph type="subTitle" idx="1"/>
          </p:nvPr>
        </p:nvSpPr>
        <p:spPr>
          <a:xfrm>
            <a:off x="2861187" y="1524000"/>
            <a:ext cx="9153833" cy="5147188"/>
          </a:xfrm>
        </p:spPr>
        <p:txBody>
          <a:bodyPr>
            <a:normAutofit/>
          </a:bodyPr>
          <a:lstStyle/>
          <a:p>
            <a:pPr algn="l"/>
            <a:r>
              <a:rPr lang="en-US" sz="6000" dirty="0">
                <a:solidFill>
                  <a:srgbClr val="FF0000"/>
                </a:solidFill>
                <a:latin typeface="Acme" panose="02000706050000020004" pitchFamily="2" charset="0"/>
              </a:rPr>
              <a:t>T</a:t>
            </a:r>
            <a:r>
              <a:rPr lang="en-US" sz="4400" dirty="0">
                <a:latin typeface="Acme" panose="02000706050000020004" pitchFamily="2" charset="0"/>
              </a:rPr>
              <a:t>otal Hereditary Depravity</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U</a:t>
            </a:r>
            <a:r>
              <a:rPr lang="en-US" sz="4400" dirty="0">
                <a:latin typeface="Acme" panose="02000706050000020004" pitchFamily="2" charset="0"/>
              </a:rPr>
              <a:t>nconditional Election </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L</a:t>
            </a:r>
            <a:r>
              <a:rPr lang="en-US" sz="4400" dirty="0">
                <a:latin typeface="Acme" panose="02000706050000020004" pitchFamily="2" charset="0"/>
              </a:rPr>
              <a:t>imited Atonement</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I</a:t>
            </a:r>
            <a:r>
              <a:rPr lang="en-US" sz="4400" dirty="0">
                <a:latin typeface="Acme" panose="02000706050000020004" pitchFamily="2" charset="0"/>
              </a:rPr>
              <a:t>rresistible Grace</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P</a:t>
            </a:r>
            <a:r>
              <a:rPr lang="en-US" sz="4400" dirty="0">
                <a:latin typeface="Acme" panose="02000706050000020004" pitchFamily="2" charset="0"/>
              </a:rPr>
              <a:t>erseverance of the Saints</a:t>
            </a:r>
            <a:r>
              <a:rPr lang="en-US" dirty="0"/>
              <a:t> </a:t>
            </a:r>
          </a:p>
        </p:txBody>
      </p:sp>
      <p:pic>
        <p:nvPicPr>
          <p:cNvPr id="7" name="Picture 6">
            <a:extLst>
              <a:ext uri="{FF2B5EF4-FFF2-40B4-BE49-F238E27FC236}">
                <a16:creationId xmlns:a16="http://schemas.microsoft.com/office/drawing/2014/main" id="{1CF07F24-D74F-9E4C-6D58-53AD45A702AF}"/>
              </a:ext>
            </a:extLst>
          </p:cNvPr>
          <p:cNvPicPr>
            <a:picLocks noChangeAspect="1"/>
          </p:cNvPicPr>
          <p:nvPr/>
        </p:nvPicPr>
        <p:blipFill>
          <a:blip r:embed="rId3"/>
          <a:stretch>
            <a:fillRect/>
          </a:stretch>
        </p:blipFill>
        <p:spPr>
          <a:xfrm flipH="1" flipV="1">
            <a:off x="3636305" y="4097594"/>
            <a:ext cx="7603595" cy="1571681"/>
          </a:xfrm>
          <a:prstGeom prst="rect">
            <a:avLst/>
          </a:prstGeom>
        </p:spPr>
      </p:pic>
    </p:spTree>
    <p:extLst>
      <p:ext uri="{BB962C8B-B14F-4D97-AF65-F5344CB8AC3E}">
        <p14:creationId xmlns:p14="http://schemas.microsoft.com/office/powerpoint/2010/main" val="3142420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296510" y="78830"/>
            <a:ext cx="9144000" cy="1119352"/>
          </a:xfrm>
        </p:spPr>
        <p:txBody>
          <a:bodyPr/>
          <a:lstStyle/>
          <a:p>
            <a:r>
              <a:rPr lang="en-US" dirty="0">
                <a:latin typeface="Acme" panose="02000706050000020004" pitchFamily="2" charset="0"/>
              </a:rPr>
              <a:t>Irresistible Grace</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2" y="1198182"/>
            <a:ext cx="9348952" cy="5659818"/>
          </a:xfrm>
        </p:spPr>
        <p:txBody>
          <a:bodyPr>
            <a:normAutofit/>
          </a:bodyPr>
          <a:lstStyle/>
          <a:p>
            <a:pPr algn="l"/>
            <a:r>
              <a:rPr lang="en-US" sz="3600" dirty="0"/>
              <a:t>“…</a:t>
            </a:r>
            <a:r>
              <a:rPr lang="en-US" sz="3600" u="sng" dirty="0"/>
              <a:t>the Lord both begins and perfects the good </a:t>
            </a:r>
            <a:br>
              <a:rPr lang="en-US" sz="3600" u="sng" dirty="0"/>
            </a:br>
            <a:r>
              <a:rPr lang="en-US" sz="3600" dirty="0"/>
              <a:t>   </a:t>
            </a:r>
            <a:r>
              <a:rPr lang="en-US" sz="3600" u="sng" dirty="0"/>
              <a:t>work in us</a:t>
            </a:r>
            <a:r>
              <a:rPr lang="en-US" sz="3600" dirty="0"/>
              <a:t>, so that it is due to Him, first, that </a:t>
            </a:r>
            <a:br>
              <a:rPr lang="en-US" sz="3600" dirty="0"/>
            </a:br>
            <a:r>
              <a:rPr lang="en-US" sz="3600" dirty="0"/>
              <a:t>    the will conceives a love of rectitude, is </a:t>
            </a:r>
            <a:br>
              <a:rPr lang="en-US" sz="3600" dirty="0"/>
            </a:br>
            <a:r>
              <a:rPr lang="en-US" sz="3600" dirty="0"/>
              <a:t>     inclined to desire, is moved and stimulated to </a:t>
            </a:r>
            <a:br>
              <a:rPr lang="en-US" sz="3600" dirty="0"/>
            </a:br>
            <a:r>
              <a:rPr lang="en-US" sz="3600" dirty="0"/>
              <a:t>      pursue it; secondly, that this choice, desire,   </a:t>
            </a:r>
            <a:br>
              <a:rPr lang="en-US" sz="3600" dirty="0"/>
            </a:br>
            <a:r>
              <a:rPr lang="en-US" sz="3600" dirty="0"/>
              <a:t>           and endeavor </a:t>
            </a:r>
            <a:r>
              <a:rPr lang="en-US" sz="3600" u="sng" dirty="0"/>
              <a:t>fail not, but are carried </a:t>
            </a:r>
            <a:br>
              <a:rPr lang="en-US" sz="3600" u="sng" dirty="0"/>
            </a:br>
            <a:r>
              <a:rPr lang="en-US" sz="3600" dirty="0"/>
              <a:t>             </a:t>
            </a:r>
            <a:r>
              <a:rPr lang="en-US" sz="3600" u="sng" dirty="0"/>
              <a:t>forward to the effect</a:t>
            </a:r>
            <a:r>
              <a:rPr lang="en-US" sz="3600" dirty="0"/>
              <a:t>; and lastly, that we </a:t>
            </a:r>
            <a:br>
              <a:rPr lang="en-US" sz="3600" dirty="0"/>
            </a:br>
            <a:r>
              <a:rPr lang="en-US" sz="3600" dirty="0"/>
              <a:t>                   go on without interruption, and </a:t>
            </a:r>
            <a:br>
              <a:rPr lang="en-US" sz="3600" dirty="0"/>
            </a:br>
            <a:r>
              <a:rPr lang="en-US" sz="3600" dirty="0"/>
              <a:t>                         persevere even to the end.”</a:t>
            </a:r>
          </a:p>
          <a:p>
            <a:pPr algn="r"/>
            <a:r>
              <a:rPr lang="en-US" sz="1800" dirty="0"/>
              <a:t>The Institutes of the Christian Religion, Book II, Chapter iii, Section 9 </a:t>
            </a:r>
          </a:p>
        </p:txBody>
      </p:sp>
    </p:spTree>
    <p:extLst>
      <p:ext uri="{BB962C8B-B14F-4D97-AF65-F5344CB8AC3E}">
        <p14:creationId xmlns:p14="http://schemas.microsoft.com/office/powerpoint/2010/main" val="3891741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664369" y="662154"/>
            <a:ext cx="9254359" cy="1119352"/>
          </a:xfrm>
        </p:spPr>
        <p:txBody>
          <a:bodyPr/>
          <a:lstStyle/>
          <a:p>
            <a:r>
              <a:rPr lang="en-US" dirty="0">
                <a:latin typeface="Acme" panose="02000706050000020004" pitchFamily="2" charset="0"/>
              </a:rPr>
              <a:t>Irresistible Grace</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0" y="2254469"/>
            <a:ext cx="9254359" cy="3026979"/>
          </a:xfrm>
        </p:spPr>
        <p:txBody>
          <a:bodyPr>
            <a:normAutofit/>
          </a:bodyPr>
          <a:lstStyle/>
          <a:p>
            <a:r>
              <a:rPr lang="en-US" sz="4800" b="1" dirty="0"/>
              <a:t>Scriptures to Refute</a:t>
            </a:r>
          </a:p>
          <a:p>
            <a:r>
              <a:rPr lang="en-US" sz="4000" dirty="0"/>
              <a:t>Mark 16:15-16; Romans 1:16-17</a:t>
            </a:r>
          </a:p>
          <a:p>
            <a:r>
              <a:rPr lang="en-US" sz="4000" dirty="0"/>
              <a:t>Titus 2:11-12</a:t>
            </a:r>
          </a:p>
          <a:p>
            <a:r>
              <a:rPr lang="en-US" sz="4000" dirty="0"/>
              <a:t>Acts 7:51</a:t>
            </a:r>
          </a:p>
          <a:p>
            <a:endParaRPr lang="en-US" sz="6600" dirty="0"/>
          </a:p>
        </p:txBody>
      </p:sp>
    </p:spTree>
    <p:extLst>
      <p:ext uri="{BB962C8B-B14F-4D97-AF65-F5344CB8AC3E}">
        <p14:creationId xmlns:p14="http://schemas.microsoft.com/office/powerpoint/2010/main" val="3167453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DC2-1AFA-4486-CCEE-6CFC1F59A750}"/>
              </a:ext>
            </a:extLst>
          </p:cNvPr>
          <p:cNvSpPr>
            <a:spLocks noGrp="1"/>
          </p:cNvSpPr>
          <p:nvPr>
            <p:ph type="ctrTitle"/>
          </p:nvPr>
        </p:nvSpPr>
        <p:spPr>
          <a:xfrm>
            <a:off x="2231922" y="186812"/>
            <a:ext cx="9783097" cy="1091228"/>
          </a:xfrm>
        </p:spPr>
        <p:txBody>
          <a:bodyPr/>
          <a:lstStyle/>
          <a:p>
            <a:r>
              <a:rPr lang="en-US" cap="small" dirty="0">
                <a:latin typeface="KG TRIBECA STAMP" panose="02000505000000020004" pitchFamily="2" charset="0"/>
              </a:rPr>
              <a:t>Calvinism &amp; Salvation</a:t>
            </a:r>
          </a:p>
        </p:txBody>
      </p:sp>
      <p:sp>
        <p:nvSpPr>
          <p:cNvPr id="3" name="Subtitle 2">
            <a:extLst>
              <a:ext uri="{FF2B5EF4-FFF2-40B4-BE49-F238E27FC236}">
                <a16:creationId xmlns:a16="http://schemas.microsoft.com/office/drawing/2014/main" id="{94903AF1-7B05-0609-63D2-9F486C655114}"/>
              </a:ext>
            </a:extLst>
          </p:cNvPr>
          <p:cNvSpPr>
            <a:spLocks noGrp="1"/>
          </p:cNvSpPr>
          <p:nvPr>
            <p:ph type="subTitle" idx="1"/>
          </p:nvPr>
        </p:nvSpPr>
        <p:spPr>
          <a:xfrm>
            <a:off x="2861187" y="1524000"/>
            <a:ext cx="9153833" cy="5147188"/>
          </a:xfrm>
        </p:spPr>
        <p:txBody>
          <a:bodyPr>
            <a:normAutofit/>
          </a:bodyPr>
          <a:lstStyle/>
          <a:p>
            <a:pPr algn="l"/>
            <a:r>
              <a:rPr lang="en-US" sz="6000" dirty="0">
                <a:solidFill>
                  <a:srgbClr val="FF0000"/>
                </a:solidFill>
                <a:latin typeface="Acme" panose="02000706050000020004" pitchFamily="2" charset="0"/>
              </a:rPr>
              <a:t>T</a:t>
            </a:r>
            <a:r>
              <a:rPr lang="en-US" sz="4400" dirty="0">
                <a:latin typeface="Acme" panose="02000706050000020004" pitchFamily="2" charset="0"/>
              </a:rPr>
              <a:t>otal Hereditary Depravity</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U</a:t>
            </a:r>
            <a:r>
              <a:rPr lang="en-US" sz="4400" dirty="0">
                <a:latin typeface="Acme" panose="02000706050000020004" pitchFamily="2" charset="0"/>
              </a:rPr>
              <a:t>nconditional Election </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L</a:t>
            </a:r>
            <a:r>
              <a:rPr lang="en-US" sz="4400" dirty="0">
                <a:latin typeface="Acme" panose="02000706050000020004" pitchFamily="2" charset="0"/>
              </a:rPr>
              <a:t>imited Atonement</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I</a:t>
            </a:r>
            <a:r>
              <a:rPr lang="en-US" sz="4400" dirty="0">
                <a:latin typeface="Acme" panose="02000706050000020004" pitchFamily="2" charset="0"/>
              </a:rPr>
              <a:t>rresistible Grace</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P</a:t>
            </a:r>
            <a:r>
              <a:rPr lang="en-US" sz="4400" dirty="0">
                <a:latin typeface="Acme" panose="02000706050000020004" pitchFamily="2" charset="0"/>
              </a:rPr>
              <a:t>erseverance of the Saints</a:t>
            </a:r>
            <a:r>
              <a:rPr lang="en-US" dirty="0"/>
              <a:t> </a:t>
            </a:r>
          </a:p>
        </p:txBody>
      </p:sp>
      <p:pic>
        <p:nvPicPr>
          <p:cNvPr id="7" name="Picture 6">
            <a:extLst>
              <a:ext uri="{FF2B5EF4-FFF2-40B4-BE49-F238E27FC236}">
                <a16:creationId xmlns:a16="http://schemas.microsoft.com/office/drawing/2014/main" id="{1CF07F24-D74F-9E4C-6D58-53AD45A702AF}"/>
              </a:ext>
            </a:extLst>
          </p:cNvPr>
          <p:cNvPicPr>
            <a:picLocks noChangeAspect="1"/>
          </p:cNvPicPr>
          <p:nvPr/>
        </p:nvPicPr>
        <p:blipFill>
          <a:blip r:embed="rId3"/>
          <a:stretch>
            <a:fillRect/>
          </a:stretch>
        </p:blipFill>
        <p:spPr>
          <a:xfrm flipH="1" flipV="1">
            <a:off x="4897546" y="4964697"/>
            <a:ext cx="7603595" cy="1571681"/>
          </a:xfrm>
          <a:prstGeom prst="rect">
            <a:avLst/>
          </a:prstGeom>
        </p:spPr>
      </p:pic>
    </p:spTree>
    <p:extLst>
      <p:ext uri="{BB962C8B-B14F-4D97-AF65-F5344CB8AC3E}">
        <p14:creationId xmlns:p14="http://schemas.microsoft.com/office/powerpoint/2010/main" val="4051657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296510" y="78830"/>
            <a:ext cx="9144000" cy="1119352"/>
          </a:xfrm>
        </p:spPr>
        <p:txBody>
          <a:bodyPr/>
          <a:lstStyle/>
          <a:p>
            <a:r>
              <a:rPr lang="en-US" dirty="0">
                <a:latin typeface="Acme" panose="02000706050000020004" pitchFamily="2" charset="0"/>
              </a:rPr>
              <a:t>Perseverance of the Saints</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2" y="1198182"/>
            <a:ext cx="9348952" cy="5659818"/>
          </a:xfrm>
        </p:spPr>
        <p:txBody>
          <a:bodyPr>
            <a:normAutofit/>
          </a:bodyPr>
          <a:lstStyle/>
          <a:p>
            <a:pPr algn="l"/>
            <a:r>
              <a:rPr lang="en-US" sz="3200" dirty="0"/>
              <a:t>“Moreover, it cannot be doubted, that since Christ      </a:t>
            </a:r>
            <a:br>
              <a:rPr lang="en-US" sz="3200" dirty="0"/>
            </a:br>
            <a:r>
              <a:rPr lang="en-US" sz="3200" dirty="0"/>
              <a:t>   prays for all the elect, he asks the same thing for </a:t>
            </a:r>
            <a:br>
              <a:rPr lang="en-US" sz="3200" dirty="0"/>
            </a:br>
            <a:r>
              <a:rPr lang="en-US" sz="3200" dirty="0"/>
              <a:t>    them as he asked for Peter-viz. that their faith fail </a:t>
            </a:r>
            <a:br>
              <a:rPr lang="en-US" sz="3200" dirty="0"/>
            </a:br>
            <a:r>
              <a:rPr lang="en-US" sz="3200" dirty="0"/>
              <a:t>      not (Luke 22:32). </a:t>
            </a:r>
            <a:r>
              <a:rPr lang="en-US" sz="3200" u="sng" dirty="0"/>
              <a:t>Hence we infer, that there is no </a:t>
            </a:r>
            <a:br>
              <a:rPr lang="en-US" sz="3200" u="sng" dirty="0"/>
            </a:br>
            <a:r>
              <a:rPr lang="en-US" sz="3200" dirty="0"/>
              <a:t>       </a:t>
            </a:r>
            <a:r>
              <a:rPr lang="en-US" sz="3200" u="sng" dirty="0"/>
              <a:t>danger of falling away, since the Son of God, who </a:t>
            </a:r>
            <a:br>
              <a:rPr lang="en-US" sz="3200" u="sng" dirty="0"/>
            </a:br>
            <a:r>
              <a:rPr lang="en-US" sz="3200" dirty="0"/>
              <a:t>          </a:t>
            </a:r>
            <a:r>
              <a:rPr lang="en-US" sz="3200" u="sng" dirty="0"/>
              <a:t>asks that their piety may prove constant, never </a:t>
            </a:r>
            <a:br>
              <a:rPr lang="en-US" sz="3200" u="sng" dirty="0"/>
            </a:br>
            <a:r>
              <a:rPr lang="en-US" sz="3200" dirty="0"/>
              <a:t>              </a:t>
            </a:r>
            <a:r>
              <a:rPr lang="en-US" sz="3200" u="sng" dirty="0"/>
              <a:t>meets with a refusal</a:t>
            </a:r>
            <a:r>
              <a:rPr lang="en-US" sz="3200" dirty="0"/>
              <a:t>. What then did our Savior </a:t>
            </a:r>
            <a:br>
              <a:rPr lang="en-US" sz="3200" dirty="0"/>
            </a:br>
            <a:r>
              <a:rPr lang="en-US" sz="3200" dirty="0"/>
              <a:t>                 intend to teach us by this prayer, than just to </a:t>
            </a:r>
            <a:br>
              <a:rPr lang="en-US" sz="3200" dirty="0"/>
            </a:br>
            <a:r>
              <a:rPr lang="en-US" sz="3200" dirty="0"/>
              <a:t>                     confide, that whenever we are His, </a:t>
            </a:r>
            <a:r>
              <a:rPr lang="en-US" sz="3200" u="sng" dirty="0"/>
              <a:t>our </a:t>
            </a:r>
            <a:br>
              <a:rPr lang="en-US" sz="3200" u="sng" dirty="0"/>
            </a:br>
            <a:r>
              <a:rPr lang="en-US" sz="3200" dirty="0"/>
              <a:t>                             </a:t>
            </a:r>
            <a:r>
              <a:rPr lang="en-US" sz="3200" u="sng" dirty="0"/>
              <a:t>eternal salvation is secure</a:t>
            </a:r>
            <a:r>
              <a:rPr lang="en-US" sz="3200" dirty="0"/>
              <a:t>?”</a:t>
            </a:r>
          </a:p>
          <a:p>
            <a:pPr algn="r"/>
            <a:r>
              <a:rPr lang="en-US" sz="1800" dirty="0"/>
              <a:t>The Institutes of the Christian Religion, Book III, Chapter xxiv, Section 6 </a:t>
            </a:r>
          </a:p>
        </p:txBody>
      </p:sp>
    </p:spTree>
    <p:extLst>
      <p:ext uri="{BB962C8B-B14F-4D97-AF65-F5344CB8AC3E}">
        <p14:creationId xmlns:p14="http://schemas.microsoft.com/office/powerpoint/2010/main" val="1989958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664369" y="662154"/>
            <a:ext cx="9254359" cy="1119352"/>
          </a:xfrm>
        </p:spPr>
        <p:txBody>
          <a:bodyPr/>
          <a:lstStyle/>
          <a:p>
            <a:r>
              <a:rPr lang="en-US" dirty="0">
                <a:latin typeface="Acme" panose="02000706050000020004" pitchFamily="2" charset="0"/>
              </a:rPr>
              <a:t>Perseverance of the Saints</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0" y="2254469"/>
            <a:ext cx="9254359" cy="3026979"/>
          </a:xfrm>
        </p:spPr>
        <p:txBody>
          <a:bodyPr>
            <a:normAutofit/>
          </a:bodyPr>
          <a:lstStyle/>
          <a:p>
            <a:r>
              <a:rPr lang="en-US" sz="4800" b="1" dirty="0"/>
              <a:t>Scriptures to Refute</a:t>
            </a:r>
          </a:p>
          <a:p>
            <a:r>
              <a:rPr lang="en-US" sz="4000" dirty="0"/>
              <a:t>1 Corinthians 9:24-27</a:t>
            </a:r>
          </a:p>
          <a:p>
            <a:r>
              <a:rPr lang="en-US" sz="4000" dirty="0"/>
              <a:t>1 Corinthians 10:1-6</a:t>
            </a:r>
          </a:p>
          <a:p>
            <a:r>
              <a:rPr lang="en-US" sz="4000" dirty="0"/>
              <a:t>Hebrews 3:12-14</a:t>
            </a:r>
            <a:endParaRPr lang="en-US" sz="6600" dirty="0"/>
          </a:p>
        </p:txBody>
      </p:sp>
    </p:spTree>
    <p:extLst>
      <p:ext uri="{BB962C8B-B14F-4D97-AF65-F5344CB8AC3E}">
        <p14:creationId xmlns:p14="http://schemas.microsoft.com/office/powerpoint/2010/main" val="3083453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D0C6-FF7B-4483-7A6E-92EA53FB9779}"/>
              </a:ext>
            </a:extLst>
          </p:cNvPr>
          <p:cNvSpPr>
            <a:spLocks noGrp="1"/>
          </p:cNvSpPr>
          <p:nvPr>
            <p:ph type="ctrTitle"/>
          </p:nvPr>
        </p:nvSpPr>
        <p:spPr>
          <a:xfrm>
            <a:off x="3074274" y="198120"/>
            <a:ext cx="5281448" cy="1113604"/>
          </a:xfrm>
        </p:spPr>
        <p:txBody>
          <a:bodyPr anchor="t">
            <a:normAutofit/>
          </a:bodyPr>
          <a:lstStyle/>
          <a:p>
            <a:pPr algn="l">
              <a:lnSpc>
                <a:spcPct val="100000"/>
              </a:lnSpc>
            </a:pPr>
            <a:r>
              <a:rPr lang="en-US" sz="5400" cap="all" dirty="0">
                <a:latin typeface="KG TRIBECA STAMP" panose="02000505000000020004" pitchFamily="2" charset="0"/>
              </a:rPr>
              <a:t>Conclusion</a:t>
            </a:r>
          </a:p>
        </p:txBody>
      </p:sp>
      <p:sp>
        <p:nvSpPr>
          <p:cNvPr id="3" name="Subtitle 2">
            <a:extLst>
              <a:ext uri="{FF2B5EF4-FFF2-40B4-BE49-F238E27FC236}">
                <a16:creationId xmlns:a16="http://schemas.microsoft.com/office/drawing/2014/main" id="{1340BF61-3FDC-72CC-7E05-F26B16864915}"/>
              </a:ext>
            </a:extLst>
          </p:cNvPr>
          <p:cNvSpPr>
            <a:spLocks noGrp="1"/>
          </p:cNvSpPr>
          <p:nvPr>
            <p:ph type="subTitle" idx="1"/>
          </p:nvPr>
        </p:nvSpPr>
        <p:spPr>
          <a:xfrm>
            <a:off x="3074274" y="1205044"/>
            <a:ext cx="8571187" cy="5348156"/>
          </a:xfrm>
        </p:spPr>
        <p:txBody>
          <a:bodyPr>
            <a:normAutofit/>
          </a:bodyPr>
          <a:lstStyle/>
          <a:p>
            <a:pPr algn="l">
              <a:spcBef>
                <a:spcPts val="0"/>
              </a:spcBef>
            </a:pPr>
            <a:r>
              <a:rPr lang="en-US" sz="4800" dirty="0"/>
              <a:t>The doctrine of Calvinism is </a:t>
            </a:r>
          </a:p>
          <a:p>
            <a:pPr algn="l">
              <a:spcBef>
                <a:spcPts val="0"/>
              </a:spcBef>
            </a:pPr>
            <a:r>
              <a:rPr lang="en-US" sz="4800" dirty="0"/>
              <a:t>  insidious. It makes God’s grace </a:t>
            </a:r>
            <a:br>
              <a:rPr lang="en-US" sz="4800" dirty="0"/>
            </a:br>
            <a:r>
              <a:rPr lang="en-US" sz="4800" dirty="0"/>
              <a:t>   cheap, and has infiltrated the </a:t>
            </a:r>
            <a:br>
              <a:rPr lang="en-US" sz="4800" dirty="0"/>
            </a:br>
            <a:r>
              <a:rPr lang="en-US" sz="4800" dirty="0"/>
              <a:t>     thinking of too many.</a:t>
            </a:r>
            <a:endParaRPr lang="en-US" sz="1400" dirty="0"/>
          </a:p>
          <a:p>
            <a:pPr algn="l">
              <a:spcBef>
                <a:spcPts val="0"/>
              </a:spcBef>
            </a:pPr>
            <a:br>
              <a:rPr lang="en-US" sz="1400" dirty="0"/>
            </a:br>
            <a:r>
              <a:rPr lang="en-US" sz="1800" dirty="0"/>
              <a:t>                               </a:t>
            </a:r>
            <a:r>
              <a:rPr lang="en-US" sz="4800" dirty="0"/>
              <a:t>May we stand fast, and </a:t>
            </a:r>
            <a:br>
              <a:rPr lang="en-US" sz="4800" dirty="0"/>
            </a:br>
            <a:r>
              <a:rPr lang="en-US" sz="4800" dirty="0"/>
              <a:t>                 defend the faith against </a:t>
            </a:r>
            <a:br>
              <a:rPr lang="en-US" sz="4800" dirty="0"/>
            </a:br>
            <a:r>
              <a:rPr lang="en-US" sz="4800" dirty="0"/>
              <a:t>                    this error!</a:t>
            </a:r>
          </a:p>
        </p:txBody>
      </p:sp>
    </p:spTree>
    <p:extLst>
      <p:ext uri="{BB962C8B-B14F-4D97-AF65-F5344CB8AC3E}">
        <p14:creationId xmlns:p14="http://schemas.microsoft.com/office/powerpoint/2010/main" val="55516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664369" y="231848"/>
            <a:ext cx="9254359" cy="1119352"/>
          </a:xfrm>
        </p:spPr>
        <p:txBody>
          <a:bodyPr/>
          <a:lstStyle/>
          <a:p>
            <a:r>
              <a:rPr lang="en-US" dirty="0">
                <a:latin typeface="Acme" panose="02000706050000020004" pitchFamily="2" charset="0"/>
              </a:rPr>
              <a:t>John Calvin</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940424" y="1351200"/>
            <a:ext cx="8978305" cy="4959953"/>
          </a:xfrm>
        </p:spPr>
        <p:txBody>
          <a:bodyPr>
            <a:normAutofit/>
          </a:bodyPr>
          <a:lstStyle/>
          <a:p>
            <a:r>
              <a:rPr lang="en-US" sz="4400" b="1" dirty="0"/>
              <a:t>1509-1564</a:t>
            </a:r>
          </a:p>
          <a:p>
            <a:pPr marL="571500" indent="-571500" algn="l">
              <a:buFont typeface="Arial" panose="020B0604020202020204" pitchFamily="34" charset="0"/>
              <a:buChar char="•"/>
            </a:pPr>
            <a:r>
              <a:rPr lang="en-US" sz="3600" dirty="0"/>
              <a:t>Entered the fray of Protestantism in 1533</a:t>
            </a:r>
          </a:p>
          <a:p>
            <a:pPr marL="1022350" indent="-571500" algn="l">
              <a:buFont typeface="Arial" panose="020B0604020202020204" pitchFamily="34" charset="0"/>
              <a:buChar char="•"/>
            </a:pPr>
            <a:r>
              <a:rPr lang="en-US" sz="3600" i="1" dirty="0"/>
              <a:t>Institutes of the Christian Religion</a:t>
            </a:r>
            <a:r>
              <a:rPr lang="en-US" sz="3600" dirty="0"/>
              <a:t>, 1536. Five expanded issues in his life.</a:t>
            </a:r>
          </a:p>
          <a:p>
            <a:pPr marL="1882775" indent="-571500" algn="l">
              <a:buFont typeface="Arial" panose="020B0604020202020204" pitchFamily="34" charset="0"/>
              <a:buChar char="•"/>
            </a:pPr>
            <a:r>
              <a:rPr lang="en-US" sz="3600" dirty="0"/>
              <a:t>Commentaries on 50 Bible Books</a:t>
            </a:r>
          </a:p>
          <a:p>
            <a:pPr marL="2455863" indent="-571500" algn="l">
              <a:buFont typeface="Arial" panose="020B0604020202020204" pitchFamily="34" charset="0"/>
              <a:buChar char="•"/>
            </a:pPr>
            <a:r>
              <a:rPr lang="en-US" sz="3600" b="1" dirty="0"/>
              <a:t>Basis of doctrine: </a:t>
            </a:r>
            <a:r>
              <a:rPr lang="en-US" sz="3600" dirty="0"/>
              <a:t>Peculiar views of God’s Sovereignty &amp; Divine Inspiration </a:t>
            </a:r>
            <a:endParaRPr lang="en-US" sz="6000" dirty="0"/>
          </a:p>
        </p:txBody>
      </p:sp>
    </p:spTree>
    <p:extLst>
      <p:ext uri="{BB962C8B-B14F-4D97-AF65-F5344CB8AC3E}">
        <p14:creationId xmlns:p14="http://schemas.microsoft.com/office/powerpoint/2010/main" val="300310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DC2-1AFA-4486-CCEE-6CFC1F59A750}"/>
              </a:ext>
            </a:extLst>
          </p:cNvPr>
          <p:cNvSpPr>
            <a:spLocks noGrp="1"/>
          </p:cNvSpPr>
          <p:nvPr>
            <p:ph type="ctrTitle"/>
          </p:nvPr>
        </p:nvSpPr>
        <p:spPr>
          <a:xfrm>
            <a:off x="2231922" y="186812"/>
            <a:ext cx="9783097" cy="1091228"/>
          </a:xfrm>
        </p:spPr>
        <p:txBody>
          <a:bodyPr/>
          <a:lstStyle/>
          <a:p>
            <a:r>
              <a:rPr lang="en-US" cap="small" dirty="0">
                <a:latin typeface="KG TRIBECA STAMP" panose="02000505000000020004" pitchFamily="2" charset="0"/>
              </a:rPr>
              <a:t>Calvinism &amp; Salvation</a:t>
            </a:r>
          </a:p>
        </p:txBody>
      </p:sp>
      <p:sp>
        <p:nvSpPr>
          <p:cNvPr id="3" name="Subtitle 2">
            <a:extLst>
              <a:ext uri="{FF2B5EF4-FFF2-40B4-BE49-F238E27FC236}">
                <a16:creationId xmlns:a16="http://schemas.microsoft.com/office/drawing/2014/main" id="{94903AF1-7B05-0609-63D2-9F486C655114}"/>
              </a:ext>
            </a:extLst>
          </p:cNvPr>
          <p:cNvSpPr>
            <a:spLocks noGrp="1"/>
          </p:cNvSpPr>
          <p:nvPr>
            <p:ph type="subTitle" idx="1"/>
          </p:nvPr>
        </p:nvSpPr>
        <p:spPr>
          <a:xfrm>
            <a:off x="2861187" y="1524000"/>
            <a:ext cx="9153833" cy="5147188"/>
          </a:xfrm>
        </p:spPr>
        <p:txBody>
          <a:bodyPr>
            <a:normAutofit/>
          </a:bodyPr>
          <a:lstStyle/>
          <a:p>
            <a:pPr algn="l"/>
            <a:r>
              <a:rPr lang="en-US" sz="6000" dirty="0">
                <a:solidFill>
                  <a:srgbClr val="FF0000"/>
                </a:solidFill>
                <a:latin typeface="Acme" panose="02000706050000020004" pitchFamily="2" charset="0"/>
              </a:rPr>
              <a:t>T</a:t>
            </a:r>
            <a:r>
              <a:rPr lang="en-US" sz="4400" dirty="0">
                <a:latin typeface="Acme" panose="02000706050000020004" pitchFamily="2" charset="0"/>
              </a:rPr>
              <a:t>otal Hereditary Depravity</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U</a:t>
            </a:r>
            <a:r>
              <a:rPr lang="en-US" sz="4400" dirty="0">
                <a:latin typeface="Acme" panose="02000706050000020004" pitchFamily="2" charset="0"/>
              </a:rPr>
              <a:t>nconditional Election </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L</a:t>
            </a:r>
            <a:r>
              <a:rPr lang="en-US" sz="4400" dirty="0">
                <a:latin typeface="Acme" panose="02000706050000020004" pitchFamily="2" charset="0"/>
              </a:rPr>
              <a:t>imited Atonement</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I</a:t>
            </a:r>
            <a:r>
              <a:rPr lang="en-US" sz="4400" dirty="0">
                <a:latin typeface="Acme" panose="02000706050000020004" pitchFamily="2" charset="0"/>
              </a:rPr>
              <a:t>rresistible Grace</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P</a:t>
            </a:r>
            <a:r>
              <a:rPr lang="en-US" sz="4400" dirty="0">
                <a:latin typeface="Acme" panose="02000706050000020004" pitchFamily="2" charset="0"/>
              </a:rPr>
              <a:t>erseverance of the Saints</a:t>
            </a:r>
            <a:r>
              <a:rPr lang="en-US" dirty="0"/>
              <a:t> </a:t>
            </a:r>
          </a:p>
        </p:txBody>
      </p:sp>
      <p:pic>
        <p:nvPicPr>
          <p:cNvPr id="7" name="Picture 6">
            <a:extLst>
              <a:ext uri="{FF2B5EF4-FFF2-40B4-BE49-F238E27FC236}">
                <a16:creationId xmlns:a16="http://schemas.microsoft.com/office/drawing/2014/main" id="{1CF07F24-D74F-9E4C-6D58-53AD45A702AF}"/>
              </a:ext>
            </a:extLst>
          </p:cNvPr>
          <p:cNvPicPr>
            <a:picLocks noChangeAspect="1"/>
          </p:cNvPicPr>
          <p:nvPr/>
        </p:nvPicPr>
        <p:blipFill>
          <a:blip r:embed="rId3"/>
          <a:stretch>
            <a:fillRect/>
          </a:stretch>
        </p:blipFill>
        <p:spPr>
          <a:xfrm flipH="1" flipV="1">
            <a:off x="2356483" y="1063364"/>
            <a:ext cx="7603595" cy="1571681"/>
          </a:xfrm>
          <a:prstGeom prst="rect">
            <a:avLst/>
          </a:prstGeom>
        </p:spPr>
      </p:pic>
    </p:spTree>
    <p:extLst>
      <p:ext uri="{BB962C8B-B14F-4D97-AF65-F5344CB8AC3E}">
        <p14:creationId xmlns:p14="http://schemas.microsoft.com/office/powerpoint/2010/main" val="22890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296510" y="78830"/>
            <a:ext cx="9144000" cy="1119352"/>
          </a:xfrm>
        </p:spPr>
        <p:txBody>
          <a:bodyPr/>
          <a:lstStyle/>
          <a:p>
            <a:r>
              <a:rPr lang="en-US" dirty="0">
                <a:latin typeface="Acme" panose="02000706050000020004" pitchFamily="2" charset="0"/>
              </a:rPr>
              <a:t>Total Hereditary Depravity</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2" y="1198182"/>
            <a:ext cx="9254359" cy="5171090"/>
          </a:xfrm>
        </p:spPr>
        <p:txBody>
          <a:bodyPr>
            <a:normAutofit/>
          </a:bodyPr>
          <a:lstStyle/>
          <a:p>
            <a:pPr algn="l"/>
            <a:r>
              <a:rPr lang="en-US" sz="3600" dirty="0"/>
              <a:t>“To remove all uncertainty and   </a:t>
            </a:r>
            <a:br>
              <a:rPr lang="en-US" sz="3600" dirty="0"/>
            </a:br>
            <a:r>
              <a:rPr lang="en-US" sz="3600" dirty="0"/>
              <a:t> misunderstanding on this subject let us </a:t>
            </a:r>
            <a:br>
              <a:rPr lang="en-US" sz="3600" dirty="0"/>
            </a:br>
            <a:r>
              <a:rPr lang="en-US" sz="3600" dirty="0"/>
              <a:t>    define original sin. Original sin, therefore, </a:t>
            </a:r>
            <a:br>
              <a:rPr lang="en-US" sz="3600" dirty="0"/>
            </a:br>
            <a:r>
              <a:rPr lang="en-US" sz="3600" dirty="0"/>
              <a:t>    appears to be a </a:t>
            </a:r>
            <a:r>
              <a:rPr lang="en-US" sz="3600" u="sng" dirty="0"/>
              <a:t>hereditary depravity and </a:t>
            </a:r>
            <a:br>
              <a:rPr lang="en-US" sz="3600" u="sng" dirty="0"/>
            </a:br>
            <a:r>
              <a:rPr lang="en-US" sz="3600" dirty="0"/>
              <a:t>     </a:t>
            </a:r>
            <a:r>
              <a:rPr lang="en-US" sz="3600" u="sng" dirty="0"/>
              <a:t>corruption of our nature, diffused through </a:t>
            </a:r>
            <a:br>
              <a:rPr lang="en-US" sz="3600" u="sng" dirty="0"/>
            </a:br>
            <a:r>
              <a:rPr lang="en-US" sz="3600" dirty="0"/>
              <a:t>          </a:t>
            </a:r>
            <a:r>
              <a:rPr lang="en-US" sz="3600" u="sng" dirty="0"/>
              <a:t>all the parts of the soul</a:t>
            </a:r>
            <a:r>
              <a:rPr lang="en-US" sz="3600" dirty="0"/>
              <a:t>, rendering us </a:t>
            </a:r>
            <a:br>
              <a:rPr lang="en-US" sz="3600" dirty="0"/>
            </a:br>
            <a:r>
              <a:rPr lang="en-US" sz="3600" dirty="0"/>
              <a:t>              obnoxious to the Divine wrath, and </a:t>
            </a:r>
            <a:br>
              <a:rPr lang="en-US" sz="3600" dirty="0"/>
            </a:br>
            <a:r>
              <a:rPr lang="en-US" sz="3600" dirty="0"/>
              <a:t>                 producing in us those works which </a:t>
            </a:r>
            <a:br>
              <a:rPr lang="en-US" sz="3600" dirty="0"/>
            </a:br>
            <a:r>
              <a:rPr lang="en-US" sz="3600" dirty="0"/>
              <a:t>                  the Scripture calls ‘works of the flesh.’”</a:t>
            </a:r>
          </a:p>
          <a:p>
            <a:pPr algn="r"/>
            <a:r>
              <a:rPr lang="en-US" sz="1800" dirty="0"/>
              <a:t>The Institutes of the Christian Religion, Book II, Chapter </a:t>
            </a:r>
            <a:r>
              <a:rPr lang="en-US" sz="1800" dirty="0" err="1"/>
              <a:t>i</a:t>
            </a:r>
            <a:r>
              <a:rPr lang="en-US" sz="1800" dirty="0"/>
              <a:t>, Section 8 </a:t>
            </a:r>
          </a:p>
        </p:txBody>
      </p:sp>
    </p:spTree>
    <p:extLst>
      <p:ext uri="{BB962C8B-B14F-4D97-AF65-F5344CB8AC3E}">
        <p14:creationId xmlns:p14="http://schemas.microsoft.com/office/powerpoint/2010/main" val="163193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664369" y="662154"/>
            <a:ext cx="9254359" cy="1119352"/>
          </a:xfrm>
        </p:spPr>
        <p:txBody>
          <a:bodyPr/>
          <a:lstStyle/>
          <a:p>
            <a:r>
              <a:rPr lang="en-US" dirty="0">
                <a:latin typeface="Acme" panose="02000706050000020004" pitchFamily="2" charset="0"/>
              </a:rPr>
              <a:t>Total Hereditary Depravity</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528048" y="2254469"/>
            <a:ext cx="9663952" cy="3026979"/>
          </a:xfrm>
        </p:spPr>
        <p:txBody>
          <a:bodyPr>
            <a:normAutofit/>
          </a:bodyPr>
          <a:lstStyle/>
          <a:p>
            <a:r>
              <a:rPr lang="en-US" sz="4800" b="1" dirty="0"/>
              <a:t>Scriptures to Refute</a:t>
            </a:r>
          </a:p>
          <a:p>
            <a:r>
              <a:rPr lang="en-US" sz="4000" dirty="0"/>
              <a:t>Ezekiel 18:1-3,19-20,25; Jeremiah 31:29-30</a:t>
            </a:r>
          </a:p>
          <a:p>
            <a:r>
              <a:rPr lang="en-US" sz="4000" dirty="0"/>
              <a:t>2 Corinthians 5:10</a:t>
            </a:r>
          </a:p>
          <a:p>
            <a:r>
              <a:rPr lang="en-US" sz="4000" dirty="0"/>
              <a:t>John 7:17</a:t>
            </a:r>
            <a:endParaRPr lang="en-US" sz="6600" dirty="0"/>
          </a:p>
        </p:txBody>
      </p:sp>
    </p:spTree>
    <p:extLst>
      <p:ext uri="{BB962C8B-B14F-4D97-AF65-F5344CB8AC3E}">
        <p14:creationId xmlns:p14="http://schemas.microsoft.com/office/powerpoint/2010/main" val="39577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DC2-1AFA-4486-CCEE-6CFC1F59A750}"/>
              </a:ext>
            </a:extLst>
          </p:cNvPr>
          <p:cNvSpPr>
            <a:spLocks noGrp="1"/>
          </p:cNvSpPr>
          <p:nvPr>
            <p:ph type="ctrTitle"/>
          </p:nvPr>
        </p:nvSpPr>
        <p:spPr>
          <a:xfrm>
            <a:off x="2231922" y="186812"/>
            <a:ext cx="9783097" cy="1091228"/>
          </a:xfrm>
        </p:spPr>
        <p:txBody>
          <a:bodyPr/>
          <a:lstStyle/>
          <a:p>
            <a:r>
              <a:rPr lang="en-US" cap="small" dirty="0">
                <a:latin typeface="KG TRIBECA STAMP" panose="02000505000000020004" pitchFamily="2" charset="0"/>
              </a:rPr>
              <a:t>Calvinism &amp; Salvation</a:t>
            </a:r>
          </a:p>
        </p:txBody>
      </p:sp>
      <p:sp>
        <p:nvSpPr>
          <p:cNvPr id="3" name="Subtitle 2">
            <a:extLst>
              <a:ext uri="{FF2B5EF4-FFF2-40B4-BE49-F238E27FC236}">
                <a16:creationId xmlns:a16="http://schemas.microsoft.com/office/drawing/2014/main" id="{94903AF1-7B05-0609-63D2-9F486C655114}"/>
              </a:ext>
            </a:extLst>
          </p:cNvPr>
          <p:cNvSpPr>
            <a:spLocks noGrp="1"/>
          </p:cNvSpPr>
          <p:nvPr>
            <p:ph type="subTitle" idx="1"/>
          </p:nvPr>
        </p:nvSpPr>
        <p:spPr>
          <a:xfrm>
            <a:off x="2861187" y="1524000"/>
            <a:ext cx="9153833" cy="5147188"/>
          </a:xfrm>
        </p:spPr>
        <p:txBody>
          <a:bodyPr>
            <a:normAutofit/>
          </a:bodyPr>
          <a:lstStyle/>
          <a:p>
            <a:pPr algn="l"/>
            <a:r>
              <a:rPr lang="en-US" sz="6000" dirty="0">
                <a:solidFill>
                  <a:srgbClr val="FF0000"/>
                </a:solidFill>
                <a:latin typeface="Acme" panose="02000706050000020004" pitchFamily="2" charset="0"/>
              </a:rPr>
              <a:t>T</a:t>
            </a:r>
            <a:r>
              <a:rPr lang="en-US" sz="4400" dirty="0">
                <a:latin typeface="Acme" panose="02000706050000020004" pitchFamily="2" charset="0"/>
              </a:rPr>
              <a:t>otal Hereditary Depravity</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U</a:t>
            </a:r>
            <a:r>
              <a:rPr lang="en-US" sz="4400" dirty="0">
                <a:latin typeface="Acme" panose="02000706050000020004" pitchFamily="2" charset="0"/>
              </a:rPr>
              <a:t>nconditional Election </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L</a:t>
            </a:r>
            <a:r>
              <a:rPr lang="en-US" sz="4400" dirty="0">
                <a:latin typeface="Acme" panose="02000706050000020004" pitchFamily="2" charset="0"/>
              </a:rPr>
              <a:t>imited Atonement</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I</a:t>
            </a:r>
            <a:r>
              <a:rPr lang="en-US" sz="4400" dirty="0">
                <a:latin typeface="Acme" panose="02000706050000020004" pitchFamily="2" charset="0"/>
              </a:rPr>
              <a:t>rresistible Grace</a:t>
            </a:r>
          </a:p>
          <a:p>
            <a:pPr algn="l"/>
            <a:r>
              <a:rPr lang="en-US" sz="4400" dirty="0">
                <a:latin typeface="Acme" panose="02000706050000020004" pitchFamily="2" charset="0"/>
              </a:rPr>
              <a:t>                                   </a:t>
            </a:r>
            <a:r>
              <a:rPr lang="en-US" sz="6000" dirty="0">
                <a:solidFill>
                  <a:srgbClr val="FF0000"/>
                </a:solidFill>
                <a:latin typeface="Acme" panose="02000706050000020004" pitchFamily="2" charset="0"/>
              </a:rPr>
              <a:t>P</a:t>
            </a:r>
            <a:r>
              <a:rPr lang="en-US" sz="4400" dirty="0">
                <a:latin typeface="Acme" panose="02000706050000020004" pitchFamily="2" charset="0"/>
              </a:rPr>
              <a:t>erseverance of the Saints</a:t>
            </a:r>
            <a:r>
              <a:rPr lang="en-US" dirty="0"/>
              <a:t> </a:t>
            </a:r>
          </a:p>
        </p:txBody>
      </p:sp>
      <p:pic>
        <p:nvPicPr>
          <p:cNvPr id="7" name="Picture 6">
            <a:extLst>
              <a:ext uri="{FF2B5EF4-FFF2-40B4-BE49-F238E27FC236}">
                <a16:creationId xmlns:a16="http://schemas.microsoft.com/office/drawing/2014/main" id="{1CF07F24-D74F-9E4C-6D58-53AD45A702AF}"/>
              </a:ext>
            </a:extLst>
          </p:cNvPr>
          <p:cNvPicPr>
            <a:picLocks noChangeAspect="1"/>
          </p:cNvPicPr>
          <p:nvPr/>
        </p:nvPicPr>
        <p:blipFill>
          <a:blip r:embed="rId3"/>
          <a:stretch>
            <a:fillRect/>
          </a:stretch>
        </p:blipFill>
        <p:spPr>
          <a:xfrm flipH="1" flipV="1">
            <a:off x="2687559" y="2103888"/>
            <a:ext cx="7603595" cy="1571681"/>
          </a:xfrm>
          <a:prstGeom prst="rect">
            <a:avLst/>
          </a:prstGeom>
        </p:spPr>
      </p:pic>
    </p:spTree>
    <p:extLst>
      <p:ext uri="{BB962C8B-B14F-4D97-AF65-F5344CB8AC3E}">
        <p14:creationId xmlns:p14="http://schemas.microsoft.com/office/powerpoint/2010/main" val="350682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296510" y="78830"/>
            <a:ext cx="9144000" cy="1119352"/>
          </a:xfrm>
        </p:spPr>
        <p:txBody>
          <a:bodyPr/>
          <a:lstStyle/>
          <a:p>
            <a:r>
              <a:rPr lang="en-US" dirty="0">
                <a:latin typeface="Acme" panose="02000706050000020004" pitchFamily="2" charset="0"/>
              </a:rPr>
              <a:t>Unconditional Election</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2" y="1198182"/>
            <a:ext cx="9348952" cy="5171090"/>
          </a:xfrm>
        </p:spPr>
        <p:txBody>
          <a:bodyPr>
            <a:normAutofit/>
          </a:bodyPr>
          <a:lstStyle/>
          <a:p>
            <a:pPr algn="l"/>
            <a:r>
              <a:rPr lang="en-US" sz="3400" dirty="0"/>
              <a:t>“Predestination we call the eternal decree of God, </a:t>
            </a:r>
            <a:br>
              <a:rPr lang="en-US" sz="3400" dirty="0"/>
            </a:br>
            <a:r>
              <a:rPr lang="en-US" sz="3400" dirty="0"/>
              <a:t>   by which </a:t>
            </a:r>
            <a:r>
              <a:rPr lang="en-US" sz="3400" u="sng" dirty="0"/>
              <a:t>He has determined in Himself what He </a:t>
            </a:r>
            <a:br>
              <a:rPr lang="en-US" sz="3400" u="sng" dirty="0"/>
            </a:br>
            <a:r>
              <a:rPr lang="en-US" sz="3400" dirty="0"/>
              <a:t>    </a:t>
            </a:r>
            <a:r>
              <a:rPr lang="en-US" sz="3400" u="sng" dirty="0"/>
              <a:t>would have to become of every individual of </a:t>
            </a:r>
            <a:br>
              <a:rPr lang="en-US" sz="3400" u="sng" dirty="0"/>
            </a:br>
            <a:r>
              <a:rPr lang="en-US" sz="3400" dirty="0"/>
              <a:t>     </a:t>
            </a:r>
            <a:r>
              <a:rPr lang="en-US" sz="3400" u="sng" dirty="0"/>
              <a:t>mankind</a:t>
            </a:r>
            <a:r>
              <a:rPr lang="en-US" sz="3400" dirty="0"/>
              <a:t>. For they are not all created with a </a:t>
            </a:r>
            <a:br>
              <a:rPr lang="en-US" sz="3400" dirty="0"/>
            </a:br>
            <a:r>
              <a:rPr lang="en-US" sz="3400" dirty="0"/>
              <a:t>      similar destiny; but </a:t>
            </a:r>
            <a:r>
              <a:rPr lang="en-US" sz="3400" u="sng" dirty="0"/>
              <a:t>eternal life is foreordained </a:t>
            </a:r>
            <a:br>
              <a:rPr lang="en-US" sz="3400" u="sng" dirty="0"/>
            </a:br>
            <a:r>
              <a:rPr lang="en-US" sz="3400" dirty="0"/>
              <a:t>           </a:t>
            </a:r>
            <a:r>
              <a:rPr lang="en-US" sz="3400" u="sng" dirty="0"/>
              <a:t>for some and eternal death for others</a:t>
            </a:r>
            <a:r>
              <a:rPr lang="en-US" sz="3400" dirty="0"/>
              <a:t>. Every </a:t>
            </a:r>
            <a:br>
              <a:rPr lang="en-US" sz="3400" dirty="0"/>
            </a:br>
            <a:r>
              <a:rPr lang="en-US" sz="3400" dirty="0"/>
              <a:t>             man, therefore, being created for one or the </a:t>
            </a:r>
            <a:br>
              <a:rPr lang="en-US" sz="3400" dirty="0"/>
            </a:br>
            <a:r>
              <a:rPr lang="en-US" sz="3400" dirty="0"/>
              <a:t>                  other of these ends, we say he is </a:t>
            </a:r>
            <a:br>
              <a:rPr lang="en-US" sz="3400" dirty="0"/>
            </a:br>
            <a:r>
              <a:rPr lang="en-US" sz="3400" dirty="0"/>
              <a:t>                      predestinated either to life or to death.”</a:t>
            </a:r>
          </a:p>
          <a:p>
            <a:pPr algn="r"/>
            <a:r>
              <a:rPr lang="en-US" sz="1800" dirty="0"/>
              <a:t>The Institutes of the Christian Religion, Book III, Chapter xxi, Section 5 </a:t>
            </a:r>
          </a:p>
        </p:txBody>
      </p:sp>
    </p:spTree>
    <p:extLst>
      <p:ext uri="{BB962C8B-B14F-4D97-AF65-F5344CB8AC3E}">
        <p14:creationId xmlns:p14="http://schemas.microsoft.com/office/powerpoint/2010/main" val="1264966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296510" y="78830"/>
            <a:ext cx="9144000" cy="1119352"/>
          </a:xfrm>
        </p:spPr>
        <p:txBody>
          <a:bodyPr/>
          <a:lstStyle/>
          <a:p>
            <a:r>
              <a:rPr lang="en-US" dirty="0">
                <a:latin typeface="Acme" panose="02000706050000020004" pitchFamily="2" charset="0"/>
              </a:rPr>
              <a:t>Unconditional “Reprobation”</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2" y="1198182"/>
            <a:ext cx="9348952" cy="5171090"/>
          </a:xfrm>
        </p:spPr>
        <p:txBody>
          <a:bodyPr>
            <a:normAutofit/>
          </a:bodyPr>
          <a:lstStyle/>
          <a:p>
            <a:pPr algn="l"/>
            <a:r>
              <a:rPr lang="en-US" sz="4000" dirty="0"/>
              <a:t>“Many professing a desire to defend the </a:t>
            </a:r>
            <a:br>
              <a:rPr lang="en-US" sz="4000" dirty="0"/>
            </a:br>
            <a:r>
              <a:rPr lang="en-US" sz="4000" dirty="0"/>
              <a:t>   Deity from an invidious charge admit the </a:t>
            </a:r>
            <a:br>
              <a:rPr lang="en-US" sz="4000" dirty="0"/>
            </a:br>
            <a:r>
              <a:rPr lang="en-US" sz="4000" dirty="0"/>
              <a:t>    doctrine of election, but deny that any </a:t>
            </a:r>
            <a:br>
              <a:rPr lang="en-US" sz="4000" dirty="0"/>
            </a:br>
            <a:r>
              <a:rPr lang="en-US" sz="4000" dirty="0"/>
              <a:t>     one is reprobated. </a:t>
            </a:r>
            <a:r>
              <a:rPr lang="en-US" sz="4000" u="sng" dirty="0"/>
              <a:t>This they do ignorantly </a:t>
            </a:r>
            <a:br>
              <a:rPr lang="en-US" sz="4000" u="sng" dirty="0"/>
            </a:br>
            <a:r>
              <a:rPr lang="en-US" sz="4000" dirty="0"/>
              <a:t>          </a:t>
            </a:r>
            <a:r>
              <a:rPr lang="en-US" sz="4000" u="sng" dirty="0"/>
              <a:t>and childishly, since there could be no </a:t>
            </a:r>
            <a:br>
              <a:rPr lang="en-US" sz="4000" u="sng" dirty="0"/>
            </a:br>
            <a:r>
              <a:rPr lang="en-US" sz="4000" dirty="0"/>
              <a:t>            </a:t>
            </a:r>
            <a:r>
              <a:rPr lang="en-US" sz="4000" u="sng" dirty="0"/>
              <a:t>election without its opposite </a:t>
            </a:r>
            <a:br>
              <a:rPr lang="en-US" sz="4000" u="sng" dirty="0"/>
            </a:br>
            <a:r>
              <a:rPr lang="en-US" sz="4000" dirty="0"/>
              <a:t>                </a:t>
            </a:r>
            <a:r>
              <a:rPr lang="en-US" sz="4000" u="sng" dirty="0"/>
              <a:t>reprobation</a:t>
            </a:r>
            <a:r>
              <a:rPr lang="en-US" sz="4000" dirty="0"/>
              <a:t>.”</a:t>
            </a:r>
          </a:p>
          <a:p>
            <a:pPr algn="r"/>
            <a:r>
              <a:rPr lang="en-US" sz="1800" dirty="0"/>
              <a:t>The Institutes of the Christian Religion, Book III, Chapter xiii, Section 1 </a:t>
            </a:r>
          </a:p>
        </p:txBody>
      </p:sp>
    </p:spTree>
    <p:extLst>
      <p:ext uri="{BB962C8B-B14F-4D97-AF65-F5344CB8AC3E}">
        <p14:creationId xmlns:p14="http://schemas.microsoft.com/office/powerpoint/2010/main" val="3092565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ADF-F7E6-9438-5630-D173904C1871}"/>
              </a:ext>
            </a:extLst>
          </p:cNvPr>
          <p:cNvSpPr>
            <a:spLocks noGrp="1"/>
          </p:cNvSpPr>
          <p:nvPr>
            <p:ph type="ctrTitle"/>
          </p:nvPr>
        </p:nvSpPr>
        <p:spPr>
          <a:xfrm>
            <a:off x="2664369" y="662154"/>
            <a:ext cx="9254359" cy="1119352"/>
          </a:xfrm>
        </p:spPr>
        <p:txBody>
          <a:bodyPr/>
          <a:lstStyle/>
          <a:p>
            <a:r>
              <a:rPr lang="en-US" dirty="0">
                <a:latin typeface="Acme" panose="02000706050000020004" pitchFamily="2" charset="0"/>
              </a:rPr>
              <a:t>Unconditional Election</a:t>
            </a:r>
          </a:p>
        </p:txBody>
      </p:sp>
      <p:sp>
        <p:nvSpPr>
          <p:cNvPr id="3" name="Subtitle 2">
            <a:extLst>
              <a:ext uri="{FF2B5EF4-FFF2-40B4-BE49-F238E27FC236}">
                <a16:creationId xmlns:a16="http://schemas.microsoft.com/office/drawing/2014/main" id="{26760869-9A4A-4943-27AE-0FA51BCE909B}"/>
              </a:ext>
            </a:extLst>
          </p:cNvPr>
          <p:cNvSpPr>
            <a:spLocks noGrp="1"/>
          </p:cNvSpPr>
          <p:nvPr>
            <p:ph type="subTitle" idx="1"/>
          </p:nvPr>
        </p:nvSpPr>
        <p:spPr>
          <a:xfrm>
            <a:off x="2664370" y="2254469"/>
            <a:ext cx="9254359" cy="3582451"/>
          </a:xfrm>
        </p:spPr>
        <p:txBody>
          <a:bodyPr>
            <a:normAutofit/>
          </a:bodyPr>
          <a:lstStyle/>
          <a:p>
            <a:r>
              <a:rPr lang="en-US" sz="4800" b="1" dirty="0"/>
              <a:t>Scriptures to Refute</a:t>
            </a:r>
          </a:p>
          <a:p>
            <a:r>
              <a:rPr lang="en-US" sz="4000" dirty="0"/>
              <a:t>Acts 10:34-35</a:t>
            </a:r>
          </a:p>
          <a:p>
            <a:r>
              <a:rPr lang="en-US" sz="4000" dirty="0"/>
              <a:t>John 8:24</a:t>
            </a:r>
          </a:p>
          <a:p>
            <a:r>
              <a:rPr lang="en-US" sz="4000" dirty="0"/>
              <a:t>Luke 13:3</a:t>
            </a:r>
          </a:p>
          <a:p>
            <a:r>
              <a:rPr lang="en-US" sz="4000" dirty="0"/>
              <a:t>Galatians 3:26-27</a:t>
            </a:r>
            <a:endParaRPr lang="en-US" sz="6600" dirty="0"/>
          </a:p>
        </p:txBody>
      </p:sp>
    </p:spTree>
    <p:extLst>
      <p:ext uri="{BB962C8B-B14F-4D97-AF65-F5344CB8AC3E}">
        <p14:creationId xmlns:p14="http://schemas.microsoft.com/office/powerpoint/2010/main" val="3743290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4523</Words>
  <Application>Microsoft Office PowerPoint</Application>
  <PresentationFormat>Widescreen</PresentationFormat>
  <Paragraphs>269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KG TRIBECA STAMP</vt:lpstr>
      <vt:lpstr>Arial</vt:lpstr>
      <vt:lpstr>Calibri Light</vt:lpstr>
      <vt:lpstr>effra</vt:lpstr>
      <vt:lpstr>Acme</vt:lpstr>
      <vt:lpstr>Charter</vt:lpstr>
      <vt:lpstr>Office Theme</vt:lpstr>
      <vt:lpstr>PowerPoint Presentation</vt:lpstr>
      <vt:lpstr>John Calvin</vt:lpstr>
      <vt:lpstr>Calvinism &amp; Salvation</vt:lpstr>
      <vt:lpstr>Total Hereditary Depravity</vt:lpstr>
      <vt:lpstr>Total Hereditary Depravity</vt:lpstr>
      <vt:lpstr>Calvinism &amp; Salvation</vt:lpstr>
      <vt:lpstr>Unconditional Election</vt:lpstr>
      <vt:lpstr>Unconditional “Reprobation”</vt:lpstr>
      <vt:lpstr>Unconditional Election</vt:lpstr>
      <vt:lpstr>Calvinism &amp; Salvation</vt:lpstr>
      <vt:lpstr>Limited Atonement</vt:lpstr>
      <vt:lpstr>Limited Atonement</vt:lpstr>
      <vt:lpstr>Calvinism &amp; Salvation</vt:lpstr>
      <vt:lpstr>Irresistible Grace</vt:lpstr>
      <vt:lpstr>Irresistible Grace</vt:lpstr>
      <vt:lpstr>Calvinism &amp; Salvation</vt:lpstr>
      <vt:lpstr>Perseverance of the Saints</vt:lpstr>
      <vt:lpstr>Perseverance of the Saints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2023-02-03T19:16:42Z</dcterms:created>
  <dcterms:modified xsi:type="dcterms:W3CDTF">2023-02-05T00:13:10Z</dcterms:modified>
</cp:coreProperties>
</file>