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embeddedFontLst>
    <p:embeddedFont>
      <p:font typeface="Bebas Neue" panose="020B0606020202050201" pitchFamily="34" charset="0"/>
      <p:regular r:id="rId7"/>
    </p:embeddedFon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Cookie" panose="02000000000000000000" pitchFamily="2"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B39"/>
    <a:srgbClr val="1307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53F6D-9C37-4688-B8AE-36E6D5B39C54}" v="284" dt="2023-02-12T06:18:29.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4995" autoAdjust="0"/>
    <p:restoredTop sz="48477" autoAdjust="0"/>
  </p:normalViewPr>
  <p:slideViewPr>
    <p:cSldViewPr snapToGrid="0">
      <p:cViewPr varScale="1">
        <p:scale>
          <a:sx n="36" d="100"/>
          <a:sy n="36" d="100"/>
        </p:scale>
        <p:origin x="2405" y="43"/>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presProps" Target="presProps.xml"/><Relationship Id="rId10" Type="http://schemas.openxmlformats.org/officeDocument/2006/relationships/font" Target="fonts/font4.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B2653F6D-9C37-4688-B8AE-36E6D5B39C54}"/>
    <pc:docChg chg="custSel modSld modHandout">
      <pc:chgData name="Stan Cox" userId="9376f276357bfffd" providerId="LiveId" clId="{B2653F6D-9C37-4688-B8AE-36E6D5B39C54}" dt="2023-02-12T06:24:56.119" v="3570" actId="20577"/>
      <pc:docMkLst>
        <pc:docMk/>
      </pc:docMkLst>
      <pc:sldChg chg="modNotesTx">
        <pc:chgData name="Stan Cox" userId="9376f276357bfffd" providerId="LiveId" clId="{B2653F6D-9C37-4688-B8AE-36E6D5B39C54}" dt="2023-02-12T05:48:43.810" v="1539" actId="6549"/>
        <pc:sldMkLst>
          <pc:docMk/>
          <pc:sldMk cId="3154730739" sldId="256"/>
        </pc:sldMkLst>
      </pc:sldChg>
      <pc:sldChg chg="modSp mod modNotesTx">
        <pc:chgData name="Stan Cox" userId="9376f276357bfffd" providerId="LiveId" clId="{B2653F6D-9C37-4688-B8AE-36E6D5B39C54}" dt="2023-02-12T06:15:11.591" v="3152" actId="1035"/>
        <pc:sldMkLst>
          <pc:docMk/>
          <pc:sldMk cId="4180975256" sldId="257"/>
        </pc:sldMkLst>
        <pc:spChg chg="mod">
          <ac:chgData name="Stan Cox" userId="9376f276357bfffd" providerId="LiveId" clId="{B2653F6D-9C37-4688-B8AE-36E6D5B39C54}" dt="2023-02-12T06:15:11.591" v="3152" actId="1035"/>
          <ac:spMkLst>
            <pc:docMk/>
            <pc:sldMk cId="4180975256" sldId="257"/>
            <ac:spMk id="3" creationId="{0E51ACFA-A28D-0F9A-7F55-EF6090C56A26}"/>
          </ac:spMkLst>
        </pc:spChg>
      </pc:sldChg>
      <pc:sldChg chg="modSp mod modTransition modAnim modNotesTx">
        <pc:chgData name="Stan Cox" userId="9376f276357bfffd" providerId="LiveId" clId="{B2653F6D-9C37-4688-B8AE-36E6D5B39C54}" dt="2023-02-12T06:19:54.369" v="3459" actId="114"/>
        <pc:sldMkLst>
          <pc:docMk/>
          <pc:sldMk cId="2311940576" sldId="258"/>
        </pc:sldMkLst>
        <pc:spChg chg="mod">
          <ac:chgData name="Stan Cox" userId="9376f276357bfffd" providerId="LiveId" clId="{B2653F6D-9C37-4688-B8AE-36E6D5B39C54}" dt="2023-02-12T06:18:38.185" v="3235" actId="14100"/>
          <ac:spMkLst>
            <pc:docMk/>
            <pc:sldMk cId="2311940576" sldId="258"/>
            <ac:spMk id="3" creationId="{0E51ACFA-A28D-0F9A-7F55-EF6090C56A2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49AB58-B33E-5856-4B0A-3FA165BEEB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000" dirty="0">
                <a:latin typeface="Bebas Neue" panose="020B0606020202050201" pitchFamily="34" charset="0"/>
              </a:rPr>
              <a:t>The Gospel Message</a:t>
            </a:r>
          </a:p>
        </p:txBody>
      </p:sp>
      <p:sp>
        <p:nvSpPr>
          <p:cNvPr id="3" name="Date Placeholder 2">
            <a:extLst>
              <a:ext uri="{FF2B5EF4-FFF2-40B4-BE49-F238E27FC236}">
                <a16:creationId xmlns:a16="http://schemas.microsoft.com/office/drawing/2014/main" id="{42BA6A3C-2047-E9E9-C4AE-3CEC3C5307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February 12, 2023 @ 11am</a:t>
            </a:r>
          </a:p>
        </p:txBody>
      </p:sp>
      <p:sp>
        <p:nvSpPr>
          <p:cNvPr id="4" name="Footer Placeholder 3">
            <a:extLst>
              <a:ext uri="{FF2B5EF4-FFF2-40B4-BE49-F238E27FC236}">
                <a16:creationId xmlns:a16="http://schemas.microsoft.com/office/drawing/2014/main" id="{B69F32F5-E4E4-787D-8FC9-F72DA1995F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17BB599B-14D8-EDD2-C5C3-4F19B17F6B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9083E17-E577-461B-AF84-CD4FFEAB3C4C}" type="slidenum">
              <a:rPr lang="en-US" smtClean="0"/>
              <a:t>‹#›</a:t>
            </a:fld>
            <a:endParaRPr lang="en-US" dirty="0"/>
          </a:p>
        </p:txBody>
      </p:sp>
    </p:spTree>
    <p:extLst>
      <p:ext uri="{BB962C8B-B14F-4D97-AF65-F5344CB8AC3E}">
        <p14:creationId xmlns:p14="http://schemas.microsoft.com/office/powerpoint/2010/main" val="723577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CC183-D094-47D2-8E1F-0D36D38CFEA8}" type="datetimeFigureOut">
              <a:rPr lang="en-US" smtClean="0"/>
              <a:t>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056B7-5340-433D-9800-DDDA56AFCD4F}" type="slidenum">
              <a:rPr lang="en-US" smtClean="0"/>
              <a:t>‹#›</a:t>
            </a:fld>
            <a:endParaRPr lang="en-US"/>
          </a:p>
        </p:txBody>
      </p:sp>
    </p:spTree>
    <p:extLst>
      <p:ext uri="{BB962C8B-B14F-4D97-AF65-F5344CB8AC3E}">
        <p14:creationId xmlns:p14="http://schemas.microsoft.com/office/powerpoint/2010/main" val="178863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1" i="0" dirty="0">
                <a:solidFill>
                  <a:srgbClr val="000000"/>
                </a:solidFill>
                <a:effectLst/>
                <a:latin typeface="+mn-lt"/>
              </a:rPr>
              <a:t>The significance of certain messages:</a:t>
            </a:r>
          </a:p>
          <a:p>
            <a:pPr marL="628650" lvl="1" indent="-171450" algn="l">
              <a:buFont typeface="Arial" panose="020B0604020202020204" pitchFamily="34" charset="0"/>
              <a:buChar char="•"/>
            </a:pPr>
            <a:r>
              <a:rPr lang="en-US" sz="1200" b="0" i="0" dirty="0">
                <a:solidFill>
                  <a:srgbClr val="000000"/>
                </a:solidFill>
                <a:effectLst/>
                <a:latin typeface="+mn-lt"/>
              </a:rPr>
              <a:t>Gettysburg Address (Abraham Lincoln)</a:t>
            </a:r>
          </a:p>
          <a:p>
            <a:pPr marL="628650" lvl="1" indent="-171450" algn="l">
              <a:buFont typeface="Arial" panose="020B0604020202020204" pitchFamily="34" charset="0"/>
              <a:buChar char="•"/>
            </a:pPr>
            <a:r>
              <a:rPr lang="en-US" sz="1200" b="0" i="0" dirty="0">
                <a:solidFill>
                  <a:srgbClr val="000000"/>
                </a:solidFill>
                <a:effectLst/>
                <a:latin typeface="+mn-lt"/>
              </a:rPr>
              <a:t>John F. Kennedy (Ask not what your country can do, ask what you can do for your country)</a:t>
            </a:r>
          </a:p>
          <a:p>
            <a:pPr marL="628650" lvl="1" indent="-171450" algn="l">
              <a:buFont typeface="Arial" panose="020B0604020202020204" pitchFamily="34" charset="0"/>
              <a:buChar char="•"/>
            </a:pPr>
            <a:r>
              <a:rPr lang="en-US" sz="1200" b="0" i="0" dirty="0">
                <a:solidFill>
                  <a:srgbClr val="000000"/>
                </a:solidFill>
                <a:effectLst/>
                <a:latin typeface="+mn-lt"/>
              </a:rPr>
              <a:t>Martin Luther King (I have a dream)</a:t>
            </a:r>
          </a:p>
          <a:p>
            <a:pPr marL="628650" lvl="1" indent="-171450" algn="l">
              <a:buFont typeface="Arial" panose="020B0604020202020204" pitchFamily="34" charset="0"/>
              <a:buChar char="•"/>
            </a:pPr>
            <a:r>
              <a:rPr lang="en-US" sz="1200" b="0" i="0" dirty="0">
                <a:solidFill>
                  <a:srgbClr val="000000"/>
                </a:solidFill>
                <a:effectLst/>
                <a:latin typeface="+mn-lt"/>
              </a:rPr>
              <a:t>Patrick Henry (Give me liberty or give me death!)</a:t>
            </a:r>
          </a:p>
          <a:p>
            <a:pPr marL="628650" lvl="1" indent="-171450" algn="l">
              <a:buFont typeface="Arial" panose="020B0604020202020204" pitchFamily="34" charset="0"/>
              <a:buChar char="•"/>
            </a:pPr>
            <a:r>
              <a:rPr lang="en-US" sz="1200" b="0" i="0" dirty="0">
                <a:solidFill>
                  <a:srgbClr val="000000"/>
                </a:solidFill>
                <a:effectLst/>
                <a:latin typeface="+mn-lt"/>
              </a:rPr>
              <a:t>Ronald Reagan (Mr. Gorbachev, tear down this wall!)</a:t>
            </a:r>
          </a:p>
          <a:p>
            <a:pPr marL="628650" lvl="1" indent="-171450" algn="l">
              <a:buFont typeface="Arial" panose="020B0604020202020204" pitchFamily="34" charset="0"/>
              <a:buChar char="•"/>
            </a:pPr>
            <a:r>
              <a:rPr lang="en-US" sz="1200" b="0" i="0" dirty="0">
                <a:solidFill>
                  <a:srgbClr val="000000"/>
                </a:solidFill>
                <a:effectLst/>
                <a:latin typeface="+mn-lt"/>
              </a:rPr>
              <a:t>FDR Pearl Harbor address (A day which will live in Infamy!)</a:t>
            </a:r>
          </a:p>
          <a:p>
            <a:pPr marL="628650" lvl="1" indent="-171450" algn="l">
              <a:buFont typeface="Arial" panose="020B0604020202020204" pitchFamily="34" charset="0"/>
              <a:buChar char="•"/>
            </a:pPr>
            <a:r>
              <a:rPr lang="en-US" sz="1200" b="0" i="0" dirty="0">
                <a:solidFill>
                  <a:srgbClr val="000000"/>
                </a:solidFill>
                <a:effectLst/>
                <a:latin typeface="+mn-lt"/>
              </a:rPr>
              <a:t>Winston Churchill (We will never give up, we will never surrender!)</a:t>
            </a:r>
          </a:p>
          <a:p>
            <a:pPr marL="171450" lvl="0" indent="-171450" algn="l">
              <a:buFont typeface="Arial" panose="020B0604020202020204" pitchFamily="34" charset="0"/>
              <a:buChar char="•"/>
            </a:pPr>
            <a:r>
              <a:rPr lang="en-US" sz="1200" b="1" i="0" dirty="0">
                <a:solidFill>
                  <a:srgbClr val="000000"/>
                </a:solidFill>
                <a:effectLst/>
                <a:latin typeface="+mn-lt"/>
              </a:rPr>
              <a:t>How about those speeches surrounding the news about Jesus</a:t>
            </a:r>
          </a:p>
          <a:p>
            <a:pPr marL="628650" lvl="1" indent="-171450" algn="l">
              <a:buFont typeface="Arial" panose="020B0604020202020204" pitchFamily="34" charset="0"/>
              <a:buChar char="•"/>
            </a:pPr>
            <a:r>
              <a:rPr lang="en-US" sz="1200" b="0" i="0" dirty="0">
                <a:solidFill>
                  <a:srgbClr val="000000"/>
                </a:solidFill>
                <a:effectLst/>
                <a:latin typeface="+mn-lt"/>
              </a:rPr>
              <a:t>Angel of the Lord to the Shepherds at Jesus birth</a:t>
            </a:r>
          </a:p>
          <a:p>
            <a:pPr marL="0" lvl="0" indent="0" algn="l">
              <a:buFont typeface="Arial" panose="020B0604020202020204" pitchFamily="34" charset="0"/>
              <a:buNone/>
            </a:pPr>
            <a:r>
              <a:rPr lang="en-US" sz="1200" b="1" i="0" dirty="0">
                <a:solidFill>
                  <a:srgbClr val="000000"/>
                </a:solidFill>
                <a:effectLst/>
                <a:latin typeface="+mn-lt"/>
              </a:rPr>
              <a:t>(Luke 2:10-14), </a:t>
            </a:r>
            <a:r>
              <a:rPr lang="en-US" sz="1200" b="0" i="1" dirty="0">
                <a:solidFill>
                  <a:srgbClr val="000000"/>
                </a:solidFill>
                <a:effectLst/>
                <a:latin typeface="+mn-lt"/>
              </a:rPr>
              <a:t>“</a:t>
            </a:r>
            <a:r>
              <a:rPr lang="en-US" i="1" dirty="0"/>
              <a:t>Then the angel said to them, “Do not be afraid, for behold, I bring you good tidings of great joy which will be to all people.</a:t>
            </a:r>
            <a:r>
              <a:rPr lang="en-US" i="1" baseline="30000" dirty="0"/>
              <a:t> 11</a:t>
            </a:r>
            <a:r>
              <a:rPr lang="en-US" i="1" dirty="0"/>
              <a:t> For there is born to you this day in the city of David a Savior, who is Christ the Lord.</a:t>
            </a:r>
            <a:r>
              <a:rPr lang="en-US" i="1" baseline="30000" dirty="0"/>
              <a:t> 12</a:t>
            </a:r>
            <a:r>
              <a:rPr lang="en-US" i="1" dirty="0"/>
              <a:t> And this will be the sign to you: You will find a Babe wrapped in swaddling cloths, lying in a manger.” </a:t>
            </a:r>
            <a:r>
              <a:rPr lang="en-US" i="1" baseline="30000" dirty="0"/>
              <a:t>13</a:t>
            </a:r>
            <a:r>
              <a:rPr lang="en-US" i="1" dirty="0"/>
              <a:t> And suddenly there was with the angel a multitude of the heavenly host praising God and saying: </a:t>
            </a:r>
            <a:r>
              <a:rPr lang="en-US" i="1" baseline="30000" dirty="0"/>
              <a:t>14</a:t>
            </a:r>
            <a:r>
              <a:rPr lang="en-US" i="1" dirty="0"/>
              <a:t> “Glory to God in the highest, And on earth peace, goodwill toward men!”</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Angel to the women at Jesus’ tomb</a:t>
            </a:r>
          </a:p>
          <a:p>
            <a:pPr marL="0" lvl="0" indent="0" algn="l">
              <a:buFont typeface="Arial" panose="020B0604020202020204" pitchFamily="34" charset="0"/>
              <a:buNone/>
            </a:pPr>
            <a:r>
              <a:rPr lang="en-US" sz="1200" b="1" i="0" dirty="0">
                <a:solidFill>
                  <a:srgbClr val="000000"/>
                </a:solidFill>
                <a:effectLst/>
                <a:latin typeface="+mn-lt"/>
              </a:rPr>
              <a:t>(</a:t>
            </a:r>
            <a:r>
              <a:rPr lang="en-US" b="1" dirty="0"/>
              <a:t>Matthew 28:5-8), </a:t>
            </a:r>
            <a:r>
              <a:rPr lang="en-US" i="1" dirty="0"/>
              <a:t>“But the angel answered and said to the women, “Do not be afraid, for I know that you seek Jesus who was crucified.</a:t>
            </a:r>
            <a:r>
              <a:rPr lang="en-US" i="1" baseline="30000" dirty="0"/>
              <a:t> 6</a:t>
            </a:r>
            <a:r>
              <a:rPr lang="en-US" i="1" dirty="0"/>
              <a:t> He is not here; for He is risen, as He said. Come, see the place where the Lord lay.</a:t>
            </a:r>
            <a:r>
              <a:rPr lang="en-US" i="1" baseline="30000" dirty="0"/>
              <a:t> 7</a:t>
            </a:r>
            <a:r>
              <a:rPr lang="en-US" i="1" dirty="0"/>
              <a:t> And go quickly and tell His disciples that He is risen from the dead, and indeed He is going before you into Galilee; there you will see Him. Behold, I have told you.” </a:t>
            </a:r>
            <a:r>
              <a:rPr lang="en-US" i="1" baseline="30000" dirty="0"/>
              <a:t>8</a:t>
            </a:r>
            <a:r>
              <a:rPr lang="en-US" i="1" dirty="0"/>
              <a:t> So they went out quickly from the tomb with fear and great joy, and ran to bring His disciples word.”</a:t>
            </a:r>
          </a:p>
          <a:p>
            <a:pPr marL="628650" lvl="1" indent="-171450" algn="l">
              <a:buFont typeface="Arial" panose="020B0604020202020204" pitchFamily="34" charset="0"/>
              <a:buChar char="•"/>
            </a:pPr>
            <a:r>
              <a:rPr lang="en-US" sz="1200" b="0" i="0" dirty="0">
                <a:solidFill>
                  <a:srgbClr val="000000"/>
                </a:solidFill>
                <a:effectLst/>
                <a:latin typeface="+mn-lt"/>
              </a:rPr>
              <a:t>Peter on Pentecost</a:t>
            </a:r>
          </a:p>
          <a:p>
            <a:pPr marL="0" lvl="0" indent="0" algn="l">
              <a:buFont typeface="Arial" panose="020B0604020202020204" pitchFamily="34" charset="0"/>
              <a:buNone/>
            </a:pPr>
            <a:r>
              <a:rPr lang="en-US" sz="1200" b="1" i="0" dirty="0">
                <a:solidFill>
                  <a:srgbClr val="000000"/>
                </a:solidFill>
                <a:effectLst/>
                <a:latin typeface="+mn-lt"/>
              </a:rPr>
              <a:t>(</a:t>
            </a:r>
            <a:r>
              <a:rPr lang="en-US" b="1" dirty="0"/>
              <a:t>Acts 2:36), </a:t>
            </a:r>
            <a:r>
              <a:rPr lang="en-US" i="1" dirty="0"/>
              <a:t>“Therefore let all the house of Israel know assuredly that God has made this Jesus, whom you crucified, both Lord and Christ.”</a:t>
            </a:r>
          </a:p>
          <a:p>
            <a:pPr marL="628650" lvl="1" indent="-171450" algn="l">
              <a:buFont typeface="Arial" panose="020B0604020202020204" pitchFamily="34" charset="0"/>
              <a:buChar char="•"/>
            </a:pPr>
            <a:r>
              <a:rPr lang="en-US" sz="1200" b="0" i="0" dirty="0">
                <a:solidFill>
                  <a:srgbClr val="000000"/>
                </a:solidFill>
                <a:effectLst/>
                <a:latin typeface="+mn-lt"/>
              </a:rPr>
              <a:t>Indeed, all of Creation</a:t>
            </a:r>
          </a:p>
          <a:p>
            <a:pPr marL="0" lvl="0" indent="0" algn="l">
              <a:buFont typeface="Arial" panose="020B0604020202020204" pitchFamily="34" charset="0"/>
              <a:buNone/>
            </a:pPr>
            <a:r>
              <a:rPr lang="en-US" sz="1200" b="1" i="0" dirty="0">
                <a:solidFill>
                  <a:srgbClr val="000000"/>
                </a:solidFill>
                <a:effectLst/>
                <a:latin typeface="+mn-lt"/>
              </a:rPr>
              <a:t>(Revelation 5:13), </a:t>
            </a:r>
            <a:r>
              <a:rPr lang="en-US" sz="1200" b="0" i="1" dirty="0">
                <a:solidFill>
                  <a:srgbClr val="000000"/>
                </a:solidFill>
                <a:effectLst/>
                <a:latin typeface="+mn-lt"/>
              </a:rPr>
              <a:t>“</a:t>
            </a:r>
            <a:r>
              <a:rPr lang="en-US" i="1" dirty="0"/>
              <a:t>And every creature which is in heaven and on the earth and under the earth and such as are in the sea, and all that are in them, I heard saying: “Blessing and honor and glory and power be to Him who sits on the throne, and to the Lamb, forever and ever!”</a:t>
            </a:r>
            <a:endParaRPr lang="en-US" sz="1200" b="0" i="1"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That good news is referred to as the Gospel of Jesus Christ</a:t>
            </a:r>
          </a:p>
          <a:p>
            <a:pPr marL="628650" lvl="1" indent="-171450" algn="l">
              <a:buFont typeface="Arial" panose="020B0604020202020204" pitchFamily="34" charset="0"/>
              <a:buChar char="•"/>
            </a:pPr>
            <a:r>
              <a:rPr lang="en-US" sz="1200" b="0" i="0" dirty="0">
                <a:solidFill>
                  <a:srgbClr val="000000"/>
                </a:solidFill>
                <a:effectLst/>
                <a:latin typeface="+mn-lt"/>
              </a:rPr>
              <a:t>Definition: Gospel (</a:t>
            </a:r>
            <a:r>
              <a:rPr lang="en-US" b="0" i="1" dirty="0" err="1">
                <a:solidFill>
                  <a:srgbClr val="0A0A0A"/>
                </a:solidFill>
                <a:effectLst/>
                <a:latin typeface="+mn-lt"/>
              </a:rPr>
              <a:t>euangelion</a:t>
            </a:r>
            <a:r>
              <a:rPr lang="en-US" b="0" i="1" dirty="0">
                <a:solidFill>
                  <a:srgbClr val="0A0A0A"/>
                </a:solidFill>
                <a:effectLst/>
                <a:latin typeface="+mn-lt"/>
              </a:rPr>
              <a:t>) – a good message, good tidings.</a:t>
            </a:r>
          </a:p>
          <a:p>
            <a:pPr marL="628650" lvl="1" indent="-171450" algn="l">
              <a:buFont typeface="Arial" panose="020B0604020202020204" pitchFamily="34" charset="0"/>
              <a:buChar char="•"/>
            </a:pPr>
            <a:r>
              <a:rPr lang="en-US" sz="1200" b="0" i="0" dirty="0">
                <a:solidFill>
                  <a:srgbClr val="0A0A0A"/>
                </a:solidFill>
                <a:effectLst/>
                <a:latin typeface="+mn-lt"/>
              </a:rPr>
              <a:t>The goodness is in its truthfulness</a:t>
            </a:r>
          </a:p>
          <a:p>
            <a:pPr marL="628650" lvl="1" indent="-171450" algn="l">
              <a:buFont typeface="Arial" panose="020B0604020202020204" pitchFamily="34" charset="0"/>
              <a:buChar char="•"/>
            </a:pPr>
            <a:r>
              <a:rPr lang="en-US" sz="1200" b="0" i="0" dirty="0">
                <a:solidFill>
                  <a:srgbClr val="0A0A0A"/>
                </a:solidFill>
                <a:effectLst/>
                <a:latin typeface="+mn-lt"/>
              </a:rPr>
              <a:t>Jesus, the only begotten son of God, did come to earth, He did live a sinless life, He did become the perfect and effective sacrifice for our sins, He did rise from the Dead, and He did ascend into heaven, exalted on His throne at the Father’s right hand.</a:t>
            </a:r>
          </a:p>
          <a:p>
            <a:pPr marL="171450" lvl="0" indent="-171450" algn="l">
              <a:buFont typeface="Arial" panose="020B0604020202020204" pitchFamily="34" charset="0"/>
              <a:buChar char="•"/>
            </a:pPr>
            <a:r>
              <a:rPr lang="en-US" sz="1200" b="1" i="0" dirty="0">
                <a:solidFill>
                  <a:srgbClr val="0A0A0A"/>
                </a:solidFill>
                <a:effectLst/>
                <a:latin typeface="+mn-lt"/>
              </a:rPr>
              <a:t>Lets spend a few minutes talking about the Gospel Message</a:t>
            </a:r>
            <a:endParaRPr lang="en-US" sz="1200" b="1" i="0" dirty="0">
              <a:solidFill>
                <a:srgbClr val="000000"/>
              </a:solidFill>
              <a:effectLst/>
              <a:latin typeface="+mn-lt"/>
            </a:endParaRPr>
          </a:p>
          <a:p>
            <a:pPr algn="l"/>
            <a:endParaRPr lang="en-US" sz="1200" b="0" i="0" dirty="0">
              <a:solidFill>
                <a:srgbClr val="000000"/>
              </a:solidFill>
              <a:effectLst/>
              <a:latin typeface="+mn-lt"/>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Based on an article, titled The Gospel Message, by Joe R. Price</a:t>
            </a:r>
          </a:p>
          <a:p>
            <a:pPr algn="l"/>
            <a:endParaRPr lang="en-US" sz="1200" b="0" i="0"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4AC056B7-5340-433D-9800-DDDA56AFCD4F}" type="slidenum">
              <a:rPr lang="en-US" smtClean="0"/>
              <a:t>1</a:t>
            </a:fld>
            <a:endParaRPr lang="en-US"/>
          </a:p>
        </p:txBody>
      </p:sp>
    </p:spTree>
    <p:extLst>
      <p:ext uri="{BB962C8B-B14F-4D97-AF65-F5344CB8AC3E}">
        <p14:creationId xmlns:p14="http://schemas.microsoft.com/office/powerpoint/2010/main" val="1266463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US" sz="1200" b="1" i="0" dirty="0">
                <a:solidFill>
                  <a:srgbClr val="000000"/>
                </a:solidFill>
                <a:effectLst/>
                <a:latin typeface="+mn-lt"/>
              </a:rPr>
              <a:t>The Gospel Message</a:t>
            </a:r>
          </a:p>
          <a:p>
            <a:pPr marL="171450" indent="-171450" algn="l">
              <a:spcAft>
                <a:spcPts val="0"/>
              </a:spcAft>
              <a:buFont typeface="Arial" panose="020B0604020202020204" pitchFamily="34" charset="0"/>
              <a:buChar char="•"/>
            </a:pPr>
            <a:r>
              <a:rPr lang="en-US" sz="1200" b="1" i="0" dirty="0">
                <a:solidFill>
                  <a:srgbClr val="000000"/>
                </a:solidFill>
                <a:effectLst/>
                <a:latin typeface="+mn-lt"/>
              </a:rPr>
              <a:t>The gospel is a simple message.</a:t>
            </a:r>
            <a:r>
              <a:rPr lang="en-US" sz="1200" b="0" i="0" dirty="0">
                <a:solidFill>
                  <a:srgbClr val="000000"/>
                </a:solidFill>
                <a:effectLst/>
                <a:latin typeface="+mn-lt"/>
              </a:rPr>
              <a:t> </a:t>
            </a:r>
          </a:p>
          <a:p>
            <a:pPr marL="628650" lvl="1" indent="-171450" algn="l">
              <a:spcAft>
                <a:spcPts val="0"/>
              </a:spcAft>
              <a:buFont typeface="Arial" panose="020B0604020202020204" pitchFamily="34" charset="0"/>
              <a:buChar char="•"/>
            </a:pPr>
            <a:r>
              <a:rPr lang="en-US" sz="1200" b="0" i="0" dirty="0">
                <a:solidFill>
                  <a:srgbClr val="000000"/>
                </a:solidFill>
                <a:effectLst/>
                <a:latin typeface="+mn-lt"/>
              </a:rPr>
              <a:t>Consider the simple words of Paul</a:t>
            </a:r>
          </a:p>
          <a:p>
            <a:pPr marL="0" lvl="0" indent="0" algn="l">
              <a:spcAft>
                <a:spcPts val="0"/>
              </a:spcAft>
              <a:buFont typeface="Arial" panose="020B0604020202020204" pitchFamily="34" charset="0"/>
              <a:buNone/>
            </a:pPr>
            <a:r>
              <a:rPr lang="en-US" sz="1200" b="1" i="0" dirty="0">
                <a:solidFill>
                  <a:srgbClr val="000000"/>
                </a:solidFill>
                <a:effectLst/>
                <a:latin typeface="+mn-lt"/>
              </a:rPr>
              <a:t>(1 Corinthians 15:1-4), </a:t>
            </a:r>
            <a:r>
              <a:rPr lang="en-US" sz="1200" b="0" i="1" dirty="0">
                <a:solidFill>
                  <a:srgbClr val="000000"/>
                </a:solidFill>
                <a:effectLst/>
                <a:latin typeface="+mn-lt"/>
              </a:rPr>
              <a:t>“</a:t>
            </a:r>
            <a:r>
              <a:rPr lang="en-US" i="1" dirty="0"/>
              <a:t>Moreover, brethren, I declare to you the gospel which I preached to you, which also you received and in which you stand,</a:t>
            </a:r>
            <a:r>
              <a:rPr lang="en-US" i="1" baseline="30000" dirty="0"/>
              <a:t> 2</a:t>
            </a:r>
            <a:r>
              <a:rPr lang="en-US" i="1" dirty="0"/>
              <a:t> by which also you are saved, if you hold fast that word which I preached to you—unless you believed in vain. </a:t>
            </a:r>
            <a:r>
              <a:rPr lang="en-US" i="1" baseline="30000" dirty="0"/>
              <a:t>3</a:t>
            </a:r>
            <a:r>
              <a:rPr lang="en-US" i="1" dirty="0"/>
              <a:t> For I delivered to you first of all that which I also received: that Christ died for our sins according to the Scriptures,</a:t>
            </a:r>
            <a:r>
              <a:rPr lang="en-US" i="1" baseline="30000" dirty="0"/>
              <a:t> 4</a:t>
            </a:r>
            <a:r>
              <a:rPr lang="en-US" i="1" dirty="0"/>
              <a:t> and that He was buried, and that He rose again the third day according to the Scriptures.”</a:t>
            </a:r>
            <a:endParaRPr lang="en-US" sz="1200" b="0" i="1" dirty="0">
              <a:solidFill>
                <a:srgbClr val="000000"/>
              </a:solidFill>
              <a:effectLst/>
              <a:latin typeface="+mn-lt"/>
            </a:endParaRPr>
          </a:p>
          <a:p>
            <a:pPr marL="628650" lvl="1" indent="-171450" algn="l">
              <a:spcAft>
                <a:spcPts val="0"/>
              </a:spcAft>
              <a:buFont typeface="Arial" panose="020B0604020202020204" pitchFamily="34" charset="0"/>
              <a:buChar char="•"/>
            </a:pPr>
            <a:r>
              <a:rPr lang="en-US" sz="1200" b="0" i="0" dirty="0">
                <a:solidFill>
                  <a:srgbClr val="000000"/>
                </a:solidFill>
                <a:effectLst/>
                <a:latin typeface="+mn-lt"/>
              </a:rPr>
              <a:t>Faith in Jesus as the Son of God and obedience to His gospel is God's way of delivering sinners from sin's bondage, sorrow and death </a:t>
            </a:r>
          </a:p>
          <a:p>
            <a:pPr marL="0" lvl="0" indent="0" algn="l">
              <a:spcAft>
                <a:spcPts val="0"/>
              </a:spcAft>
              <a:buFont typeface="Arial" panose="020B0604020202020204" pitchFamily="34" charset="0"/>
              <a:buNone/>
            </a:pPr>
            <a:r>
              <a:rPr lang="en-US" sz="1200" b="1" i="0" dirty="0">
                <a:solidFill>
                  <a:srgbClr val="000000"/>
                </a:solidFill>
                <a:effectLst/>
                <a:latin typeface="+mn-lt"/>
              </a:rPr>
              <a:t>(</a:t>
            </a:r>
            <a:r>
              <a:rPr lang="en-US" b="1" dirty="0"/>
              <a:t>Romans 6:17-18), </a:t>
            </a:r>
            <a:r>
              <a:rPr lang="en-US" i="1" dirty="0"/>
              <a:t>“But God be thanked that though you were slaves of sin, yet you obeyed from the heart that form of doctrine to which you were delivered.</a:t>
            </a:r>
            <a:r>
              <a:rPr lang="en-US" i="1" baseline="30000" dirty="0"/>
              <a:t> 18</a:t>
            </a:r>
            <a:r>
              <a:rPr lang="en-US" i="1" dirty="0"/>
              <a:t> And having been set free from sin, you became slaves of righteousness.”</a:t>
            </a:r>
          </a:p>
          <a:p>
            <a:pPr marL="628650" lvl="1" indent="-171450" algn="l">
              <a:spcAft>
                <a:spcPts val="0"/>
              </a:spcAft>
              <a:buFont typeface="Arial" panose="020B0604020202020204" pitchFamily="34" charset="0"/>
              <a:buChar char="•"/>
            </a:pPr>
            <a:r>
              <a:rPr lang="en-US" sz="1200" b="0" i="0" dirty="0">
                <a:solidFill>
                  <a:srgbClr val="000000"/>
                </a:solidFill>
                <a:effectLst/>
                <a:latin typeface="+mn-lt"/>
              </a:rPr>
              <a:t>Though sublime, easily understood by even the simplest among us.</a:t>
            </a:r>
          </a:p>
          <a:p>
            <a:pPr marL="171450" indent="-171450" algn="l">
              <a:buFont typeface="Arial" panose="020B0604020202020204" pitchFamily="34" charset="0"/>
              <a:buChar char="•"/>
            </a:pPr>
            <a:r>
              <a:rPr lang="en-US" sz="1200" b="1" i="0" dirty="0">
                <a:solidFill>
                  <a:srgbClr val="000000"/>
                </a:solidFill>
                <a:effectLst/>
                <a:latin typeface="+mn-lt"/>
              </a:rPr>
              <a:t>[CLICK] The gospel is a saving message.</a:t>
            </a:r>
            <a:r>
              <a:rPr lang="en-US" sz="1200" b="0" i="0" dirty="0">
                <a:solidFill>
                  <a:srgbClr val="000000"/>
                </a:solidFill>
                <a:effectLst/>
                <a:latin typeface="+mn-lt"/>
              </a:rPr>
              <a:t> </a:t>
            </a:r>
          </a:p>
          <a:p>
            <a:pPr marL="0" indent="0" algn="l">
              <a:buFont typeface="Arial" panose="020B0604020202020204" pitchFamily="34" charset="0"/>
              <a:buNone/>
            </a:pPr>
            <a:r>
              <a:rPr lang="en-US" sz="1200" b="1" i="0" dirty="0">
                <a:solidFill>
                  <a:srgbClr val="000000"/>
                </a:solidFill>
                <a:effectLst/>
                <a:latin typeface="+mn-lt"/>
              </a:rPr>
              <a:t>(Romans 1:16-17), </a:t>
            </a:r>
            <a:r>
              <a:rPr lang="en-US" sz="1200" b="0" i="1" dirty="0">
                <a:solidFill>
                  <a:srgbClr val="000000"/>
                </a:solidFill>
                <a:effectLst/>
                <a:latin typeface="+mn-lt"/>
              </a:rPr>
              <a:t>“</a:t>
            </a:r>
            <a:r>
              <a:rPr lang="en-US" i="1" dirty="0"/>
              <a:t>For I am not ashamed of the gospel of Christ, for it is the power of God to salvation for everyone who believes, for the Jew first and also for the Greek.</a:t>
            </a:r>
            <a:r>
              <a:rPr lang="en-US" i="1" baseline="30000" dirty="0"/>
              <a:t> 17</a:t>
            </a:r>
            <a:r>
              <a:rPr lang="en-US" i="1" dirty="0"/>
              <a:t> For in it the righteousness of God is revealed from faith to faith; as it is written, “The just shall live by faith.”</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Though foolish to many, it is the power of God to those who heed it!</a:t>
            </a:r>
          </a:p>
          <a:p>
            <a:pPr marL="0" lvl="0" indent="0" algn="l">
              <a:buFont typeface="Arial" panose="020B0604020202020204" pitchFamily="34" charset="0"/>
              <a:buNone/>
            </a:pPr>
            <a:r>
              <a:rPr lang="en-US" b="1" dirty="0"/>
              <a:t>(1 Corinthians 1:18-24), </a:t>
            </a:r>
            <a:r>
              <a:rPr lang="en-US" i="1" dirty="0"/>
              <a:t>“For the message of the cross is foolishness to those who are perishing, but to us who are being saved it is the power of God.</a:t>
            </a:r>
            <a:r>
              <a:rPr lang="en-US" i="1" baseline="30000" dirty="0"/>
              <a:t> 19</a:t>
            </a:r>
            <a:r>
              <a:rPr lang="en-US" i="1" dirty="0"/>
              <a:t> For it is written: “I will destroy the wisdom of the wise, And bring to nothing the understanding of the prudent.” </a:t>
            </a:r>
            <a:r>
              <a:rPr lang="en-US" i="1" baseline="30000" dirty="0"/>
              <a:t>20</a:t>
            </a:r>
            <a:r>
              <a:rPr lang="en-US" i="1" dirty="0"/>
              <a:t> Where is the wise? Where is the scribe? Where is the disputer of this age? Has not God made foolish the wisdom of this world?</a:t>
            </a:r>
            <a:r>
              <a:rPr lang="en-US" i="1" baseline="30000" dirty="0"/>
              <a:t> 21</a:t>
            </a:r>
            <a:r>
              <a:rPr lang="en-US" i="1" dirty="0"/>
              <a:t> For since, in the wisdom of God, the world through wisdom did not know God, it pleased God through the foolishness of the message preached to save those who believe.</a:t>
            </a:r>
            <a:r>
              <a:rPr lang="en-US" i="1" baseline="30000" dirty="0"/>
              <a:t> 22</a:t>
            </a:r>
            <a:r>
              <a:rPr lang="en-US" i="1" dirty="0"/>
              <a:t> For Jews request a sign, and Greeks seek after wisdom;</a:t>
            </a:r>
            <a:r>
              <a:rPr lang="en-US" i="1" baseline="30000" dirty="0"/>
              <a:t> 23</a:t>
            </a:r>
            <a:r>
              <a:rPr lang="en-US" i="1" dirty="0"/>
              <a:t> but we preach Christ crucified, to the Jews a stumbling block and to the Greeks foolishness,</a:t>
            </a:r>
            <a:r>
              <a:rPr lang="en-US" i="1" baseline="30000" dirty="0"/>
              <a:t> 24</a:t>
            </a:r>
            <a:r>
              <a:rPr lang="en-US" i="1" dirty="0"/>
              <a:t> but to those who are called, both Jews and Greeks, Christ the power of God and the wisdom of God.”</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The gospel plan of salvation for mankind includes very simple instructions</a:t>
            </a:r>
          </a:p>
          <a:p>
            <a:pPr marL="1085850" lvl="2" indent="-171450" algn="l">
              <a:buFont typeface="Arial" panose="020B0604020202020204" pitchFamily="34" charset="0"/>
              <a:buChar char="•"/>
            </a:pPr>
            <a:r>
              <a:rPr lang="en-US" sz="1200" b="0" i="0" dirty="0">
                <a:solidFill>
                  <a:srgbClr val="000000"/>
                </a:solidFill>
                <a:effectLst/>
                <a:latin typeface="+mn-lt"/>
              </a:rPr>
              <a:t>When the gospel is heard it must be believed! (Romans 10:17, 9-10)</a:t>
            </a:r>
          </a:p>
          <a:p>
            <a:pPr marL="1085850" lvl="2" indent="-171450" algn="l">
              <a:buFont typeface="Arial" panose="020B0604020202020204" pitchFamily="34" charset="0"/>
              <a:buChar char="•"/>
            </a:pPr>
            <a:r>
              <a:rPr lang="en-US" sz="1200" b="0" i="0" dirty="0">
                <a:solidFill>
                  <a:srgbClr val="000000"/>
                </a:solidFill>
                <a:effectLst/>
                <a:latin typeface="+mn-lt"/>
              </a:rPr>
              <a:t>Every man must determine to repent of their sins, turning away from ungodliness (Acts 2:38)</a:t>
            </a:r>
          </a:p>
          <a:p>
            <a:pPr marL="1085850" lvl="2" indent="-171450" algn="l">
              <a:buFont typeface="Arial" panose="020B0604020202020204" pitchFamily="34" charset="0"/>
              <a:buChar char="•"/>
            </a:pPr>
            <a:r>
              <a:rPr lang="en-US" sz="1200" b="0" i="0" dirty="0">
                <a:solidFill>
                  <a:srgbClr val="000000"/>
                </a:solidFill>
                <a:effectLst/>
                <a:latin typeface="+mn-lt"/>
              </a:rPr>
              <a:t>He must be willing to confess Jesus as the Christ sent by God (Romans 10:9-10)</a:t>
            </a:r>
          </a:p>
          <a:p>
            <a:pPr marL="1085850" lvl="2" indent="-171450" algn="l">
              <a:buFont typeface="Arial" panose="020B0604020202020204" pitchFamily="34" charset="0"/>
              <a:buChar char="•"/>
            </a:pPr>
            <a:r>
              <a:rPr lang="en-US" sz="1200" b="0" i="0" dirty="0">
                <a:solidFill>
                  <a:srgbClr val="000000"/>
                </a:solidFill>
                <a:effectLst/>
                <a:latin typeface="+mn-lt"/>
              </a:rPr>
              <a:t>And, he must submit to baptism to have his sins washed away (Acts 22:16) </a:t>
            </a:r>
          </a:p>
          <a:p>
            <a:pPr marL="1085850" lvl="2" indent="-171450" algn="l">
              <a:buFont typeface="Arial" panose="020B0604020202020204" pitchFamily="34" charset="0"/>
              <a:buChar char="•"/>
            </a:pPr>
            <a:r>
              <a:rPr lang="en-US" sz="1200" b="0" i="0" dirty="0">
                <a:solidFill>
                  <a:srgbClr val="000000"/>
                </a:solidFill>
                <a:effectLst/>
                <a:latin typeface="+mn-lt"/>
              </a:rPr>
              <a:t>He must as a child of God live a life of steadfastness and piety before Him. (Philippians 2:12)</a:t>
            </a:r>
          </a:p>
          <a:p>
            <a:pPr marL="171450" indent="-171450" algn="l">
              <a:buFont typeface="Arial" panose="020B0604020202020204" pitchFamily="34" charset="0"/>
              <a:buChar char="•"/>
            </a:pPr>
            <a:r>
              <a:rPr lang="en-US" sz="1200" b="1" i="0" dirty="0">
                <a:solidFill>
                  <a:srgbClr val="000000"/>
                </a:solidFill>
                <a:effectLst/>
                <a:latin typeface="+mn-lt"/>
              </a:rPr>
              <a:t>[CLICK] The gospel is a sanctifying message.</a:t>
            </a:r>
            <a:r>
              <a:rPr lang="en-US" sz="1200" b="0" i="0" dirty="0">
                <a:solidFill>
                  <a:srgbClr val="000000"/>
                </a:solidFill>
                <a:effectLst/>
                <a:latin typeface="+mn-lt"/>
              </a:rPr>
              <a:t> </a:t>
            </a:r>
          </a:p>
          <a:p>
            <a:pPr marL="0" indent="0" algn="l">
              <a:buFont typeface="Arial" panose="020B0604020202020204" pitchFamily="34" charset="0"/>
              <a:buNone/>
            </a:pPr>
            <a:r>
              <a:rPr lang="en-US" sz="1200" b="1" i="0" dirty="0">
                <a:solidFill>
                  <a:srgbClr val="000000"/>
                </a:solidFill>
                <a:effectLst/>
                <a:latin typeface="+mn-lt"/>
              </a:rPr>
              <a:t>(John 17:17), </a:t>
            </a:r>
            <a:r>
              <a:rPr lang="en-US" sz="1200" b="0" i="1" dirty="0">
                <a:solidFill>
                  <a:srgbClr val="000000"/>
                </a:solidFill>
                <a:effectLst/>
                <a:latin typeface="+mn-lt"/>
              </a:rPr>
              <a:t>“Sanctify them by Your truth. Your word is truth" </a:t>
            </a:r>
          </a:p>
          <a:p>
            <a:pPr marL="628650" lvl="1" indent="-171450" algn="l">
              <a:buFont typeface="Arial" panose="020B0604020202020204" pitchFamily="34" charset="0"/>
              <a:buChar char="•"/>
            </a:pPr>
            <a:r>
              <a:rPr lang="en-US" sz="1200" b="0" i="0" dirty="0">
                <a:solidFill>
                  <a:srgbClr val="000000"/>
                </a:solidFill>
                <a:effectLst/>
                <a:latin typeface="+mn-lt"/>
              </a:rPr>
              <a:t>The gospel calls us out of sin, and sets us apart (sanctifies us) for service to God!</a:t>
            </a:r>
          </a:p>
          <a:p>
            <a:pPr marL="0" indent="0" algn="l">
              <a:buFont typeface="Arial" panose="020B0604020202020204" pitchFamily="34" charset="0"/>
              <a:buNone/>
            </a:pPr>
            <a:r>
              <a:rPr lang="en-US" b="1" dirty="0"/>
              <a:t>(1 Peter 2:9-10), </a:t>
            </a:r>
            <a:r>
              <a:rPr lang="en-US" i="1" dirty="0"/>
              <a:t>“But you are a chosen generation, a royal priesthood, a holy nation, His own special people, that you may proclaim the praises of Him who called you out of darkness into His marvelous light;</a:t>
            </a:r>
            <a:r>
              <a:rPr lang="en-US" i="1" baseline="30000" dirty="0"/>
              <a:t> 10</a:t>
            </a:r>
            <a:r>
              <a:rPr lang="en-US" i="1" dirty="0"/>
              <a:t> who once were not a people but are now the people of God, who had not obtained mercy but now have obtained mercy.”</a:t>
            </a:r>
          </a:p>
          <a:p>
            <a:pPr marL="628650" lvl="1" indent="-171450" algn="l">
              <a:buFont typeface="Arial" panose="020B0604020202020204" pitchFamily="34" charset="0"/>
              <a:buChar char="•"/>
            </a:pPr>
            <a:r>
              <a:rPr lang="en-US" sz="1200" b="0" i="0" dirty="0">
                <a:solidFill>
                  <a:srgbClr val="000000"/>
                </a:solidFill>
                <a:effectLst/>
                <a:latin typeface="+mn-lt"/>
              </a:rPr>
              <a:t>If we are called, we can no longer practice sin, we are to walk in the light of God’s truth!</a:t>
            </a:r>
          </a:p>
          <a:p>
            <a:pPr marL="0" indent="0" algn="l">
              <a:buFont typeface="Arial" panose="020B0604020202020204" pitchFamily="34" charset="0"/>
              <a:buNone/>
            </a:pPr>
            <a:r>
              <a:rPr lang="en-US" b="1" dirty="0"/>
              <a:t>(1 John 1:5-10), </a:t>
            </a:r>
            <a:r>
              <a:rPr lang="en-US" i="1" dirty="0"/>
              <a:t>“This is the message which we have heard from Him and declare to you, that God is light and in Him is no darkness at all.</a:t>
            </a:r>
            <a:r>
              <a:rPr lang="en-US" i="1" baseline="30000" dirty="0"/>
              <a:t> 6</a:t>
            </a:r>
            <a:r>
              <a:rPr lang="en-US" i="1" dirty="0"/>
              <a:t> If we say that we have fellowship with Him, and walk in darkness, we lie and do not practice the truth.</a:t>
            </a:r>
            <a:r>
              <a:rPr lang="en-US" i="1" baseline="30000" dirty="0"/>
              <a:t> 7</a:t>
            </a:r>
            <a:r>
              <a:rPr lang="en-US" i="1" dirty="0"/>
              <a:t> But if we walk in the light as He is in the light, we have fellowship with one another, and the blood of Jesus Christ His Son cleanses us from all sin. </a:t>
            </a:r>
            <a:r>
              <a:rPr lang="en-US" i="1" baseline="30000" dirty="0"/>
              <a:t>8</a:t>
            </a:r>
            <a:r>
              <a:rPr lang="en-US" i="1" dirty="0"/>
              <a:t> If we say that we have no sin, we deceive ourselves, and the truth is not in us.</a:t>
            </a:r>
            <a:r>
              <a:rPr lang="en-US" i="1" baseline="30000" dirty="0"/>
              <a:t> 9</a:t>
            </a:r>
            <a:r>
              <a:rPr lang="en-US" i="1" dirty="0"/>
              <a:t> If we confess our sins, He is faithful and just to forgive us our sins and to cleanse us from all unrighteousness.</a:t>
            </a:r>
            <a:r>
              <a:rPr lang="en-US" i="1" baseline="30000" dirty="0"/>
              <a:t> 10</a:t>
            </a:r>
            <a:r>
              <a:rPr lang="en-US" i="1" dirty="0"/>
              <a:t> If we say that we have not sinned, we make Him a liar, and His word is not in us.”</a:t>
            </a:r>
            <a:endParaRPr lang="en-US" sz="1200" b="0" i="1"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[CLICK] The gospel is a satisfying message.</a:t>
            </a:r>
            <a:r>
              <a:rPr lang="en-US" sz="1200" b="0" i="0" dirty="0">
                <a:solidFill>
                  <a:srgbClr val="000000"/>
                </a:solidFill>
                <a:effectLst/>
                <a:latin typeface="+mn-lt"/>
              </a:rPr>
              <a:t> </a:t>
            </a:r>
          </a:p>
          <a:p>
            <a:pPr marL="628650" lvl="1" indent="-171450" algn="l">
              <a:buFont typeface="Arial" panose="020B0604020202020204" pitchFamily="34" charset="0"/>
              <a:buChar char="•"/>
            </a:pPr>
            <a:r>
              <a:rPr lang="en-US" sz="1200" b="0" i="0" dirty="0">
                <a:solidFill>
                  <a:srgbClr val="000000"/>
                </a:solidFill>
                <a:effectLst/>
                <a:latin typeface="+mn-lt"/>
              </a:rPr>
              <a:t>The inspired Scriptures thoroughly equip those who serve God to accomplish every good work of faith </a:t>
            </a:r>
          </a:p>
          <a:p>
            <a:pPr marL="0" lvl="0" indent="0" algn="l">
              <a:buFont typeface="Arial" panose="020B0604020202020204" pitchFamily="34" charset="0"/>
              <a:buNone/>
            </a:pPr>
            <a:r>
              <a:rPr lang="en-US" sz="1200" b="1" i="0" dirty="0">
                <a:solidFill>
                  <a:srgbClr val="000000"/>
                </a:solidFill>
                <a:effectLst/>
                <a:latin typeface="+mn-lt"/>
              </a:rPr>
              <a:t>(</a:t>
            </a:r>
            <a:r>
              <a:rPr lang="en-US" b="1" dirty="0"/>
              <a:t>Ephesians 2:10), </a:t>
            </a:r>
            <a:r>
              <a:rPr lang="en-US" i="1" dirty="0"/>
              <a:t>“For we are His workmanship, created in Christ Jesus for good works, which God prepared beforehand that we should walk in them.”</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Knowledge of the gospel is how God gives us all things that pertain to life and godliness</a:t>
            </a:r>
          </a:p>
          <a:p>
            <a:pPr marL="0" lvl="0" indent="0" algn="l">
              <a:buFont typeface="Arial" panose="020B0604020202020204" pitchFamily="34" charset="0"/>
              <a:buNone/>
            </a:pPr>
            <a:r>
              <a:rPr lang="en-US" sz="1200" b="1" i="0" dirty="0">
                <a:solidFill>
                  <a:srgbClr val="000000"/>
                </a:solidFill>
                <a:effectLst/>
                <a:latin typeface="+mn-lt"/>
              </a:rPr>
              <a:t>(</a:t>
            </a:r>
            <a:r>
              <a:rPr lang="en-US" b="1" dirty="0"/>
              <a:t>2 Peter 1:3-4), </a:t>
            </a:r>
            <a:r>
              <a:rPr lang="en-US" i="1" dirty="0"/>
              <a:t>“as His divine power has given to us all things that pertain to life and godliness, through the knowledge of Him who called us by glory and virtue,</a:t>
            </a:r>
            <a:r>
              <a:rPr lang="en-US" i="1" baseline="30000" dirty="0"/>
              <a:t> 4</a:t>
            </a:r>
            <a:r>
              <a:rPr lang="en-US" i="1" dirty="0"/>
              <a:t> by which have been given to us exceedingly great and precious promises, that through these you may be partakers of the divine nature, having escaped the corruption that is in the world through lust.”</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With the psalmist we say, </a:t>
            </a:r>
          </a:p>
          <a:p>
            <a:pPr marL="0" lvl="0" indent="0" algn="l">
              <a:buFont typeface="Arial" panose="020B0604020202020204" pitchFamily="34" charset="0"/>
              <a:buNone/>
            </a:pPr>
            <a:r>
              <a:rPr lang="en-US" sz="1200" b="1" i="0" dirty="0">
                <a:solidFill>
                  <a:srgbClr val="000000"/>
                </a:solidFill>
                <a:effectLst/>
                <a:latin typeface="+mn-lt"/>
              </a:rPr>
              <a:t>(Psalm 119:130-131), </a:t>
            </a:r>
            <a:r>
              <a:rPr lang="en-US" sz="1200" b="0" i="1" dirty="0">
                <a:solidFill>
                  <a:srgbClr val="000000"/>
                </a:solidFill>
                <a:effectLst/>
                <a:latin typeface="+mn-lt"/>
              </a:rPr>
              <a:t>"The entrance of Your words gives light; It gives understanding to the simple. I opened my mouth and panted, for I longed for Your commandments" </a:t>
            </a:r>
          </a:p>
        </p:txBody>
      </p:sp>
      <p:sp>
        <p:nvSpPr>
          <p:cNvPr id="4" name="Slide Number Placeholder 3"/>
          <p:cNvSpPr>
            <a:spLocks noGrp="1"/>
          </p:cNvSpPr>
          <p:nvPr>
            <p:ph type="sldNum" sz="quarter" idx="5"/>
          </p:nvPr>
        </p:nvSpPr>
        <p:spPr/>
        <p:txBody>
          <a:bodyPr/>
          <a:lstStyle/>
          <a:p>
            <a:fld id="{4AC056B7-5340-433D-9800-DDDA56AFCD4F}" type="slidenum">
              <a:rPr lang="en-US" smtClean="0"/>
              <a:t>2</a:t>
            </a:fld>
            <a:endParaRPr lang="en-US"/>
          </a:p>
        </p:txBody>
      </p:sp>
    </p:spTree>
    <p:extLst>
      <p:ext uri="{BB962C8B-B14F-4D97-AF65-F5344CB8AC3E}">
        <p14:creationId xmlns:p14="http://schemas.microsoft.com/office/powerpoint/2010/main" val="1428100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Gospel Message is God’s message of love for mankind!</a:t>
            </a:r>
          </a:p>
          <a:p>
            <a:r>
              <a:rPr lang="en-US" b="1" dirty="0"/>
              <a:t>(John 3:16), </a:t>
            </a:r>
            <a:r>
              <a:rPr lang="en-US" i="1" dirty="0"/>
              <a:t>“For God so loved the world that He gave His only begotten Son, that whoever believes in Him should not perish but have everlasting life.”</a:t>
            </a:r>
          </a:p>
          <a:p>
            <a:pPr marL="628650" lvl="1" indent="-171450">
              <a:buFont typeface="Arial" panose="020B0604020202020204" pitchFamily="34" charset="0"/>
              <a:buChar char="•"/>
            </a:pPr>
            <a:r>
              <a:rPr lang="en-US" dirty="0"/>
              <a:t>God loves you, and we do too</a:t>
            </a:r>
          </a:p>
          <a:p>
            <a:pPr marL="628650" lvl="1" indent="-171450">
              <a:buFont typeface="Arial" panose="020B0604020202020204" pitchFamily="34" charset="0"/>
              <a:buChar char="•"/>
            </a:pPr>
            <a:r>
              <a:rPr lang="en-US" dirty="0"/>
              <a:t>If you believe the gospel, and you haven’t yet obeyed God’s commands, do so today!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C056B7-5340-433D-9800-DDDA56AFC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39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E7D6-6BC8-B26C-8538-A123D3C9EE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232F8E-B57B-AA3A-9E83-B47B818F52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C39B63-F5C4-A2BE-C2D3-F4EE32A7DE16}"/>
              </a:ext>
            </a:extLst>
          </p:cNvPr>
          <p:cNvSpPr>
            <a:spLocks noGrp="1"/>
          </p:cNvSpPr>
          <p:nvPr>
            <p:ph type="dt" sz="half" idx="10"/>
          </p:nvPr>
        </p:nvSpPr>
        <p:spPr/>
        <p:txBody>
          <a:bodyPr/>
          <a:lstStyle/>
          <a:p>
            <a:fld id="{0A5441B9-00BB-40E8-9770-F347FB0969D2}" type="datetimeFigureOut">
              <a:rPr lang="en-US" smtClean="0"/>
              <a:t>2/12/2023</a:t>
            </a:fld>
            <a:endParaRPr lang="en-US"/>
          </a:p>
        </p:txBody>
      </p:sp>
      <p:sp>
        <p:nvSpPr>
          <p:cNvPr id="5" name="Footer Placeholder 4">
            <a:extLst>
              <a:ext uri="{FF2B5EF4-FFF2-40B4-BE49-F238E27FC236}">
                <a16:creationId xmlns:a16="http://schemas.microsoft.com/office/drawing/2014/main" id="{F5DD83C0-2CB7-787B-28E1-7EA11ECBA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4BF2D-BEA1-5A55-B5C6-470D009C43EF}"/>
              </a:ext>
            </a:extLst>
          </p:cNvPr>
          <p:cNvSpPr>
            <a:spLocks noGrp="1"/>
          </p:cNvSpPr>
          <p:nvPr>
            <p:ph type="sldNum" sz="quarter" idx="12"/>
          </p:nvPr>
        </p:nvSpPr>
        <p:spPr/>
        <p:txBody>
          <a:bodyPr/>
          <a:lstStyle/>
          <a:p>
            <a:fld id="{F829C506-BC7E-4FD0-9DB3-F112A71343CC}" type="slidenum">
              <a:rPr lang="en-US" smtClean="0"/>
              <a:t>‹#›</a:t>
            </a:fld>
            <a:endParaRPr lang="en-US"/>
          </a:p>
        </p:txBody>
      </p:sp>
    </p:spTree>
    <p:extLst>
      <p:ext uri="{BB962C8B-B14F-4D97-AF65-F5344CB8AC3E}">
        <p14:creationId xmlns:p14="http://schemas.microsoft.com/office/powerpoint/2010/main" val="4281054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BF6B-6CB5-5757-6954-4A33A1A15A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90B3C-F4B9-D80C-1822-B7585EA934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05A95-943D-1E92-48D3-917012CBB601}"/>
              </a:ext>
            </a:extLst>
          </p:cNvPr>
          <p:cNvSpPr>
            <a:spLocks noGrp="1"/>
          </p:cNvSpPr>
          <p:nvPr>
            <p:ph type="dt" sz="half" idx="10"/>
          </p:nvPr>
        </p:nvSpPr>
        <p:spPr/>
        <p:txBody>
          <a:bodyPr/>
          <a:lstStyle/>
          <a:p>
            <a:fld id="{0A5441B9-00BB-40E8-9770-F347FB0969D2}" type="datetimeFigureOut">
              <a:rPr lang="en-US" smtClean="0"/>
              <a:t>2/12/2023</a:t>
            </a:fld>
            <a:endParaRPr lang="en-US"/>
          </a:p>
        </p:txBody>
      </p:sp>
      <p:sp>
        <p:nvSpPr>
          <p:cNvPr id="5" name="Footer Placeholder 4">
            <a:extLst>
              <a:ext uri="{FF2B5EF4-FFF2-40B4-BE49-F238E27FC236}">
                <a16:creationId xmlns:a16="http://schemas.microsoft.com/office/drawing/2014/main" id="{534ED28E-0EB4-1227-6D3C-D9EFBBE17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2DD02-FDEC-F565-EAB2-CA02E43E81DB}"/>
              </a:ext>
            </a:extLst>
          </p:cNvPr>
          <p:cNvSpPr>
            <a:spLocks noGrp="1"/>
          </p:cNvSpPr>
          <p:nvPr>
            <p:ph type="sldNum" sz="quarter" idx="12"/>
          </p:nvPr>
        </p:nvSpPr>
        <p:spPr/>
        <p:txBody>
          <a:bodyPr/>
          <a:lstStyle/>
          <a:p>
            <a:fld id="{F829C506-BC7E-4FD0-9DB3-F112A71343CC}" type="slidenum">
              <a:rPr lang="en-US" smtClean="0"/>
              <a:t>‹#›</a:t>
            </a:fld>
            <a:endParaRPr lang="en-US"/>
          </a:p>
        </p:txBody>
      </p:sp>
    </p:spTree>
    <p:extLst>
      <p:ext uri="{BB962C8B-B14F-4D97-AF65-F5344CB8AC3E}">
        <p14:creationId xmlns:p14="http://schemas.microsoft.com/office/powerpoint/2010/main" val="2321080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95E277-88EE-C30B-7D16-D5DF5502D9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97BCAB-7BA0-3138-F4C6-A20BC9110C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45319-025A-367B-401C-B9B5F9D651AA}"/>
              </a:ext>
            </a:extLst>
          </p:cNvPr>
          <p:cNvSpPr>
            <a:spLocks noGrp="1"/>
          </p:cNvSpPr>
          <p:nvPr>
            <p:ph type="dt" sz="half" idx="10"/>
          </p:nvPr>
        </p:nvSpPr>
        <p:spPr/>
        <p:txBody>
          <a:bodyPr/>
          <a:lstStyle/>
          <a:p>
            <a:fld id="{0A5441B9-00BB-40E8-9770-F347FB0969D2}" type="datetimeFigureOut">
              <a:rPr lang="en-US" smtClean="0"/>
              <a:t>2/12/2023</a:t>
            </a:fld>
            <a:endParaRPr lang="en-US"/>
          </a:p>
        </p:txBody>
      </p:sp>
      <p:sp>
        <p:nvSpPr>
          <p:cNvPr id="5" name="Footer Placeholder 4">
            <a:extLst>
              <a:ext uri="{FF2B5EF4-FFF2-40B4-BE49-F238E27FC236}">
                <a16:creationId xmlns:a16="http://schemas.microsoft.com/office/drawing/2014/main" id="{48158874-AFDA-2535-7056-CC6DBC049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D74DD-9B46-4011-8C4E-1FABAC57FA9F}"/>
              </a:ext>
            </a:extLst>
          </p:cNvPr>
          <p:cNvSpPr>
            <a:spLocks noGrp="1"/>
          </p:cNvSpPr>
          <p:nvPr>
            <p:ph type="sldNum" sz="quarter" idx="12"/>
          </p:nvPr>
        </p:nvSpPr>
        <p:spPr/>
        <p:txBody>
          <a:bodyPr/>
          <a:lstStyle/>
          <a:p>
            <a:fld id="{F829C506-BC7E-4FD0-9DB3-F112A71343CC}" type="slidenum">
              <a:rPr lang="en-US" smtClean="0"/>
              <a:t>‹#›</a:t>
            </a:fld>
            <a:endParaRPr lang="en-US"/>
          </a:p>
        </p:txBody>
      </p:sp>
    </p:spTree>
    <p:extLst>
      <p:ext uri="{BB962C8B-B14F-4D97-AF65-F5344CB8AC3E}">
        <p14:creationId xmlns:p14="http://schemas.microsoft.com/office/powerpoint/2010/main" val="41531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D051-3C54-FA5E-E9E1-AEA2AFD284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0E843C-941A-6A22-CD70-6961996116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6B574-5D87-59F7-0787-598EB0E83654}"/>
              </a:ext>
            </a:extLst>
          </p:cNvPr>
          <p:cNvSpPr>
            <a:spLocks noGrp="1"/>
          </p:cNvSpPr>
          <p:nvPr>
            <p:ph type="dt" sz="half" idx="10"/>
          </p:nvPr>
        </p:nvSpPr>
        <p:spPr/>
        <p:txBody>
          <a:bodyPr/>
          <a:lstStyle/>
          <a:p>
            <a:fld id="{0A5441B9-00BB-40E8-9770-F347FB0969D2}" type="datetimeFigureOut">
              <a:rPr lang="en-US" smtClean="0"/>
              <a:t>2/12/2023</a:t>
            </a:fld>
            <a:endParaRPr lang="en-US"/>
          </a:p>
        </p:txBody>
      </p:sp>
      <p:sp>
        <p:nvSpPr>
          <p:cNvPr id="5" name="Footer Placeholder 4">
            <a:extLst>
              <a:ext uri="{FF2B5EF4-FFF2-40B4-BE49-F238E27FC236}">
                <a16:creationId xmlns:a16="http://schemas.microsoft.com/office/drawing/2014/main" id="{18D8B72C-C3F0-D2A5-33B0-D1E95374E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EEABE-1E6F-981B-2F80-808F3732E821}"/>
              </a:ext>
            </a:extLst>
          </p:cNvPr>
          <p:cNvSpPr>
            <a:spLocks noGrp="1"/>
          </p:cNvSpPr>
          <p:nvPr>
            <p:ph type="sldNum" sz="quarter" idx="12"/>
          </p:nvPr>
        </p:nvSpPr>
        <p:spPr/>
        <p:txBody>
          <a:bodyPr/>
          <a:lstStyle/>
          <a:p>
            <a:fld id="{F829C506-BC7E-4FD0-9DB3-F112A71343CC}" type="slidenum">
              <a:rPr lang="en-US" smtClean="0"/>
              <a:t>‹#›</a:t>
            </a:fld>
            <a:endParaRPr lang="en-US"/>
          </a:p>
        </p:txBody>
      </p:sp>
    </p:spTree>
    <p:extLst>
      <p:ext uri="{BB962C8B-B14F-4D97-AF65-F5344CB8AC3E}">
        <p14:creationId xmlns:p14="http://schemas.microsoft.com/office/powerpoint/2010/main" val="373231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72B9-4558-815D-4FDD-B134DBEFDD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2318CF-2053-3AB9-86BC-7EAB8916CA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C834D0-6FFD-A846-2948-D4EBC119D5A2}"/>
              </a:ext>
            </a:extLst>
          </p:cNvPr>
          <p:cNvSpPr>
            <a:spLocks noGrp="1"/>
          </p:cNvSpPr>
          <p:nvPr>
            <p:ph type="dt" sz="half" idx="10"/>
          </p:nvPr>
        </p:nvSpPr>
        <p:spPr/>
        <p:txBody>
          <a:bodyPr/>
          <a:lstStyle/>
          <a:p>
            <a:fld id="{0A5441B9-00BB-40E8-9770-F347FB0969D2}" type="datetimeFigureOut">
              <a:rPr lang="en-US" smtClean="0"/>
              <a:t>2/12/2023</a:t>
            </a:fld>
            <a:endParaRPr lang="en-US"/>
          </a:p>
        </p:txBody>
      </p:sp>
      <p:sp>
        <p:nvSpPr>
          <p:cNvPr id="5" name="Footer Placeholder 4">
            <a:extLst>
              <a:ext uri="{FF2B5EF4-FFF2-40B4-BE49-F238E27FC236}">
                <a16:creationId xmlns:a16="http://schemas.microsoft.com/office/drawing/2014/main" id="{3EF274D1-A672-DFC0-5385-2246F22B0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65224-A8B8-50F7-7B2F-970987E54030}"/>
              </a:ext>
            </a:extLst>
          </p:cNvPr>
          <p:cNvSpPr>
            <a:spLocks noGrp="1"/>
          </p:cNvSpPr>
          <p:nvPr>
            <p:ph type="sldNum" sz="quarter" idx="12"/>
          </p:nvPr>
        </p:nvSpPr>
        <p:spPr/>
        <p:txBody>
          <a:bodyPr/>
          <a:lstStyle/>
          <a:p>
            <a:fld id="{F829C506-BC7E-4FD0-9DB3-F112A71343CC}" type="slidenum">
              <a:rPr lang="en-US" smtClean="0"/>
              <a:t>‹#›</a:t>
            </a:fld>
            <a:endParaRPr lang="en-US"/>
          </a:p>
        </p:txBody>
      </p:sp>
    </p:spTree>
    <p:extLst>
      <p:ext uri="{BB962C8B-B14F-4D97-AF65-F5344CB8AC3E}">
        <p14:creationId xmlns:p14="http://schemas.microsoft.com/office/powerpoint/2010/main" val="181498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3458-1218-6E7A-7D69-261DA0A434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562A59-75F0-4C4B-9B94-7F2CC92354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D4CB71-5F1A-BF29-1F27-C1AB9DB040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4CB5DC-D9DF-F39D-238C-FC4870551D4A}"/>
              </a:ext>
            </a:extLst>
          </p:cNvPr>
          <p:cNvSpPr>
            <a:spLocks noGrp="1"/>
          </p:cNvSpPr>
          <p:nvPr>
            <p:ph type="dt" sz="half" idx="10"/>
          </p:nvPr>
        </p:nvSpPr>
        <p:spPr/>
        <p:txBody>
          <a:bodyPr/>
          <a:lstStyle/>
          <a:p>
            <a:fld id="{0A5441B9-00BB-40E8-9770-F347FB0969D2}" type="datetimeFigureOut">
              <a:rPr lang="en-US" smtClean="0"/>
              <a:t>2/12/2023</a:t>
            </a:fld>
            <a:endParaRPr lang="en-US"/>
          </a:p>
        </p:txBody>
      </p:sp>
      <p:sp>
        <p:nvSpPr>
          <p:cNvPr id="6" name="Footer Placeholder 5">
            <a:extLst>
              <a:ext uri="{FF2B5EF4-FFF2-40B4-BE49-F238E27FC236}">
                <a16:creationId xmlns:a16="http://schemas.microsoft.com/office/drawing/2014/main" id="{3640F73C-65CB-C2DF-171D-28A4EEB56E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226CC6-F1A8-6DD5-9D7A-9F6254F382AE}"/>
              </a:ext>
            </a:extLst>
          </p:cNvPr>
          <p:cNvSpPr>
            <a:spLocks noGrp="1"/>
          </p:cNvSpPr>
          <p:nvPr>
            <p:ph type="sldNum" sz="quarter" idx="12"/>
          </p:nvPr>
        </p:nvSpPr>
        <p:spPr/>
        <p:txBody>
          <a:bodyPr/>
          <a:lstStyle/>
          <a:p>
            <a:fld id="{F829C506-BC7E-4FD0-9DB3-F112A71343CC}" type="slidenum">
              <a:rPr lang="en-US" smtClean="0"/>
              <a:t>‹#›</a:t>
            </a:fld>
            <a:endParaRPr lang="en-US"/>
          </a:p>
        </p:txBody>
      </p:sp>
    </p:spTree>
    <p:extLst>
      <p:ext uri="{BB962C8B-B14F-4D97-AF65-F5344CB8AC3E}">
        <p14:creationId xmlns:p14="http://schemas.microsoft.com/office/powerpoint/2010/main" val="66413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762A-C404-7C56-DA11-E240823919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2B7DB8-4825-35BE-8888-BCC956A384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AB9AEA-5161-AD1B-3C09-021090DA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42B8AB-5F80-7685-507A-4F3A912301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16C4A4-F8DE-3CFA-0BF1-2F7C1AC4AD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1CAE2A-D529-CFFC-4CEF-D8A7BF249907}"/>
              </a:ext>
            </a:extLst>
          </p:cNvPr>
          <p:cNvSpPr>
            <a:spLocks noGrp="1"/>
          </p:cNvSpPr>
          <p:nvPr>
            <p:ph type="dt" sz="half" idx="10"/>
          </p:nvPr>
        </p:nvSpPr>
        <p:spPr/>
        <p:txBody>
          <a:bodyPr/>
          <a:lstStyle/>
          <a:p>
            <a:fld id="{0A5441B9-00BB-40E8-9770-F347FB0969D2}" type="datetimeFigureOut">
              <a:rPr lang="en-US" smtClean="0"/>
              <a:t>2/12/2023</a:t>
            </a:fld>
            <a:endParaRPr lang="en-US"/>
          </a:p>
        </p:txBody>
      </p:sp>
      <p:sp>
        <p:nvSpPr>
          <p:cNvPr id="8" name="Footer Placeholder 7">
            <a:extLst>
              <a:ext uri="{FF2B5EF4-FFF2-40B4-BE49-F238E27FC236}">
                <a16:creationId xmlns:a16="http://schemas.microsoft.com/office/drawing/2014/main" id="{B1D5A9A7-5444-13D4-8389-CAB4E9BBCF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A8616C-5466-7107-1357-17340CA00CB8}"/>
              </a:ext>
            </a:extLst>
          </p:cNvPr>
          <p:cNvSpPr>
            <a:spLocks noGrp="1"/>
          </p:cNvSpPr>
          <p:nvPr>
            <p:ph type="sldNum" sz="quarter" idx="12"/>
          </p:nvPr>
        </p:nvSpPr>
        <p:spPr/>
        <p:txBody>
          <a:bodyPr/>
          <a:lstStyle/>
          <a:p>
            <a:fld id="{F829C506-BC7E-4FD0-9DB3-F112A71343CC}" type="slidenum">
              <a:rPr lang="en-US" smtClean="0"/>
              <a:t>‹#›</a:t>
            </a:fld>
            <a:endParaRPr lang="en-US"/>
          </a:p>
        </p:txBody>
      </p:sp>
    </p:spTree>
    <p:extLst>
      <p:ext uri="{BB962C8B-B14F-4D97-AF65-F5344CB8AC3E}">
        <p14:creationId xmlns:p14="http://schemas.microsoft.com/office/powerpoint/2010/main" val="3968480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D038-142B-E58A-21C0-E6AA6C17B6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28B661-DD52-4C73-F422-8FE4ECC2A925}"/>
              </a:ext>
            </a:extLst>
          </p:cNvPr>
          <p:cNvSpPr>
            <a:spLocks noGrp="1"/>
          </p:cNvSpPr>
          <p:nvPr>
            <p:ph type="dt" sz="half" idx="10"/>
          </p:nvPr>
        </p:nvSpPr>
        <p:spPr/>
        <p:txBody>
          <a:bodyPr/>
          <a:lstStyle/>
          <a:p>
            <a:fld id="{0A5441B9-00BB-40E8-9770-F347FB0969D2}" type="datetimeFigureOut">
              <a:rPr lang="en-US" smtClean="0"/>
              <a:t>2/12/2023</a:t>
            </a:fld>
            <a:endParaRPr lang="en-US"/>
          </a:p>
        </p:txBody>
      </p:sp>
      <p:sp>
        <p:nvSpPr>
          <p:cNvPr id="4" name="Footer Placeholder 3">
            <a:extLst>
              <a:ext uri="{FF2B5EF4-FFF2-40B4-BE49-F238E27FC236}">
                <a16:creationId xmlns:a16="http://schemas.microsoft.com/office/drawing/2014/main" id="{D20EE1A6-F4BA-F73D-B557-FE492AA005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D5E0B3-B9AD-263E-5C16-0BF15D9A4D71}"/>
              </a:ext>
            </a:extLst>
          </p:cNvPr>
          <p:cNvSpPr>
            <a:spLocks noGrp="1"/>
          </p:cNvSpPr>
          <p:nvPr>
            <p:ph type="sldNum" sz="quarter" idx="12"/>
          </p:nvPr>
        </p:nvSpPr>
        <p:spPr/>
        <p:txBody>
          <a:bodyPr/>
          <a:lstStyle/>
          <a:p>
            <a:fld id="{F829C506-BC7E-4FD0-9DB3-F112A71343CC}" type="slidenum">
              <a:rPr lang="en-US" smtClean="0"/>
              <a:t>‹#›</a:t>
            </a:fld>
            <a:endParaRPr lang="en-US"/>
          </a:p>
        </p:txBody>
      </p:sp>
    </p:spTree>
    <p:extLst>
      <p:ext uri="{BB962C8B-B14F-4D97-AF65-F5344CB8AC3E}">
        <p14:creationId xmlns:p14="http://schemas.microsoft.com/office/powerpoint/2010/main" val="166580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802064-578B-562C-2C55-517F8D0DFCEE}"/>
              </a:ext>
            </a:extLst>
          </p:cNvPr>
          <p:cNvSpPr>
            <a:spLocks noGrp="1"/>
          </p:cNvSpPr>
          <p:nvPr>
            <p:ph type="dt" sz="half" idx="10"/>
          </p:nvPr>
        </p:nvSpPr>
        <p:spPr/>
        <p:txBody>
          <a:bodyPr/>
          <a:lstStyle/>
          <a:p>
            <a:fld id="{0A5441B9-00BB-40E8-9770-F347FB0969D2}" type="datetimeFigureOut">
              <a:rPr lang="en-US" smtClean="0"/>
              <a:t>2/12/2023</a:t>
            </a:fld>
            <a:endParaRPr lang="en-US"/>
          </a:p>
        </p:txBody>
      </p:sp>
      <p:sp>
        <p:nvSpPr>
          <p:cNvPr id="3" name="Footer Placeholder 2">
            <a:extLst>
              <a:ext uri="{FF2B5EF4-FFF2-40B4-BE49-F238E27FC236}">
                <a16:creationId xmlns:a16="http://schemas.microsoft.com/office/drawing/2014/main" id="{2891710F-80C7-8988-8757-3AE2B2BA45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7D9844-5D10-A484-8232-C59EC5E7EAF6}"/>
              </a:ext>
            </a:extLst>
          </p:cNvPr>
          <p:cNvSpPr>
            <a:spLocks noGrp="1"/>
          </p:cNvSpPr>
          <p:nvPr>
            <p:ph type="sldNum" sz="quarter" idx="12"/>
          </p:nvPr>
        </p:nvSpPr>
        <p:spPr/>
        <p:txBody>
          <a:bodyPr/>
          <a:lstStyle/>
          <a:p>
            <a:fld id="{F829C506-BC7E-4FD0-9DB3-F112A71343CC}" type="slidenum">
              <a:rPr lang="en-US" smtClean="0"/>
              <a:t>‹#›</a:t>
            </a:fld>
            <a:endParaRPr lang="en-US"/>
          </a:p>
        </p:txBody>
      </p:sp>
    </p:spTree>
    <p:extLst>
      <p:ext uri="{BB962C8B-B14F-4D97-AF65-F5344CB8AC3E}">
        <p14:creationId xmlns:p14="http://schemas.microsoft.com/office/powerpoint/2010/main" val="207435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E045-1E93-4A1A-3D90-CE314B57C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46B3B4-1371-8E8C-935D-0A9BDA77D1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062FB7-E861-E0A2-BC4D-8969D5FFC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6749CD-7ED2-C656-1372-6B3D8EC3DB8E}"/>
              </a:ext>
            </a:extLst>
          </p:cNvPr>
          <p:cNvSpPr>
            <a:spLocks noGrp="1"/>
          </p:cNvSpPr>
          <p:nvPr>
            <p:ph type="dt" sz="half" idx="10"/>
          </p:nvPr>
        </p:nvSpPr>
        <p:spPr/>
        <p:txBody>
          <a:bodyPr/>
          <a:lstStyle/>
          <a:p>
            <a:fld id="{0A5441B9-00BB-40E8-9770-F347FB0969D2}" type="datetimeFigureOut">
              <a:rPr lang="en-US" smtClean="0"/>
              <a:t>2/12/2023</a:t>
            </a:fld>
            <a:endParaRPr lang="en-US"/>
          </a:p>
        </p:txBody>
      </p:sp>
      <p:sp>
        <p:nvSpPr>
          <p:cNvPr id="6" name="Footer Placeholder 5">
            <a:extLst>
              <a:ext uri="{FF2B5EF4-FFF2-40B4-BE49-F238E27FC236}">
                <a16:creationId xmlns:a16="http://schemas.microsoft.com/office/drawing/2014/main" id="{3F418A07-1AB9-8AD3-2AD2-E9625B88CF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38DABC-4929-D114-9AC0-5ABA24CA3478}"/>
              </a:ext>
            </a:extLst>
          </p:cNvPr>
          <p:cNvSpPr>
            <a:spLocks noGrp="1"/>
          </p:cNvSpPr>
          <p:nvPr>
            <p:ph type="sldNum" sz="quarter" idx="12"/>
          </p:nvPr>
        </p:nvSpPr>
        <p:spPr/>
        <p:txBody>
          <a:bodyPr/>
          <a:lstStyle/>
          <a:p>
            <a:fld id="{F829C506-BC7E-4FD0-9DB3-F112A71343CC}" type="slidenum">
              <a:rPr lang="en-US" smtClean="0"/>
              <a:t>‹#›</a:t>
            </a:fld>
            <a:endParaRPr lang="en-US"/>
          </a:p>
        </p:txBody>
      </p:sp>
    </p:spTree>
    <p:extLst>
      <p:ext uri="{BB962C8B-B14F-4D97-AF65-F5344CB8AC3E}">
        <p14:creationId xmlns:p14="http://schemas.microsoft.com/office/powerpoint/2010/main" val="250778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7751-1150-1361-A0C6-B9B776C34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86990C-B735-C4F7-65AD-FF5A23B706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D4BD07-7D51-D927-1FA8-D1E082B15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B2F43-5277-CA3E-CEC9-A913019413F4}"/>
              </a:ext>
            </a:extLst>
          </p:cNvPr>
          <p:cNvSpPr>
            <a:spLocks noGrp="1"/>
          </p:cNvSpPr>
          <p:nvPr>
            <p:ph type="dt" sz="half" idx="10"/>
          </p:nvPr>
        </p:nvSpPr>
        <p:spPr/>
        <p:txBody>
          <a:bodyPr/>
          <a:lstStyle/>
          <a:p>
            <a:fld id="{0A5441B9-00BB-40E8-9770-F347FB0969D2}" type="datetimeFigureOut">
              <a:rPr lang="en-US" smtClean="0"/>
              <a:t>2/12/2023</a:t>
            </a:fld>
            <a:endParaRPr lang="en-US"/>
          </a:p>
        </p:txBody>
      </p:sp>
      <p:sp>
        <p:nvSpPr>
          <p:cNvPr id="6" name="Footer Placeholder 5">
            <a:extLst>
              <a:ext uri="{FF2B5EF4-FFF2-40B4-BE49-F238E27FC236}">
                <a16:creationId xmlns:a16="http://schemas.microsoft.com/office/drawing/2014/main" id="{451B4718-DCF3-DF8B-DB7C-AC17932D0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E6C522-6691-DC2F-E788-3434B860F9CE}"/>
              </a:ext>
            </a:extLst>
          </p:cNvPr>
          <p:cNvSpPr>
            <a:spLocks noGrp="1"/>
          </p:cNvSpPr>
          <p:nvPr>
            <p:ph type="sldNum" sz="quarter" idx="12"/>
          </p:nvPr>
        </p:nvSpPr>
        <p:spPr/>
        <p:txBody>
          <a:bodyPr/>
          <a:lstStyle/>
          <a:p>
            <a:fld id="{F829C506-BC7E-4FD0-9DB3-F112A71343CC}" type="slidenum">
              <a:rPr lang="en-US" smtClean="0"/>
              <a:t>‹#›</a:t>
            </a:fld>
            <a:endParaRPr lang="en-US"/>
          </a:p>
        </p:txBody>
      </p:sp>
    </p:spTree>
    <p:extLst>
      <p:ext uri="{BB962C8B-B14F-4D97-AF65-F5344CB8AC3E}">
        <p14:creationId xmlns:p14="http://schemas.microsoft.com/office/powerpoint/2010/main" val="218821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477887-DD13-E34C-9211-4D5344D47E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1889C4-E714-E032-A99F-294C5D40C7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E2868-6681-38C6-C70F-1D37DF9B51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441B9-00BB-40E8-9770-F347FB0969D2}" type="datetimeFigureOut">
              <a:rPr lang="en-US" smtClean="0"/>
              <a:t>2/12/2023</a:t>
            </a:fld>
            <a:endParaRPr lang="en-US"/>
          </a:p>
        </p:txBody>
      </p:sp>
      <p:sp>
        <p:nvSpPr>
          <p:cNvPr id="5" name="Footer Placeholder 4">
            <a:extLst>
              <a:ext uri="{FF2B5EF4-FFF2-40B4-BE49-F238E27FC236}">
                <a16:creationId xmlns:a16="http://schemas.microsoft.com/office/drawing/2014/main" id="{F47C57F7-774E-4A8D-FC5D-7C5AE57896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15C8EB-3DAF-A5DA-F0FF-D531C5D45D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9C506-BC7E-4FD0-9DB3-F112A71343CC}" type="slidenum">
              <a:rPr lang="en-US" smtClean="0"/>
              <a:t>‹#›</a:t>
            </a:fld>
            <a:endParaRPr lang="en-US"/>
          </a:p>
        </p:txBody>
      </p:sp>
    </p:spTree>
    <p:extLst>
      <p:ext uri="{BB962C8B-B14F-4D97-AF65-F5344CB8AC3E}">
        <p14:creationId xmlns:p14="http://schemas.microsoft.com/office/powerpoint/2010/main" val="97435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0F61-44E4-8E72-3BB0-883D2B42305F}"/>
              </a:ext>
            </a:extLst>
          </p:cNvPr>
          <p:cNvSpPr>
            <a:spLocks noGrp="1"/>
          </p:cNvSpPr>
          <p:nvPr>
            <p:ph type="ctrTitle"/>
          </p:nvPr>
        </p:nvSpPr>
        <p:spPr>
          <a:xfrm>
            <a:off x="1687285" y="195943"/>
            <a:ext cx="3276600" cy="554492"/>
          </a:xfrm>
        </p:spPr>
        <p:txBody>
          <a:bodyPr>
            <a:normAutofit/>
          </a:bodyPr>
          <a:lstStyle/>
          <a:p>
            <a:r>
              <a:rPr lang="en-US" sz="2800" b="1" dirty="0">
                <a:solidFill>
                  <a:srgbClr val="130701"/>
                </a:solidFill>
              </a:rPr>
              <a:t>The Gospel Message</a:t>
            </a:r>
          </a:p>
        </p:txBody>
      </p:sp>
    </p:spTree>
    <p:extLst>
      <p:ext uri="{BB962C8B-B14F-4D97-AF65-F5344CB8AC3E}">
        <p14:creationId xmlns:p14="http://schemas.microsoft.com/office/powerpoint/2010/main" val="3154730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51ACFA-A28D-0F9A-7F55-EF6090C56A26}"/>
              </a:ext>
            </a:extLst>
          </p:cNvPr>
          <p:cNvSpPr>
            <a:spLocks noGrp="1"/>
          </p:cNvSpPr>
          <p:nvPr>
            <p:ph type="subTitle" idx="1"/>
          </p:nvPr>
        </p:nvSpPr>
        <p:spPr>
          <a:xfrm>
            <a:off x="659219" y="328092"/>
            <a:ext cx="10866474" cy="6074228"/>
          </a:xfrm>
        </p:spPr>
        <p:txBody>
          <a:bodyPr>
            <a:normAutofit/>
          </a:bodyPr>
          <a:lstStyle/>
          <a:p>
            <a:pPr>
              <a:spcBef>
                <a:spcPts val="0"/>
              </a:spcBef>
            </a:pPr>
            <a:r>
              <a:rPr lang="en-US" sz="6000" dirty="0">
                <a:solidFill>
                  <a:srgbClr val="F89B39"/>
                </a:solidFill>
                <a:latin typeface="Cookie" panose="02000000000000000000" pitchFamily="2" charset="0"/>
              </a:rPr>
              <a:t>The Gospel is a Simple Message</a:t>
            </a:r>
          </a:p>
          <a:p>
            <a:pPr>
              <a:spcBef>
                <a:spcPts val="0"/>
              </a:spcBef>
            </a:pPr>
            <a:r>
              <a:rPr lang="en-US" sz="4000" dirty="0">
                <a:solidFill>
                  <a:schemeClr val="accent4">
                    <a:lumMod val="40000"/>
                    <a:lumOff val="60000"/>
                  </a:schemeClr>
                </a:solidFill>
              </a:rPr>
              <a:t>1 Corinthians 15:1-4; Romans 6:17-18</a:t>
            </a:r>
            <a:endParaRPr lang="en-US" sz="6600" dirty="0">
              <a:solidFill>
                <a:schemeClr val="accent4">
                  <a:lumMod val="40000"/>
                  <a:lumOff val="60000"/>
                </a:schemeClr>
              </a:solidFill>
            </a:endParaRPr>
          </a:p>
          <a:p>
            <a:pPr>
              <a:spcBef>
                <a:spcPts val="0"/>
              </a:spcBef>
            </a:pPr>
            <a:endParaRPr lang="en-US" sz="1000" dirty="0">
              <a:solidFill>
                <a:srgbClr val="F89B39"/>
              </a:solidFill>
            </a:endParaRPr>
          </a:p>
          <a:p>
            <a:pPr>
              <a:spcBef>
                <a:spcPts val="0"/>
              </a:spcBef>
            </a:pPr>
            <a:r>
              <a:rPr lang="en-US" sz="6000" dirty="0">
                <a:solidFill>
                  <a:srgbClr val="F89B39"/>
                </a:solidFill>
                <a:latin typeface="Cookie" panose="02000000000000000000" pitchFamily="2" charset="0"/>
              </a:rPr>
              <a:t>The Gospel is a Saving Message</a:t>
            </a:r>
          </a:p>
          <a:p>
            <a:pPr>
              <a:spcBef>
                <a:spcPts val="0"/>
              </a:spcBef>
            </a:pPr>
            <a:r>
              <a:rPr lang="en-US" sz="4000" dirty="0">
                <a:solidFill>
                  <a:schemeClr val="accent4">
                    <a:lumMod val="40000"/>
                    <a:lumOff val="60000"/>
                  </a:schemeClr>
                </a:solidFill>
              </a:rPr>
              <a:t>Romans 1:16-17; 1 Corinthians 1:18-24</a:t>
            </a:r>
          </a:p>
          <a:p>
            <a:pPr>
              <a:spcBef>
                <a:spcPts val="0"/>
              </a:spcBef>
            </a:pPr>
            <a:endParaRPr lang="en-US" sz="1050" dirty="0">
              <a:solidFill>
                <a:srgbClr val="F89B39"/>
              </a:solidFill>
            </a:endParaRPr>
          </a:p>
          <a:p>
            <a:pPr>
              <a:spcBef>
                <a:spcPts val="0"/>
              </a:spcBef>
            </a:pPr>
            <a:r>
              <a:rPr lang="en-US" sz="6000" dirty="0">
                <a:solidFill>
                  <a:srgbClr val="F89B39"/>
                </a:solidFill>
                <a:latin typeface="Cookie" panose="02000000000000000000" pitchFamily="2" charset="0"/>
              </a:rPr>
              <a:t>The Gospel is a Sanctifying Message</a:t>
            </a:r>
          </a:p>
          <a:p>
            <a:pPr>
              <a:spcBef>
                <a:spcPts val="0"/>
              </a:spcBef>
            </a:pPr>
            <a:r>
              <a:rPr lang="en-US" sz="4000" dirty="0">
                <a:solidFill>
                  <a:schemeClr val="accent4">
                    <a:lumMod val="40000"/>
                    <a:lumOff val="60000"/>
                  </a:schemeClr>
                </a:solidFill>
              </a:rPr>
              <a:t>John 17:17; 1 Peter 2:9-10; 1 John 1:5-10</a:t>
            </a:r>
          </a:p>
          <a:p>
            <a:pPr>
              <a:spcBef>
                <a:spcPts val="0"/>
              </a:spcBef>
            </a:pPr>
            <a:endParaRPr lang="en-US" sz="1000" dirty="0">
              <a:solidFill>
                <a:srgbClr val="F89B39"/>
              </a:solidFill>
            </a:endParaRPr>
          </a:p>
          <a:p>
            <a:pPr>
              <a:spcBef>
                <a:spcPts val="0"/>
              </a:spcBef>
            </a:pPr>
            <a:r>
              <a:rPr lang="en-US" sz="6000" dirty="0">
                <a:solidFill>
                  <a:srgbClr val="F89B39"/>
                </a:solidFill>
                <a:latin typeface="Cookie" panose="02000000000000000000" pitchFamily="2" charset="0"/>
              </a:rPr>
              <a:t>The Gospel is a Satisfying Message</a:t>
            </a:r>
          </a:p>
          <a:p>
            <a:pPr>
              <a:spcBef>
                <a:spcPts val="0"/>
              </a:spcBef>
            </a:pPr>
            <a:r>
              <a:rPr lang="en-US" sz="4000" dirty="0">
                <a:solidFill>
                  <a:schemeClr val="accent4">
                    <a:lumMod val="40000"/>
                    <a:lumOff val="60000"/>
                  </a:schemeClr>
                </a:solidFill>
              </a:rPr>
              <a:t>Ephesians 2:10; 2 Peter 1:3-4; Psalm 119:13--131</a:t>
            </a:r>
          </a:p>
        </p:txBody>
      </p:sp>
    </p:spTree>
    <p:extLst>
      <p:ext uri="{BB962C8B-B14F-4D97-AF65-F5344CB8AC3E}">
        <p14:creationId xmlns:p14="http://schemas.microsoft.com/office/powerpoint/2010/main" val="41809752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anim calcmode="lin" valueType="num">
                                      <p:cBhvr>
                                        <p:cTn id="3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1000"/>
                                        <p:tgtEl>
                                          <p:spTgt spid="3">
                                            <p:txEl>
                                              <p:pRg st="10" end="10"/>
                                            </p:txEl>
                                          </p:spTgt>
                                        </p:tgtEl>
                                      </p:cBhvr>
                                    </p:animEffect>
                                    <p:anim calcmode="lin" valueType="num">
                                      <p:cBhvr>
                                        <p:cTn id="3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51ACFA-A28D-0F9A-7F55-EF6090C56A26}"/>
              </a:ext>
            </a:extLst>
          </p:cNvPr>
          <p:cNvSpPr>
            <a:spLocks noGrp="1"/>
          </p:cNvSpPr>
          <p:nvPr>
            <p:ph type="subTitle" idx="1"/>
          </p:nvPr>
        </p:nvSpPr>
        <p:spPr>
          <a:xfrm>
            <a:off x="734786" y="956930"/>
            <a:ext cx="10727871" cy="5166284"/>
          </a:xfrm>
        </p:spPr>
        <p:txBody>
          <a:bodyPr>
            <a:normAutofit/>
          </a:bodyPr>
          <a:lstStyle/>
          <a:p>
            <a:pPr algn="l">
              <a:spcBef>
                <a:spcPts val="0"/>
              </a:spcBef>
            </a:pPr>
            <a:r>
              <a:rPr lang="en-US" sz="6600" dirty="0">
                <a:solidFill>
                  <a:srgbClr val="F89B39"/>
                </a:solidFill>
                <a:latin typeface="Bebas Neue" panose="020B0606020202050201" pitchFamily="34" charset="0"/>
              </a:rPr>
              <a:t>The Gospel Message:</a:t>
            </a:r>
          </a:p>
          <a:p>
            <a:pPr algn="l">
              <a:spcBef>
                <a:spcPts val="0"/>
              </a:spcBef>
            </a:pPr>
            <a:endParaRPr lang="en-US" sz="2000" dirty="0">
              <a:solidFill>
                <a:srgbClr val="F89B39"/>
              </a:solidFill>
              <a:latin typeface="Bebas Neue" panose="020B0606020202050201" pitchFamily="34" charset="0"/>
            </a:endParaRPr>
          </a:p>
          <a:p>
            <a:pPr indent="522288" algn="l">
              <a:spcBef>
                <a:spcPts val="0"/>
              </a:spcBef>
            </a:pPr>
            <a:r>
              <a:rPr lang="en-US" sz="4800" dirty="0">
                <a:solidFill>
                  <a:schemeClr val="accent4">
                    <a:lumMod val="40000"/>
                    <a:lumOff val="60000"/>
                  </a:schemeClr>
                </a:solidFill>
              </a:rPr>
              <a:t>“For God so loved the world that He gave His only begotten Son, that whoever believes in Him should not perish but have everlasting life.”</a:t>
            </a:r>
          </a:p>
          <a:p>
            <a:pPr indent="522288" algn="r">
              <a:spcBef>
                <a:spcPts val="0"/>
              </a:spcBef>
            </a:pPr>
            <a:r>
              <a:rPr lang="en-US" sz="4400" dirty="0">
                <a:solidFill>
                  <a:schemeClr val="accent4">
                    <a:lumMod val="40000"/>
                    <a:lumOff val="60000"/>
                  </a:schemeClr>
                </a:solidFill>
              </a:rPr>
              <a:t>John 3:16 </a:t>
            </a:r>
          </a:p>
        </p:txBody>
      </p:sp>
    </p:spTree>
    <p:extLst>
      <p:ext uri="{BB962C8B-B14F-4D97-AF65-F5344CB8AC3E}">
        <p14:creationId xmlns:p14="http://schemas.microsoft.com/office/powerpoint/2010/main" val="2311940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1819</Words>
  <Application>Microsoft Office PowerPoint</Application>
  <PresentationFormat>Widescreen</PresentationFormat>
  <Paragraphs>77</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Calibri</vt:lpstr>
      <vt:lpstr>Arial</vt:lpstr>
      <vt:lpstr>Calibri Light</vt:lpstr>
      <vt:lpstr>Bebas Neue</vt:lpstr>
      <vt:lpstr>Cookie</vt:lpstr>
      <vt:lpstr>Office Theme</vt:lpstr>
      <vt:lpstr>The Gospel Message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Message</dc:title>
  <dc:creator>Stan Cox</dc:creator>
  <cp:lastModifiedBy>Stan Cox</cp:lastModifiedBy>
  <cp:revision>1</cp:revision>
  <dcterms:created xsi:type="dcterms:W3CDTF">2023-02-12T02:40:29Z</dcterms:created>
  <dcterms:modified xsi:type="dcterms:W3CDTF">2023-02-12T06:25:01Z</dcterms:modified>
</cp:coreProperties>
</file>