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9" r:id="rId4"/>
    <p:sldId id="260" r:id="rId5"/>
  </p:sldIdLst>
  <p:sldSz cx="12192000" cy="6858000"/>
  <p:notesSz cx="6858000" cy="9144000"/>
  <p:embeddedFontLst>
    <p:embeddedFont>
      <p:font typeface="DejaVu Serif" panose="02060603050605020204" pitchFamily="18" charset="0"/>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Candara" panose="020E0502030303020204" pitchFamily="34" charset="0"/>
      <p:regular r:id="rId16"/>
      <p:bold r:id="rId17"/>
      <p:italic r:id="rId18"/>
      <p:boldItalic r:id="rId19"/>
    </p:embeddedFont>
    <p:embeddedFont>
      <p:font typeface="Flat Earth Scribe" panose="020B0603050302020204" pitchFamily="34" charset="0"/>
      <p:regular r:id="rId20"/>
    </p:embeddedFont>
    <p:embeddedFont>
      <p:font typeface="Calibri Light" panose="020F030202020403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0369" autoAdjust="0"/>
  </p:normalViewPr>
  <p:slideViewPr>
    <p:cSldViewPr snapToGrid="0">
      <p:cViewPr varScale="1">
        <p:scale>
          <a:sx n="33" d="100"/>
          <a:sy n="33" d="100"/>
        </p:scale>
        <p:origin x="2100" y="42"/>
      </p:cViewPr>
      <p:guideLst/>
    </p:cSldViewPr>
  </p:slideViewPr>
  <p:notesTextViewPr>
    <p:cViewPr>
      <p:scale>
        <a:sx n="1" d="1"/>
        <a:sy n="1" d="1"/>
      </p:scale>
      <p:origin x="0" y="0"/>
    </p:cViewPr>
  </p:notesTextViewPr>
  <p:notesViewPr>
    <p:cSldViewPr snapToGrid="0">
      <p:cViewPr varScale="1">
        <p:scale>
          <a:sx n="52" d="100"/>
          <a:sy n="52" d="100"/>
        </p:scale>
        <p:origin x="2862" y="1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2408" cy="458788"/>
          </a:xfrm>
          <a:prstGeom prst="rect">
            <a:avLst/>
          </a:prstGeom>
        </p:spPr>
        <p:txBody>
          <a:bodyPr vert="horz" lIns="91440" tIns="45720" rIns="91440" bIns="45720" rtlCol="0"/>
          <a:lstStyle>
            <a:lvl1pPr algn="l">
              <a:defRPr sz="1200"/>
            </a:lvl1pPr>
          </a:lstStyle>
          <a:p>
            <a:r>
              <a:rPr lang="en-US" sz="2400" dirty="0">
                <a:latin typeface="Flat Earth Scribe" panose="020B0603050302020204" pitchFamily="34" charset="0"/>
              </a:rPr>
              <a:t>The Law of Moses</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October 23, 2016 AM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a:t>
            </a:r>
          </a:p>
        </p:txBody>
      </p:sp>
    </p:spTree>
    <p:extLst>
      <p:ext uri="{BB962C8B-B14F-4D97-AF65-F5344CB8AC3E}">
        <p14:creationId xmlns:p14="http://schemas.microsoft.com/office/powerpoint/2010/main" val="2589314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422AB-5C17-47BF-8E7A-9F3D62598EED}" type="datetimeFigureOut">
              <a:rPr lang="en-US" smtClean="0"/>
              <a:t>10/27/2016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B8551-1212-4232-8EF2-408BD2F7DB55}" type="slidenum">
              <a:rPr lang="en-US" smtClean="0"/>
              <a:t>‹#›</a:t>
            </a:fld>
            <a:endParaRPr lang="en-US"/>
          </a:p>
        </p:txBody>
      </p:sp>
    </p:spTree>
    <p:extLst>
      <p:ext uri="{BB962C8B-B14F-4D97-AF65-F5344CB8AC3E}">
        <p14:creationId xmlns:p14="http://schemas.microsoft.com/office/powerpoint/2010/main" val="2045412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Old Testament is a valuable</a:t>
            </a:r>
            <a:r>
              <a:rPr lang="en-US" b="1" baseline="0" dirty="0"/>
              <a:t> part of God’s revelation to man</a:t>
            </a:r>
          </a:p>
          <a:p>
            <a:endParaRPr lang="en-US" b="1" baseline="0" dirty="0"/>
          </a:p>
          <a:p>
            <a:pPr marL="628650" lvl="1" indent="-171450">
              <a:buFont typeface="Arial" panose="020B0604020202020204" pitchFamily="34" charset="0"/>
              <a:buChar char="•"/>
            </a:pPr>
            <a:r>
              <a:rPr lang="en-US" b="1" baseline="0" dirty="0"/>
              <a:t>(Romans 15:4)  We learn many wonderful truths and principles from the Old Testament</a:t>
            </a:r>
          </a:p>
          <a:p>
            <a:pPr marL="0" lvl="0" indent="0">
              <a:buFont typeface="Arial" panose="020B0604020202020204" pitchFamily="34" charset="0"/>
              <a:buNone/>
            </a:pPr>
            <a:endParaRPr lang="en-US" b="1" baseline="0" dirty="0"/>
          </a:p>
          <a:p>
            <a:pPr marL="0" lvl="0" indent="0">
              <a:buFont typeface="Arial" panose="020B0604020202020204" pitchFamily="34" charset="0"/>
              <a:buNone/>
            </a:pPr>
            <a:r>
              <a:rPr lang="en-US" b="1" baseline="0" dirty="0"/>
              <a:t>(1 Corinthians 10:11), [God’s punishment of Israel’s rebellion], </a:t>
            </a:r>
            <a:r>
              <a:rPr lang="en-US" b="0" i="1" baseline="0" dirty="0"/>
              <a:t>“Now all these things happened to them as examples, and they were written for our admonition, upon whom the ends of the ages have come.”</a:t>
            </a:r>
            <a:endParaRPr lang="en-US" b="0" i="1" dirty="0"/>
          </a:p>
        </p:txBody>
      </p:sp>
      <p:sp>
        <p:nvSpPr>
          <p:cNvPr id="4" name="Slide Number Placeholder 3"/>
          <p:cNvSpPr>
            <a:spLocks noGrp="1"/>
          </p:cNvSpPr>
          <p:nvPr>
            <p:ph type="sldNum" sz="quarter" idx="10"/>
          </p:nvPr>
        </p:nvSpPr>
        <p:spPr/>
        <p:txBody>
          <a:bodyPr/>
          <a:lstStyle/>
          <a:p>
            <a:fld id="{6B5B8551-1212-4232-8EF2-408BD2F7DB55}" type="slidenum">
              <a:rPr lang="en-US" smtClean="0"/>
              <a:t>1</a:t>
            </a:fld>
            <a:endParaRPr lang="en-US"/>
          </a:p>
        </p:txBody>
      </p:sp>
    </p:spTree>
    <p:extLst>
      <p:ext uri="{BB962C8B-B14F-4D97-AF65-F5344CB8AC3E}">
        <p14:creationId xmlns:p14="http://schemas.microsoft.com/office/powerpoint/2010/main" val="289882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(Hebrews 10:1-4), </a:t>
            </a:r>
            <a:r>
              <a:rPr lang="en-US" i="1" dirty="0"/>
              <a:t>“For the law, having a shadow of the good things to come, and not the very image of the things, can never with these same sacrifices, which they offer continually year by year, make those who approach perfect. </a:t>
            </a:r>
            <a:r>
              <a:rPr lang="en-US" i="1" baseline="30000" dirty="0"/>
              <a:t>2</a:t>
            </a:r>
            <a:r>
              <a:rPr lang="en-US" i="1" dirty="0"/>
              <a:t> For then would they not have ceased to be offered? For the worshipers, once purified, would have had no more consciousness of sins. </a:t>
            </a:r>
            <a:r>
              <a:rPr lang="en-US" i="1" baseline="30000" dirty="0"/>
              <a:t>3</a:t>
            </a:r>
            <a:r>
              <a:rPr lang="en-US" i="1" dirty="0"/>
              <a:t> But in those sacrifices there is a reminder of sins every year. </a:t>
            </a:r>
            <a:r>
              <a:rPr lang="en-US" i="1" baseline="30000" dirty="0"/>
              <a:t>4</a:t>
            </a:r>
            <a:r>
              <a:rPr lang="en-US" i="1" dirty="0"/>
              <a:t> For it is not possible that the blood of bulls and goats could take away sins.”</a:t>
            </a:r>
          </a:p>
          <a:p>
            <a:r>
              <a:rPr lang="en-US" b="1" dirty="0"/>
              <a:t>(Galatians 3:12), </a:t>
            </a:r>
            <a:r>
              <a:rPr lang="en-US" i="1" dirty="0"/>
              <a:t>“But that no one is justified by the law in the sight of God is evident, for ‘the just shall live by faith.’ </a:t>
            </a:r>
            <a:r>
              <a:rPr lang="en-US" i="1" baseline="30000" dirty="0"/>
              <a:t>12</a:t>
            </a:r>
            <a:r>
              <a:rPr lang="en-US" i="1" dirty="0"/>
              <a:t> Yet the law is not of faith, but "the man who does them shall live by them.”</a:t>
            </a:r>
          </a:p>
          <a:p>
            <a:r>
              <a:rPr lang="en-US" b="1" dirty="0"/>
              <a:t>(Galatians</a:t>
            </a:r>
            <a:r>
              <a:rPr lang="en-US" b="1" baseline="0" dirty="0"/>
              <a:t> 3:19), </a:t>
            </a:r>
            <a:r>
              <a:rPr lang="en-US" i="1" baseline="0" dirty="0"/>
              <a:t>“What purpose then does the law serve? It was added because of transgressions, </a:t>
            </a:r>
            <a:r>
              <a:rPr lang="en-US" i="1" u="sng" baseline="0" dirty="0"/>
              <a:t>till the Seed should come</a:t>
            </a:r>
            <a:r>
              <a:rPr lang="en-US" i="1" u="none" baseline="0" dirty="0"/>
              <a:t> </a:t>
            </a:r>
            <a:r>
              <a:rPr lang="en-US" i="1" baseline="0" dirty="0"/>
              <a:t>to whom the promise was made; and it was appointed through angels by the hand of a mediator.”</a:t>
            </a:r>
          </a:p>
          <a:p>
            <a:r>
              <a:rPr lang="en-US" b="1" baseline="0" dirty="0"/>
              <a:t>(Ephesians 2:14-15), </a:t>
            </a:r>
            <a:r>
              <a:rPr lang="en-US" i="1" baseline="0" dirty="0"/>
              <a:t>“For He Himself is our peace, who has made both one, and has broken down the middle wall of separation, </a:t>
            </a:r>
            <a:r>
              <a:rPr lang="en-US" i="1" baseline="30000" dirty="0"/>
              <a:t>15</a:t>
            </a:r>
            <a:r>
              <a:rPr lang="en-US" i="1" baseline="0" dirty="0"/>
              <a:t> having abolished in His flesh the enmity, that is, the law of commandments contained in ordinances, so as to create in Himself one new man from the two, thus making peace.”</a:t>
            </a:r>
          </a:p>
        </p:txBody>
      </p:sp>
      <p:sp>
        <p:nvSpPr>
          <p:cNvPr id="4" name="Slide Number Placeholder 3"/>
          <p:cNvSpPr>
            <a:spLocks noGrp="1"/>
          </p:cNvSpPr>
          <p:nvPr>
            <p:ph type="sldNum" sz="quarter" idx="10"/>
          </p:nvPr>
        </p:nvSpPr>
        <p:spPr/>
        <p:txBody>
          <a:bodyPr/>
          <a:lstStyle/>
          <a:p>
            <a:fld id="{6B5B8551-1212-4232-8EF2-408BD2F7DB55}" type="slidenum">
              <a:rPr lang="en-US" smtClean="0"/>
              <a:t>2</a:t>
            </a:fld>
            <a:endParaRPr lang="en-US"/>
          </a:p>
        </p:txBody>
      </p:sp>
    </p:spTree>
    <p:extLst>
      <p:ext uri="{BB962C8B-B14F-4D97-AF65-F5344CB8AC3E}">
        <p14:creationId xmlns:p14="http://schemas.microsoft.com/office/powerpoint/2010/main" val="2394167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(Galatians 3:24-25), </a:t>
            </a:r>
            <a:r>
              <a:rPr lang="en-US" i="1" dirty="0"/>
              <a:t>“Therefore the law was our tutor to bring us to Christ, that we might be justified by faith. </a:t>
            </a:r>
            <a:r>
              <a:rPr lang="en-US" i="1" baseline="30000" dirty="0"/>
              <a:t>25</a:t>
            </a:r>
            <a:r>
              <a:rPr lang="en-US" i="1" dirty="0"/>
              <a:t> But after faith has come, we are no longer under a tutor.”</a:t>
            </a:r>
          </a:p>
          <a:p>
            <a:pPr marL="628650" lvl="1" indent="-171450">
              <a:buFont typeface="Arial" panose="020B0604020202020204" pitchFamily="34" charset="0"/>
              <a:buChar char="•"/>
            </a:pPr>
            <a:r>
              <a:rPr lang="en-US" b="1" i="0" dirty="0"/>
              <a:t>(tutor – </a:t>
            </a:r>
            <a:r>
              <a:rPr lang="en-US" b="1" i="0" dirty="0" err="1"/>
              <a:t>paidagogos</a:t>
            </a:r>
            <a:r>
              <a:rPr lang="en-US" b="1" i="0" dirty="0"/>
              <a:t>).  Slave given the responsibility to tend a master’s boy until maturity</a:t>
            </a:r>
          </a:p>
          <a:p>
            <a:pPr marL="628650" lvl="1" indent="-171450">
              <a:buFont typeface="Arial" panose="020B0604020202020204" pitchFamily="34" charset="0"/>
              <a:buChar char="•"/>
            </a:pPr>
            <a:r>
              <a:rPr lang="en-US" i="0" dirty="0"/>
              <a:t>Emphasis</a:t>
            </a:r>
            <a:r>
              <a:rPr lang="en-US" i="0" baseline="0" dirty="0"/>
              <a:t> not on “teaching”, but the passing from submission to freedom and superiority</a:t>
            </a:r>
          </a:p>
          <a:p>
            <a:pPr marL="628650" lvl="1" indent="-171450">
              <a:buFont typeface="Arial" panose="020B0604020202020204" pitchFamily="34" charset="0"/>
              <a:buChar char="•"/>
            </a:pPr>
            <a:r>
              <a:rPr lang="en-US" b="1" i="0" baseline="0" dirty="0"/>
              <a:t>1) Men “subject” to law; 2) Law responsible for moral discipline until maturity; 3) freedom comes maturity (Christ)</a:t>
            </a:r>
            <a:endParaRPr lang="en-US" b="1" i="0" dirty="0"/>
          </a:p>
          <a:p>
            <a:endParaRPr lang="en-US" b="1" dirty="0"/>
          </a:p>
          <a:p>
            <a:r>
              <a:rPr lang="en-US" b="1" dirty="0"/>
              <a:t>(Romans 3:20), </a:t>
            </a:r>
            <a:r>
              <a:rPr lang="en-US" i="1" dirty="0"/>
              <a:t>“Therefore by the deeds of the law no flesh will be justified in His sight, for by the law is the knowledge of sin.”</a:t>
            </a:r>
          </a:p>
          <a:p>
            <a:endParaRPr lang="en-US" b="1" dirty="0"/>
          </a:p>
          <a:p>
            <a:r>
              <a:rPr lang="en-US" b="1" dirty="0"/>
              <a:t>(Romans</a:t>
            </a:r>
            <a:r>
              <a:rPr lang="en-US" b="1" baseline="0" dirty="0"/>
              <a:t> 8:1-2), </a:t>
            </a:r>
            <a:r>
              <a:rPr lang="en-US" i="1" baseline="0" dirty="0"/>
              <a:t>“There is therefore now no condemnation to those who are in Christ Jesus, who do not walk according to the flesh, but according to the Spirit. </a:t>
            </a:r>
            <a:r>
              <a:rPr lang="en-US" i="1" baseline="30000" dirty="0"/>
              <a:t>2</a:t>
            </a:r>
            <a:r>
              <a:rPr lang="en-US" i="1" baseline="0" dirty="0"/>
              <a:t> For the law of the Spirit of life in Christ Jesus has made me free from the law of sin and death.”</a:t>
            </a:r>
          </a:p>
          <a:p>
            <a:endParaRPr lang="en-US" i="1" baseline="0" dirty="0"/>
          </a:p>
          <a:p>
            <a:endParaRPr lang="en-US" i="1" baseline="0" dirty="0"/>
          </a:p>
        </p:txBody>
      </p:sp>
      <p:sp>
        <p:nvSpPr>
          <p:cNvPr id="4" name="Slide Number Placeholder 3"/>
          <p:cNvSpPr>
            <a:spLocks noGrp="1"/>
          </p:cNvSpPr>
          <p:nvPr>
            <p:ph type="sldNum" sz="quarter" idx="10"/>
          </p:nvPr>
        </p:nvSpPr>
        <p:spPr/>
        <p:txBody>
          <a:bodyPr/>
          <a:lstStyle/>
          <a:p>
            <a:fld id="{6B5B8551-1212-4232-8EF2-408BD2F7DB55}" type="slidenum">
              <a:rPr lang="en-US" smtClean="0"/>
              <a:t>3</a:t>
            </a:fld>
            <a:endParaRPr lang="en-US"/>
          </a:p>
        </p:txBody>
      </p:sp>
    </p:spTree>
    <p:extLst>
      <p:ext uri="{BB962C8B-B14F-4D97-AF65-F5344CB8AC3E}">
        <p14:creationId xmlns:p14="http://schemas.microsoft.com/office/powerpoint/2010/main" val="301826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(Hebrews 7:22), [In His</a:t>
            </a:r>
            <a:r>
              <a:rPr lang="en-US" b="1" baseline="0" dirty="0"/>
              <a:t> perfection as High Priest] </a:t>
            </a:r>
            <a:r>
              <a:rPr lang="en-US" i="1" dirty="0"/>
              <a:t>“Jesus has become a surety of a better covenant.”</a:t>
            </a:r>
          </a:p>
          <a:p>
            <a:r>
              <a:rPr lang="en-US" b="1" dirty="0"/>
              <a:t>(James</a:t>
            </a:r>
            <a:r>
              <a:rPr lang="en-US" b="1" baseline="0" dirty="0"/>
              <a:t> 1:25</a:t>
            </a:r>
            <a:r>
              <a:rPr lang="en-US" b="1" dirty="0"/>
              <a:t>), </a:t>
            </a:r>
            <a:r>
              <a:rPr lang="en-US" i="1" dirty="0"/>
              <a:t>“But he who looks into the perfect law of liberty and continues in it, and is not a forgetful hearer but a doer of the work, this one will be blessed in what he does.”</a:t>
            </a:r>
          </a:p>
          <a:p>
            <a:r>
              <a:rPr lang="en-US" b="1" dirty="0"/>
              <a:t>(Acts 2:38</a:t>
            </a:r>
            <a:r>
              <a:rPr lang="en-US" b="1" baseline="0" dirty="0"/>
              <a:t>), </a:t>
            </a:r>
            <a:r>
              <a:rPr lang="en-US" i="1" baseline="0" dirty="0"/>
              <a:t>“Then Peter said to them, "Repent, and let every one of you be baptized in the name of Jesus Christ for the remission of sins; and you shall receive the gift of the Holy Spirit.”</a:t>
            </a:r>
          </a:p>
          <a:p>
            <a:r>
              <a:rPr lang="en-US" b="1" i="0" baseline="0" dirty="0"/>
              <a:t>(Hebrews 7:19), </a:t>
            </a:r>
            <a:r>
              <a:rPr lang="en-US" i="1" baseline="0" dirty="0"/>
              <a:t>“for the law made nothing perfect; on the other hand, there is the bringing in of a better hope, through which we draw near to God.”</a:t>
            </a:r>
          </a:p>
          <a:p>
            <a:pPr marL="628650" lvl="1" indent="-171450">
              <a:buFont typeface="Arial" panose="020B0604020202020204" pitchFamily="34" charset="0"/>
              <a:buChar char="•"/>
            </a:pPr>
            <a:r>
              <a:rPr lang="en-US" b="1" i="0" baseline="0" dirty="0"/>
              <a:t>The Patriarchs we all looking for a better country, which had its fruition in Christ Jesus!</a:t>
            </a:r>
          </a:p>
          <a:p>
            <a:r>
              <a:rPr lang="en-US" b="1" i="0" baseline="0" dirty="0"/>
              <a:t>(Hebrews 11:16), </a:t>
            </a:r>
            <a:r>
              <a:rPr lang="en-US" i="1" baseline="0" dirty="0"/>
              <a:t>“But now they desire a better, that is, a heavenly country. Therefore God is not ashamed to be called their God, for He has prepared a city for them.”</a:t>
            </a:r>
          </a:p>
          <a:p>
            <a:endParaRPr lang="en-US" i="1" baseline="0" dirty="0"/>
          </a:p>
          <a:p>
            <a:endParaRPr lang="en-US" i="1" baseline="0" dirty="0"/>
          </a:p>
        </p:txBody>
      </p:sp>
      <p:sp>
        <p:nvSpPr>
          <p:cNvPr id="4" name="Slide Number Placeholder 3"/>
          <p:cNvSpPr>
            <a:spLocks noGrp="1"/>
          </p:cNvSpPr>
          <p:nvPr>
            <p:ph type="sldNum" sz="quarter" idx="10"/>
          </p:nvPr>
        </p:nvSpPr>
        <p:spPr/>
        <p:txBody>
          <a:bodyPr/>
          <a:lstStyle/>
          <a:p>
            <a:fld id="{6B5B8551-1212-4232-8EF2-408BD2F7DB55}" type="slidenum">
              <a:rPr lang="en-US" smtClean="0"/>
              <a:t>4</a:t>
            </a:fld>
            <a:endParaRPr lang="en-US"/>
          </a:p>
        </p:txBody>
      </p:sp>
    </p:spTree>
    <p:extLst>
      <p:ext uri="{BB962C8B-B14F-4D97-AF65-F5344CB8AC3E}">
        <p14:creationId xmlns:p14="http://schemas.microsoft.com/office/powerpoint/2010/main" val="1764523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142461-A944-4025-8DEB-B4A5B7A0F1A4}"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A2F2C-808F-4B58-B134-6F7FF9FE2142}" type="slidenum">
              <a:rPr lang="en-US" smtClean="0"/>
              <a:t>‹#›</a:t>
            </a:fld>
            <a:endParaRPr lang="en-US"/>
          </a:p>
        </p:txBody>
      </p:sp>
    </p:spTree>
    <p:extLst>
      <p:ext uri="{BB962C8B-B14F-4D97-AF65-F5344CB8AC3E}">
        <p14:creationId xmlns:p14="http://schemas.microsoft.com/office/powerpoint/2010/main" val="199773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42461-A944-4025-8DEB-B4A5B7A0F1A4}"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A2F2C-808F-4B58-B134-6F7FF9FE2142}" type="slidenum">
              <a:rPr lang="en-US" smtClean="0"/>
              <a:t>‹#›</a:t>
            </a:fld>
            <a:endParaRPr lang="en-US"/>
          </a:p>
        </p:txBody>
      </p:sp>
    </p:spTree>
    <p:extLst>
      <p:ext uri="{BB962C8B-B14F-4D97-AF65-F5344CB8AC3E}">
        <p14:creationId xmlns:p14="http://schemas.microsoft.com/office/powerpoint/2010/main" val="365630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42461-A944-4025-8DEB-B4A5B7A0F1A4}"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A2F2C-808F-4B58-B134-6F7FF9FE2142}" type="slidenum">
              <a:rPr lang="en-US" smtClean="0"/>
              <a:t>‹#›</a:t>
            </a:fld>
            <a:endParaRPr lang="en-US"/>
          </a:p>
        </p:txBody>
      </p:sp>
    </p:spTree>
    <p:extLst>
      <p:ext uri="{BB962C8B-B14F-4D97-AF65-F5344CB8AC3E}">
        <p14:creationId xmlns:p14="http://schemas.microsoft.com/office/powerpoint/2010/main" val="313112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42461-A944-4025-8DEB-B4A5B7A0F1A4}"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A2F2C-808F-4B58-B134-6F7FF9FE2142}" type="slidenum">
              <a:rPr lang="en-US" smtClean="0"/>
              <a:t>‹#›</a:t>
            </a:fld>
            <a:endParaRPr lang="en-US"/>
          </a:p>
        </p:txBody>
      </p:sp>
    </p:spTree>
    <p:extLst>
      <p:ext uri="{BB962C8B-B14F-4D97-AF65-F5344CB8AC3E}">
        <p14:creationId xmlns:p14="http://schemas.microsoft.com/office/powerpoint/2010/main" val="251254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142461-A944-4025-8DEB-B4A5B7A0F1A4}"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A2F2C-808F-4B58-B134-6F7FF9FE2142}" type="slidenum">
              <a:rPr lang="en-US" smtClean="0"/>
              <a:t>‹#›</a:t>
            </a:fld>
            <a:endParaRPr lang="en-US"/>
          </a:p>
        </p:txBody>
      </p:sp>
    </p:spTree>
    <p:extLst>
      <p:ext uri="{BB962C8B-B14F-4D97-AF65-F5344CB8AC3E}">
        <p14:creationId xmlns:p14="http://schemas.microsoft.com/office/powerpoint/2010/main" val="146639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142461-A944-4025-8DEB-B4A5B7A0F1A4}"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A2F2C-808F-4B58-B134-6F7FF9FE2142}" type="slidenum">
              <a:rPr lang="en-US" smtClean="0"/>
              <a:t>‹#›</a:t>
            </a:fld>
            <a:endParaRPr lang="en-US"/>
          </a:p>
        </p:txBody>
      </p:sp>
    </p:spTree>
    <p:extLst>
      <p:ext uri="{BB962C8B-B14F-4D97-AF65-F5344CB8AC3E}">
        <p14:creationId xmlns:p14="http://schemas.microsoft.com/office/powerpoint/2010/main" val="193012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142461-A944-4025-8DEB-B4A5B7A0F1A4}"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A2F2C-808F-4B58-B134-6F7FF9FE2142}" type="slidenum">
              <a:rPr lang="en-US" smtClean="0"/>
              <a:t>‹#›</a:t>
            </a:fld>
            <a:endParaRPr lang="en-US"/>
          </a:p>
        </p:txBody>
      </p:sp>
    </p:spTree>
    <p:extLst>
      <p:ext uri="{BB962C8B-B14F-4D97-AF65-F5344CB8AC3E}">
        <p14:creationId xmlns:p14="http://schemas.microsoft.com/office/powerpoint/2010/main" val="106463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142461-A944-4025-8DEB-B4A5B7A0F1A4}"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A2F2C-808F-4B58-B134-6F7FF9FE2142}" type="slidenum">
              <a:rPr lang="en-US" smtClean="0"/>
              <a:t>‹#›</a:t>
            </a:fld>
            <a:endParaRPr lang="en-US"/>
          </a:p>
        </p:txBody>
      </p:sp>
    </p:spTree>
    <p:extLst>
      <p:ext uri="{BB962C8B-B14F-4D97-AF65-F5344CB8AC3E}">
        <p14:creationId xmlns:p14="http://schemas.microsoft.com/office/powerpoint/2010/main" val="281430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42461-A944-4025-8DEB-B4A5B7A0F1A4}"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A2F2C-808F-4B58-B134-6F7FF9FE2142}" type="slidenum">
              <a:rPr lang="en-US" smtClean="0"/>
              <a:t>‹#›</a:t>
            </a:fld>
            <a:endParaRPr lang="en-US"/>
          </a:p>
        </p:txBody>
      </p:sp>
    </p:spTree>
    <p:extLst>
      <p:ext uri="{BB962C8B-B14F-4D97-AF65-F5344CB8AC3E}">
        <p14:creationId xmlns:p14="http://schemas.microsoft.com/office/powerpoint/2010/main" val="356679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142461-A944-4025-8DEB-B4A5B7A0F1A4}"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A2F2C-808F-4B58-B134-6F7FF9FE2142}" type="slidenum">
              <a:rPr lang="en-US" smtClean="0"/>
              <a:t>‹#›</a:t>
            </a:fld>
            <a:endParaRPr lang="en-US"/>
          </a:p>
        </p:txBody>
      </p:sp>
    </p:spTree>
    <p:extLst>
      <p:ext uri="{BB962C8B-B14F-4D97-AF65-F5344CB8AC3E}">
        <p14:creationId xmlns:p14="http://schemas.microsoft.com/office/powerpoint/2010/main" val="79800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142461-A944-4025-8DEB-B4A5B7A0F1A4}"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A2F2C-808F-4B58-B134-6F7FF9FE2142}" type="slidenum">
              <a:rPr lang="en-US" smtClean="0"/>
              <a:t>‹#›</a:t>
            </a:fld>
            <a:endParaRPr lang="en-US"/>
          </a:p>
        </p:txBody>
      </p:sp>
    </p:spTree>
    <p:extLst>
      <p:ext uri="{BB962C8B-B14F-4D97-AF65-F5344CB8AC3E}">
        <p14:creationId xmlns:p14="http://schemas.microsoft.com/office/powerpoint/2010/main" val="172359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42461-A944-4025-8DEB-B4A5B7A0F1A4}" type="datetimeFigureOut">
              <a:rPr lang="en-US" smtClean="0"/>
              <a:t>10/27/2016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A2F2C-808F-4B58-B134-6F7FF9FE2142}" type="slidenum">
              <a:rPr lang="en-US" smtClean="0"/>
              <a:t>‹#›</a:t>
            </a:fld>
            <a:endParaRPr lang="en-US"/>
          </a:p>
        </p:txBody>
      </p:sp>
    </p:spTree>
    <p:extLst>
      <p:ext uri="{BB962C8B-B14F-4D97-AF65-F5344CB8AC3E}">
        <p14:creationId xmlns:p14="http://schemas.microsoft.com/office/powerpoint/2010/main" val="1785142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83770" y="333832"/>
            <a:ext cx="10711543" cy="1216476"/>
          </a:xfrm>
        </p:spPr>
        <p:txBody>
          <a:bodyPr>
            <a:normAutofit/>
          </a:bodyPr>
          <a:lstStyle/>
          <a:p>
            <a:r>
              <a:rPr lang="en-US" sz="7200" dirty="0">
                <a:solidFill>
                  <a:schemeClr val="bg1"/>
                </a:solidFill>
                <a:effectLst>
                  <a:outerShdw blurRad="50800" dist="38100" dir="2700000" algn="tl" rotWithShape="0">
                    <a:prstClr val="black"/>
                  </a:outerShdw>
                </a:effectLst>
                <a:latin typeface="Flat Earth Scribe" panose="020B0603050302020204" pitchFamily="34" charset="0"/>
                <a:ea typeface="DejaVu Serif" panose="02060603050605020204" pitchFamily="18" charset="0"/>
              </a:rPr>
              <a:t>The Law of Moses</a:t>
            </a:r>
          </a:p>
        </p:txBody>
      </p:sp>
      <p:sp>
        <p:nvSpPr>
          <p:cNvPr id="6" name="Subtitle 5"/>
          <p:cNvSpPr>
            <a:spLocks noGrp="1"/>
          </p:cNvSpPr>
          <p:nvPr>
            <p:ph type="subTitle" idx="1"/>
          </p:nvPr>
        </p:nvSpPr>
        <p:spPr>
          <a:xfrm>
            <a:off x="5050971" y="1857830"/>
            <a:ext cx="6284685" cy="4209143"/>
          </a:xfrm>
        </p:spPr>
        <p:txBody>
          <a:bodyPr>
            <a:normAutofit/>
          </a:bodyPr>
          <a:lstStyle/>
          <a:p>
            <a:pPr indent="290513" algn="l"/>
            <a:r>
              <a:rPr lang="en-US" sz="4000" dirty="0">
                <a:solidFill>
                  <a:schemeClr val="bg1"/>
                </a:solidFill>
                <a:effectLst>
                  <a:outerShdw blurRad="50800" dist="38100" dir="2700000" algn="tl" rotWithShape="0">
                    <a:prstClr val="black"/>
                  </a:outerShdw>
                </a:effectLst>
                <a:latin typeface="Candara" panose="020E0502030303020204" pitchFamily="34" charset="0"/>
              </a:rPr>
              <a:t>“For whatever things were written before were written for our learning, that we through the patience and comfort of the Scriptures might have hope.”</a:t>
            </a:r>
          </a:p>
          <a:p>
            <a:pPr indent="290513" algn="r"/>
            <a:r>
              <a:rPr lang="en-US" sz="4000" dirty="0">
                <a:solidFill>
                  <a:schemeClr val="bg1"/>
                </a:solidFill>
                <a:effectLst>
                  <a:outerShdw blurRad="50800" dist="38100" dir="2700000" algn="tl" rotWithShape="0">
                    <a:prstClr val="black"/>
                  </a:outerShdw>
                </a:effectLst>
                <a:latin typeface="Candara" panose="020E0502030303020204" pitchFamily="34" charset="0"/>
              </a:rPr>
              <a:t>(Romans 15:4)</a:t>
            </a:r>
          </a:p>
        </p:txBody>
      </p:sp>
      <p:pic>
        <p:nvPicPr>
          <p:cNvPr id="1026" name="Picture 2" descr="https://c2.staticflickr.com/6/5245/5304492399_805a329467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55" y="1857830"/>
            <a:ext cx="3107431" cy="4145417"/>
          </a:xfrm>
          <a:prstGeom prst="rect">
            <a:avLst/>
          </a:prstGeom>
          <a:noFill/>
          <a:ln w="50800">
            <a:solidFill>
              <a:schemeClr val="tx1">
                <a:lumMod val="85000"/>
                <a:lumOff val="15000"/>
              </a:schemeClr>
            </a:solidFill>
          </a:ln>
        </p:spPr>
      </p:pic>
    </p:spTree>
    <p:extLst>
      <p:ext uri="{BB962C8B-B14F-4D97-AF65-F5344CB8AC3E}">
        <p14:creationId xmlns:p14="http://schemas.microsoft.com/office/powerpoint/2010/main" val="3953455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15332"/>
          </a:xfrm>
        </p:spPr>
        <p:txBody>
          <a:bodyPr>
            <a:normAutofit/>
          </a:bodyPr>
          <a:lstStyle/>
          <a:p>
            <a:r>
              <a:rPr lang="en-US" sz="6600" dirty="0">
                <a:solidFill>
                  <a:prstClr val="white"/>
                </a:solidFill>
                <a:effectLst>
                  <a:outerShdw blurRad="50800" dist="38100" dir="2700000" algn="tl" rotWithShape="0">
                    <a:prstClr val="black"/>
                  </a:outerShdw>
                </a:effectLst>
                <a:latin typeface="Flat Earth Scribe" panose="020B0603050302020204" pitchFamily="34" charset="0"/>
                <a:ea typeface="DejaVu Serif" panose="02060603050605020204" pitchFamily="18" charset="0"/>
              </a:rPr>
              <a:t>Weaknesses of the Law</a:t>
            </a:r>
            <a:endParaRPr lang="en-US" sz="6600" dirty="0"/>
          </a:p>
        </p:txBody>
      </p:sp>
      <p:sp>
        <p:nvSpPr>
          <p:cNvPr id="3" name="Content Placeholder 2"/>
          <p:cNvSpPr>
            <a:spLocks noGrp="1"/>
          </p:cNvSpPr>
          <p:nvPr>
            <p:ph idx="1"/>
          </p:nvPr>
        </p:nvSpPr>
        <p:spPr>
          <a:xfrm>
            <a:off x="1066800" y="1480457"/>
            <a:ext cx="6705600" cy="4963886"/>
          </a:xfrm>
        </p:spPr>
        <p:txBody>
          <a:bodyPr>
            <a:normAutofit/>
          </a:bodyPr>
          <a:lstStyle/>
          <a:p>
            <a:pPr marL="457200" indent="-457200"/>
            <a:r>
              <a:rPr lang="en-US" sz="4000" b="1" dirty="0">
                <a:solidFill>
                  <a:prstClr val="white"/>
                </a:solidFill>
                <a:effectLst>
                  <a:outerShdw blurRad="50800" dist="38100" dir="2700000" algn="tl" rotWithShape="0">
                    <a:prstClr val="black"/>
                  </a:outerShdw>
                </a:effectLst>
                <a:latin typeface="Candara" panose="020E0502030303020204" pitchFamily="34" charset="0"/>
              </a:rPr>
              <a:t>Did not take away sin </a:t>
            </a:r>
            <a:r>
              <a:rPr lang="en-US" sz="4000" dirty="0">
                <a:solidFill>
                  <a:srgbClr val="FFFF00"/>
                </a:solidFill>
                <a:effectLst>
                  <a:outerShdw blurRad="50800" dist="38100" dir="2700000" algn="tl" rotWithShape="0">
                    <a:prstClr val="black"/>
                  </a:outerShdw>
                </a:effectLst>
                <a:latin typeface="Candara" panose="020E0502030303020204" pitchFamily="34" charset="0"/>
              </a:rPr>
              <a:t>(Hebrews 10:1-4)</a:t>
            </a:r>
          </a:p>
          <a:p>
            <a:pPr marL="457200" indent="-457200"/>
            <a:r>
              <a:rPr lang="en-US" sz="4000" b="1" dirty="0">
                <a:solidFill>
                  <a:prstClr val="white"/>
                </a:solidFill>
                <a:effectLst>
                  <a:outerShdw blurRad="50800" dist="38100" dir="2700000" algn="tl" rotWithShape="0">
                    <a:prstClr val="black"/>
                  </a:outerShdw>
                </a:effectLst>
                <a:latin typeface="Candara" panose="020E0502030303020204" pitchFamily="34" charset="0"/>
              </a:rPr>
              <a:t>Could not justify man</a:t>
            </a:r>
            <a:r>
              <a:rPr lang="en-US" sz="4000" dirty="0">
                <a:solidFill>
                  <a:prstClr val="white"/>
                </a:solidFill>
                <a:effectLst>
                  <a:outerShdw blurRad="50800" dist="38100" dir="2700000" algn="tl" rotWithShape="0">
                    <a:prstClr val="black"/>
                  </a:outerShdw>
                </a:effectLst>
                <a:latin typeface="Candara" panose="020E0502030303020204" pitchFamily="34" charset="0"/>
              </a:rPr>
              <a:t> </a:t>
            </a:r>
            <a:r>
              <a:rPr lang="en-US" sz="4000" dirty="0">
                <a:solidFill>
                  <a:srgbClr val="FFFF00"/>
                </a:solidFill>
                <a:effectLst>
                  <a:outerShdw blurRad="50800" dist="38100" dir="2700000" algn="tl" rotWithShape="0">
                    <a:prstClr val="black"/>
                  </a:outerShdw>
                </a:effectLst>
                <a:latin typeface="Candara" panose="020E0502030303020204" pitchFamily="34" charset="0"/>
              </a:rPr>
              <a:t>(Galatians 3:11-12)</a:t>
            </a:r>
          </a:p>
          <a:p>
            <a:pPr marL="457200" indent="-457200"/>
            <a:r>
              <a:rPr lang="en-US" sz="4000" b="1" dirty="0">
                <a:solidFill>
                  <a:prstClr val="white"/>
                </a:solidFill>
                <a:effectLst>
                  <a:outerShdw blurRad="50800" dist="38100" dir="2700000" algn="tl" rotWithShape="0">
                    <a:prstClr val="black"/>
                  </a:outerShdw>
                </a:effectLst>
                <a:latin typeface="Candara" panose="020E0502030303020204" pitchFamily="34" charset="0"/>
              </a:rPr>
              <a:t>Was a temporary law </a:t>
            </a:r>
            <a:r>
              <a:rPr lang="en-US" sz="4000" dirty="0">
                <a:solidFill>
                  <a:srgbClr val="FFFF00"/>
                </a:solidFill>
                <a:effectLst>
                  <a:outerShdw blurRad="50800" dist="38100" dir="2700000" algn="tl" rotWithShape="0">
                    <a:prstClr val="black"/>
                  </a:outerShdw>
                </a:effectLst>
                <a:latin typeface="Candara" panose="020E0502030303020204" pitchFamily="34" charset="0"/>
              </a:rPr>
              <a:t>(Galatians 3:19)</a:t>
            </a:r>
          </a:p>
          <a:p>
            <a:pPr marL="457200" indent="-457200"/>
            <a:r>
              <a:rPr lang="en-US" sz="4000" b="1" dirty="0">
                <a:solidFill>
                  <a:prstClr val="white"/>
                </a:solidFill>
                <a:effectLst>
                  <a:outerShdw blurRad="50800" dist="38100" dir="2700000" algn="tl" rotWithShape="0">
                    <a:prstClr val="black"/>
                  </a:outerShdw>
                </a:effectLst>
                <a:latin typeface="Candara" panose="020E0502030303020204" pitchFamily="34" charset="0"/>
              </a:rPr>
              <a:t>Limited to only one nation</a:t>
            </a:r>
            <a:r>
              <a:rPr lang="en-US" sz="4000" dirty="0">
                <a:solidFill>
                  <a:prstClr val="white"/>
                </a:solidFill>
                <a:effectLst>
                  <a:outerShdw blurRad="50800" dist="38100" dir="2700000" algn="tl" rotWithShape="0">
                    <a:prstClr val="black"/>
                  </a:outerShdw>
                </a:effectLst>
                <a:latin typeface="Candara" panose="020E0502030303020204" pitchFamily="34" charset="0"/>
              </a:rPr>
              <a:t> </a:t>
            </a:r>
            <a:r>
              <a:rPr lang="en-US" sz="4000" dirty="0">
                <a:solidFill>
                  <a:srgbClr val="FFFF00"/>
                </a:solidFill>
                <a:effectLst>
                  <a:outerShdw blurRad="50800" dist="38100" dir="2700000" algn="tl" rotWithShape="0">
                    <a:prstClr val="black"/>
                  </a:outerShdw>
                </a:effectLst>
                <a:latin typeface="Candara" panose="020E0502030303020204" pitchFamily="34" charset="0"/>
              </a:rPr>
              <a:t>(Ephesians 2:14)</a:t>
            </a:r>
            <a:endParaRPr lang="en-US" dirty="0">
              <a:solidFill>
                <a:srgbClr val="FFFF00"/>
              </a:solidFill>
            </a:endParaRPr>
          </a:p>
        </p:txBody>
      </p:sp>
      <p:pic>
        <p:nvPicPr>
          <p:cNvPr id="4" name="Picture 2" descr="https://c2.staticflickr.com/6/5245/5304492399_805a329467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704862"/>
            <a:ext cx="3107431" cy="4515075"/>
          </a:xfrm>
          <a:prstGeom prst="rect">
            <a:avLst/>
          </a:prstGeom>
          <a:noFill/>
          <a:ln w="50800">
            <a:solidFill>
              <a:schemeClr val="tx1">
                <a:lumMod val="85000"/>
                <a:lumOff val="15000"/>
              </a:schemeClr>
            </a:solidFill>
          </a:ln>
        </p:spPr>
      </p:pic>
    </p:spTree>
    <p:extLst>
      <p:ext uri="{BB962C8B-B14F-4D97-AF65-F5344CB8AC3E}">
        <p14:creationId xmlns:p14="http://schemas.microsoft.com/office/powerpoint/2010/main" val="4156378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50"/>
                                        <p:tgtEl>
                                          <p:spTgt spid="3">
                                            <p:txEl>
                                              <p:pRg st="2" end="2"/>
                                            </p:txEl>
                                          </p:spTgt>
                                        </p:tgtEl>
                                      </p:cBhvr>
                                    </p:animEffect>
                                    <p:anim calcmode="lin" valueType="num">
                                      <p:cBhvr>
                                        <p:cTn id="22"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50"/>
                                        <p:tgtEl>
                                          <p:spTgt spid="3">
                                            <p:txEl>
                                              <p:pRg st="3" end="3"/>
                                            </p:txEl>
                                          </p:spTgt>
                                        </p:tgtEl>
                                      </p:cBhvr>
                                    </p:animEffect>
                                    <p:anim calcmode="lin" valueType="num">
                                      <p:cBhvr>
                                        <p:cTn id="29"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15332"/>
          </a:xfrm>
        </p:spPr>
        <p:txBody>
          <a:bodyPr>
            <a:normAutofit/>
          </a:bodyPr>
          <a:lstStyle/>
          <a:p>
            <a:pPr algn="ctr"/>
            <a:r>
              <a:rPr lang="en-US" sz="6600" dirty="0">
                <a:solidFill>
                  <a:prstClr val="white"/>
                </a:solidFill>
                <a:effectLst>
                  <a:outerShdw blurRad="50800" dist="38100" dir="2700000" algn="tl" rotWithShape="0">
                    <a:prstClr val="black"/>
                  </a:outerShdw>
                </a:effectLst>
                <a:latin typeface="Flat Earth Scribe" panose="020B0603050302020204" pitchFamily="34" charset="0"/>
                <a:ea typeface="DejaVu Serif" panose="02060603050605020204" pitchFamily="18" charset="0"/>
              </a:rPr>
              <a:t>Purpose of the Law</a:t>
            </a:r>
            <a:endParaRPr lang="en-US" sz="6600" dirty="0"/>
          </a:p>
        </p:txBody>
      </p:sp>
      <p:sp>
        <p:nvSpPr>
          <p:cNvPr id="3" name="Content Placeholder 2"/>
          <p:cNvSpPr>
            <a:spLocks noGrp="1"/>
          </p:cNvSpPr>
          <p:nvPr>
            <p:ph idx="1"/>
          </p:nvPr>
        </p:nvSpPr>
        <p:spPr>
          <a:xfrm>
            <a:off x="560439" y="1480457"/>
            <a:ext cx="7211961" cy="4963886"/>
          </a:xfrm>
        </p:spPr>
        <p:txBody>
          <a:bodyPr>
            <a:normAutofit/>
          </a:bodyPr>
          <a:lstStyle/>
          <a:p>
            <a:pPr marL="457200" indent="-457200"/>
            <a:r>
              <a:rPr lang="en-US" sz="4000" b="1" dirty="0">
                <a:solidFill>
                  <a:prstClr val="white"/>
                </a:solidFill>
                <a:effectLst>
                  <a:outerShdw blurRad="50800" dist="38100" dir="2700000" algn="tl" rotWithShape="0">
                    <a:prstClr val="black"/>
                  </a:outerShdw>
                </a:effectLst>
                <a:latin typeface="Candara" panose="020E0502030303020204" pitchFamily="34" charset="0"/>
              </a:rPr>
              <a:t>Lead man to Christ     </a:t>
            </a:r>
            <a:r>
              <a:rPr lang="en-US" sz="4000" b="1" dirty="0">
                <a:solidFill>
                  <a:srgbClr val="FFFF00"/>
                </a:solidFill>
                <a:effectLst>
                  <a:outerShdw blurRad="50800" dist="38100" dir="2700000" algn="tl" rotWithShape="0">
                    <a:prstClr val="black"/>
                  </a:outerShdw>
                </a:effectLst>
                <a:latin typeface="Candara" panose="020E0502030303020204" pitchFamily="34" charset="0"/>
              </a:rPr>
              <a:t>(Galatians 3:24-25)</a:t>
            </a:r>
          </a:p>
          <a:p>
            <a:pPr marL="457200" indent="-457200"/>
            <a:r>
              <a:rPr lang="en-US" sz="4000" b="1" dirty="0">
                <a:solidFill>
                  <a:prstClr val="white"/>
                </a:solidFill>
                <a:effectLst>
                  <a:outerShdw blurRad="50800" dist="38100" dir="2700000" algn="tl" rotWithShape="0">
                    <a:prstClr val="black"/>
                  </a:outerShdw>
                </a:effectLst>
                <a:latin typeface="Candara" panose="020E0502030303020204" pitchFamily="34" charset="0"/>
              </a:rPr>
              <a:t>Served as a tutor           </a:t>
            </a:r>
            <a:r>
              <a:rPr lang="en-US" sz="4000" b="1" dirty="0">
                <a:solidFill>
                  <a:srgbClr val="FFFF00"/>
                </a:solidFill>
                <a:effectLst>
                  <a:outerShdw blurRad="50800" dist="38100" dir="2700000" algn="tl" rotWithShape="0">
                    <a:prstClr val="black"/>
                  </a:outerShdw>
                </a:effectLst>
                <a:latin typeface="Candara" panose="020E0502030303020204" pitchFamily="34" charset="0"/>
              </a:rPr>
              <a:t>(Galatians 3:24)</a:t>
            </a:r>
          </a:p>
          <a:p>
            <a:pPr marL="457200" indent="-457200"/>
            <a:r>
              <a:rPr lang="en-US" sz="4000" b="1" dirty="0">
                <a:solidFill>
                  <a:prstClr val="white"/>
                </a:solidFill>
                <a:effectLst>
                  <a:outerShdw blurRad="50800" dist="38100" dir="2700000" algn="tl" rotWithShape="0">
                    <a:prstClr val="black"/>
                  </a:outerShdw>
                </a:effectLst>
                <a:latin typeface="Candara" panose="020E0502030303020204" pitchFamily="34" charset="0"/>
              </a:rPr>
              <a:t>Emphasized the horror              of sin </a:t>
            </a:r>
            <a:r>
              <a:rPr lang="en-US" sz="4000" b="1" dirty="0">
                <a:solidFill>
                  <a:srgbClr val="FFFF00"/>
                </a:solidFill>
                <a:effectLst>
                  <a:outerShdw blurRad="50800" dist="38100" dir="2700000" algn="tl" rotWithShape="0">
                    <a:prstClr val="black"/>
                  </a:outerShdw>
                </a:effectLst>
                <a:latin typeface="Candara" panose="020E0502030303020204" pitchFamily="34" charset="0"/>
              </a:rPr>
              <a:t>(Romans 3:20)</a:t>
            </a:r>
          </a:p>
          <a:p>
            <a:pPr marL="457200" indent="-457200"/>
            <a:r>
              <a:rPr lang="en-US" sz="4000" b="1" dirty="0">
                <a:solidFill>
                  <a:prstClr val="white"/>
                </a:solidFill>
                <a:effectLst>
                  <a:outerShdw blurRad="50800" dist="38100" dir="2700000" algn="tl" rotWithShape="0">
                    <a:prstClr val="black"/>
                  </a:outerShdw>
                </a:effectLst>
                <a:latin typeface="Candara" panose="020E0502030303020204" pitchFamily="34" charset="0"/>
              </a:rPr>
              <a:t>Christians are not under the Old Law! </a:t>
            </a:r>
            <a:r>
              <a:rPr lang="en-US" sz="4000" b="1" dirty="0">
                <a:solidFill>
                  <a:srgbClr val="FFFF00"/>
                </a:solidFill>
                <a:effectLst>
                  <a:outerShdw blurRad="50800" dist="38100" dir="2700000" algn="tl" rotWithShape="0">
                    <a:prstClr val="black"/>
                  </a:outerShdw>
                </a:effectLst>
                <a:latin typeface="Candara" panose="020E0502030303020204" pitchFamily="34" charset="0"/>
              </a:rPr>
              <a:t>(Romans 8:1-2)</a:t>
            </a:r>
          </a:p>
        </p:txBody>
      </p:sp>
      <p:pic>
        <p:nvPicPr>
          <p:cNvPr id="4" name="Picture 2" descr="https://c2.staticflickr.com/6/5245/5304492399_805a329467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704862"/>
            <a:ext cx="3107431" cy="4515075"/>
          </a:xfrm>
          <a:prstGeom prst="rect">
            <a:avLst/>
          </a:prstGeom>
          <a:noFill/>
          <a:ln w="50800">
            <a:solidFill>
              <a:schemeClr val="tx1">
                <a:lumMod val="85000"/>
                <a:lumOff val="15000"/>
              </a:schemeClr>
            </a:solidFill>
          </a:ln>
        </p:spPr>
      </p:pic>
    </p:spTree>
    <p:extLst>
      <p:ext uri="{BB962C8B-B14F-4D97-AF65-F5344CB8AC3E}">
        <p14:creationId xmlns:p14="http://schemas.microsoft.com/office/powerpoint/2010/main" val="1705612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50"/>
                                        <p:tgtEl>
                                          <p:spTgt spid="3">
                                            <p:txEl>
                                              <p:pRg st="2" end="2"/>
                                            </p:txEl>
                                          </p:spTgt>
                                        </p:tgtEl>
                                      </p:cBhvr>
                                    </p:animEffect>
                                    <p:anim calcmode="lin" valueType="num">
                                      <p:cBhvr>
                                        <p:cTn id="22"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50"/>
                                        <p:tgtEl>
                                          <p:spTgt spid="3">
                                            <p:txEl>
                                              <p:pRg st="3" end="3"/>
                                            </p:txEl>
                                          </p:spTgt>
                                        </p:tgtEl>
                                      </p:cBhvr>
                                    </p:animEffect>
                                    <p:anim calcmode="lin" valueType="num">
                                      <p:cBhvr>
                                        <p:cTn id="29"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439" y="365125"/>
            <a:ext cx="11031793" cy="1115332"/>
          </a:xfrm>
        </p:spPr>
        <p:txBody>
          <a:bodyPr>
            <a:normAutofit/>
          </a:bodyPr>
          <a:lstStyle/>
          <a:p>
            <a:pPr algn="ctr"/>
            <a:r>
              <a:rPr lang="en-US" sz="6600" dirty="0">
                <a:solidFill>
                  <a:prstClr val="white"/>
                </a:solidFill>
                <a:effectLst>
                  <a:outerShdw blurRad="50800" dist="38100" dir="2700000" algn="tl" rotWithShape="0">
                    <a:prstClr val="black"/>
                  </a:outerShdw>
                </a:effectLst>
                <a:latin typeface="Flat Earth Scribe" panose="020B0603050302020204" pitchFamily="34" charset="0"/>
                <a:ea typeface="DejaVu Serif" panose="02060603050605020204" pitchFamily="18" charset="0"/>
              </a:rPr>
              <a:t>The New Law is Better!</a:t>
            </a:r>
            <a:endParaRPr lang="en-US" sz="6600" dirty="0"/>
          </a:p>
        </p:txBody>
      </p:sp>
      <p:sp>
        <p:nvSpPr>
          <p:cNvPr id="3" name="Content Placeholder 2"/>
          <p:cNvSpPr>
            <a:spLocks noGrp="1"/>
          </p:cNvSpPr>
          <p:nvPr>
            <p:ph idx="1"/>
          </p:nvPr>
        </p:nvSpPr>
        <p:spPr>
          <a:xfrm>
            <a:off x="766916" y="1480457"/>
            <a:ext cx="6754761" cy="4963886"/>
          </a:xfrm>
        </p:spPr>
        <p:txBody>
          <a:bodyPr>
            <a:normAutofit/>
          </a:bodyPr>
          <a:lstStyle/>
          <a:p>
            <a:pPr marL="0" indent="471488">
              <a:buNone/>
            </a:pPr>
            <a:r>
              <a:rPr lang="en-US" sz="4400" b="1" dirty="0">
                <a:solidFill>
                  <a:prstClr val="white"/>
                </a:solidFill>
                <a:effectLst>
                  <a:outerShdw blurRad="50800" dist="38100" dir="2700000" algn="tl" rotWithShape="0">
                    <a:prstClr val="black"/>
                  </a:outerShdw>
                </a:effectLst>
                <a:latin typeface="Candara" panose="020E0502030303020204" pitchFamily="34" charset="0"/>
              </a:rPr>
              <a:t>The Law of Jesus Christ is a better covenant </a:t>
            </a:r>
            <a:r>
              <a:rPr lang="en-US" sz="4400" b="1" i="1" dirty="0">
                <a:solidFill>
                  <a:srgbClr val="FFFF00"/>
                </a:solidFill>
                <a:effectLst>
                  <a:outerShdw blurRad="50800" dist="38100" dir="2700000" algn="tl" rotWithShape="0">
                    <a:prstClr val="black"/>
                  </a:outerShdw>
                </a:effectLst>
                <a:latin typeface="Candara" panose="020E0502030303020204" pitchFamily="34" charset="0"/>
              </a:rPr>
              <a:t>(Hebrews 7:22)</a:t>
            </a:r>
            <a:r>
              <a:rPr lang="en-US" sz="4400" b="1" i="1" dirty="0">
                <a:solidFill>
                  <a:prstClr val="white"/>
                </a:solidFill>
                <a:effectLst>
                  <a:outerShdw blurRad="50800" dist="38100" dir="2700000" algn="tl" rotWithShape="0">
                    <a:prstClr val="black"/>
                  </a:outerShdw>
                </a:effectLst>
                <a:latin typeface="Candara" panose="020E0502030303020204" pitchFamily="34" charset="0"/>
              </a:rPr>
              <a:t>.  </a:t>
            </a:r>
            <a:r>
              <a:rPr lang="en-US" sz="4400" b="1" dirty="0">
                <a:solidFill>
                  <a:prstClr val="white"/>
                </a:solidFill>
                <a:effectLst>
                  <a:outerShdw blurRad="50800" dist="38100" dir="2700000" algn="tl" rotWithShape="0">
                    <a:prstClr val="black"/>
                  </a:outerShdw>
                </a:effectLst>
                <a:latin typeface="Candara" panose="020E0502030303020204" pitchFamily="34" charset="0"/>
              </a:rPr>
              <a:t>A Perfect law</a:t>
            </a:r>
            <a:r>
              <a:rPr lang="en-US" sz="4400" b="1" i="1" dirty="0">
                <a:solidFill>
                  <a:prstClr val="white"/>
                </a:solidFill>
                <a:effectLst>
                  <a:outerShdw blurRad="50800" dist="38100" dir="2700000" algn="tl" rotWithShape="0">
                    <a:prstClr val="black"/>
                  </a:outerShdw>
                </a:effectLst>
                <a:latin typeface="Candara" panose="020E0502030303020204" pitchFamily="34" charset="0"/>
              </a:rPr>
              <a:t> </a:t>
            </a:r>
            <a:r>
              <a:rPr lang="en-US" sz="4400" b="1" i="1" dirty="0">
                <a:solidFill>
                  <a:srgbClr val="FFFF00"/>
                </a:solidFill>
                <a:effectLst>
                  <a:outerShdw blurRad="50800" dist="38100" dir="2700000" algn="tl" rotWithShape="0">
                    <a:prstClr val="black"/>
                  </a:outerShdw>
                </a:effectLst>
                <a:latin typeface="Candara" panose="020E0502030303020204" pitchFamily="34" charset="0"/>
              </a:rPr>
              <a:t>(James 1:25)</a:t>
            </a:r>
            <a:r>
              <a:rPr lang="en-US" sz="4400" b="1" i="1" dirty="0">
                <a:solidFill>
                  <a:prstClr val="white"/>
                </a:solidFill>
                <a:effectLst>
                  <a:outerShdw blurRad="50800" dist="38100" dir="2700000" algn="tl" rotWithShape="0">
                    <a:prstClr val="black"/>
                  </a:outerShdw>
                </a:effectLst>
                <a:latin typeface="Candara" panose="020E0502030303020204" pitchFamily="34" charset="0"/>
              </a:rPr>
              <a:t>.  </a:t>
            </a:r>
            <a:r>
              <a:rPr lang="en-US" sz="4400" b="1" dirty="0">
                <a:solidFill>
                  <a:prstClr val="white"/>
                </a:solidFill>
                <a:effectLst>
                  <a:outerShdw blurRad="50800" dist="38100" dir="2700000" algn="tl" rotWithShape="0">
                    <a:prstClr val="black"/>
                  </a:outerShdw>
                </a:effectLst>
                <a:latin typeface="Candara" panose="020E0502030303020204" pitchFamily="34" charset="0"/>
              </a:rPr>
              <a:t>It is able to provide the remission of sins </a:t>
            </a:r>
            <a:r>
              <a:rPr lang="en-US" sz="4400" b="1" i="1" dirty="0">
                <a:solidFill>
                  <a:srgbClr val="FFFF00"/>
                </a:solidFill>
                <a:effectLst>
                  <a:outerShdw blurRad="50800" dist="38100" dir="2700000" algn="tl" rotWithShape="0">
                    <a:prstClr val="black"/>
                  </a:outerShdw>
                </a:effectLst>
                <a:latin typeface="Candara" panose="020E0502030303020204" pitchFamily="34" charset="0"/>
              </a:rPr>
              <a:t>(Acts 2:38) </a:t>
            </a:r>
            <a:r>
              <a:rPr lang="en-US" sz="4400" b="1" dirty="0">
                <a:solidFill>
                  <a:prstClr val="white"/>
                </a:solidFill>
                <a:effectLst>
                  <a:outerShdw blurRad="50800" dist="38100" dir="2700000" algn="tl" rotWithShape="0">
                    <a:prstClr val="black"/>
                  </a:outerShdw>
                </a:effectLst>
                <a:latin typeface="Candara" panose="020E0502030303020204" pitchFamily="34" charset="0"/>
              </a:rPr>
              <a:t>and a better hope </a:t>
            </a:r>
            <a:r>
              <a:rPr lang="en-US" sz="4400" b="1" i="1" dirty="0">
                <a:solidFill>
                  <a:srgbClr val="FFFF00"/>
                </a:solidFill>
                <a:effectLst>
                  <a:outerShdw blurRad="50800" dist="38100" dir="2700000" algn="tl" rotWithShape="0">
                    <a:prstClr val="black"/>
                  </a:outerShdw>
                </a:effectLst>
                <a:latin typeface="Candara" panose="020E0502030303020204" pitchFamily="34" charset="0"/>
              </a:rPr>
              <a:t>(Hebrews 7:19)</a:t>
            </a:r>
            <a:r>
              <a:rPr lang="en-US" sz="4400" b="1" dirty="0">
                <a:solidFill>
                  <a:schemeClr val="bg1"/>
                </a:solidFill>
                <a:effectLst>
                  <a:outerShdw blurRad="50800" dist="38100" dir="2700000" algn="tl" rotWithShape="0">
                    <a:prstClr val="black"/>
                  </a:outerShdw>
                </a:effectLst>
                <a:latin typeface="Candara" panose="020E0502030303020204" pitchFamily="34" charset="0"/>
              </a:rPr>
              <a:t>.</a:t>
            </a:r>
          </a:p>
        </p:txBody>
      </p:sp>
      <p:pic>
        <p:nvPicPr>
          <p:cNvPr id="1026" name="Picture 2" descr="Image result for stain glass c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299" y="1480457"/>
            <a:ext cx="3087311" cy="455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343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894</Words>
  <Application>Microsoft Office PowerPoint</Application>
  <PresentationFormat>Widescreen</PresentationFormat>
  <Paragraphs>42</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DejaVu Serif</vt:lpstr>
      <vt:lpstr>Calibri</vt:lpstr>
      <vt:lpstr>Candara</vt:lpstr>
      <vt:lpstr>Flat Earth Scribe</vt:lpstr>
      <vt:lpstr>Calibri Light</vt:lpstr>
      <vt:lpstr>Arial</vt:lpstr>
      <vt:lpstr>Office Theme</vt:lpstr>
      <vt:lpstr>The Law of Moses</vt:lpstr>
      <vt:lpstr>Weaknesses of the Law</vt:lpstr>
      <vt:lpstr>Purpose of the Law</vt:lpstr>
      <vt:lpstr>The New Law is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Law of Moses</dc:title>
  <dc:creator>Stan Cox</dc:creator>
  <cp:lastModifiedBy>Stan Cox</cp:lastModifiedBy>
  <cp:revision>13</cp:revision>
  <dcterms:created xsi:type="dcterms:W3CDTF">2016-10-22T23:35:24Z</dcterms:created>
  <dcterms:modified xsi:type="dcterms:W3CDTF">2016-10-27T16:04:37Z</dcterms:modified>
</cp:coreProperties>
</file>