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10400" cy="9296400"/>
  <p:embeddedFontLst>
    <p:embeddedFont>
      <p:font typeface="Calibri Light" panose="020F0302020204030204" pitchFamily="34" charset="0"/>
      <p:regular r:id="rId10"/>
      <p:italic r:id="rId11"/>
    </p:embeddedFont>
    <p:embeddedFont>
      <p:font typeface="Franklin Gothic Heavy" panose="020B0903020102020204" pitchFamily="34" charset="0"/>
      <p:regular r:id="rId12"/>
      <p:italic r:id="rId13"/>
    </p:embeddedFont>
    <p:embeddedFont>
      <p:font typeface="Calibri" panose="020F0502020204030204" pitchFamily="34" charset="0"/>
      <p:regular r:id="rId14"/>
      <p:bold r:id="rId15"/>
      <p:italic r:id="rId16"/>
      <p:boldItalic r:id="rId17"/>
    </p:embeddedFont>
    <p:embeddedFont>
      <p:font typeface="Shermlock" panose="000004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F338"/>
    <a:srgbClr val="C4C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5199" autoAdjust="0"/>
  </p:normalViewPr>
  <p:slideViewPr>
    <p:cSldViewPr snapToGrid="0">
      <p:cViewPr varScale="1">
        <p:scale>
          <a:sx n="27" d="100"/>
          <a:sy n="27" d="100"/>
        </p:scale>
        <p:origin x="2755" y="29"/>
      </p:cViewPr>
      <p:guideLst/>
    </p:cSldViewPr>
  </p:slideViewPr>
  <p:notesTextViewPr>
    <p:cViewPr>
      <p:scale>
        <a:sx n="1" d="1"/>
        <a:sy n="1" d="1"/>
      </p:scale>
      <p:origin x="0" y="0"/>
    </p:cViewPr>
  </p:notesTextViewPr>
  <p:notesViewPr>
    <p:cSldViewPr snapToGrid="0">
      <p:cViewPr varScale="1">
        <p:scale>
          <a:sx n="63" d="100"/>
          <a:sy n="63" d="100"/>
        </p:scale>
        <p:origin x="22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B2A05-9F96-442B-AA3C-AF3C75CB811A}"/>
              </a:ext>
            </a:extLst>
          </p:cNvPr>
          <p:cNvSpPr>
            <a:spLocks noGrp="1"/>
          </p:cNvSpPr>
          <p:nvPr>
            <p:ph type="hdr" sz="quarter"/>
          </p:nvPr>
        </p:nvSpPr>
        <p:spPr>
          <a:xfrm>
            <a:off x="0" y="0"/>
            <a:ext cx="3813658" cy="929640"/>
          </a:xfrm>
          <a:prstGeom prst="rect">
            <a:avLst/>
          </a:prstGeom>
        </p:spPr>
        <p:txBody>
          <a:bodyPr vert="horz" lIns="93177" tIns="46589" rIns="93177" bIns="46589" rtlCol="0"/>
          <a:lstStyle>
            <a:lvl1pPr algn="l">
              <a:defRPr sz="1200"/>
            </a:lvl1pPr>
          </a:lstStyle>
          <a:p>
            <a:r>
              <a:rPr lang="en-US" sz="2000" dirty="0">
                <a:latin typeface="Marker Felt" panose="00000400000000000000" pitchFamily="2" charset="0"/>
              </a:rPr>
              <a:t>The Law of Sowing and Reaping</a:t>
            </a:r>
          </a:p>
          <a:p>
            <a:r>
              <a:rPr lang="en-US" dirty="0"/>
              <a:t>(Galatians 6:6-10)</a:t>
            </a:r>
          </a:p>
        </p:txBody>
      </p:sp>
      <p:sp>
        <p:nvSpPr>
          <p:cNvPr id="3" name="Date Placeholder 2">
            <a:extLst>
              <a:ext uri="{FF2B5EF4-FFF2-40B4-BE49-F238E27FC236}">
                <a16:creationId xmlns:a16="http://schemas.microsoft.com/office/drawing/2014/main" id="{14106A46-7E31-4E76-A4C9-B0A97BD52B4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29, 2018 am</a:t>
            </a:r>
          </a:p>
        </p:txBody>
      </p:sp>
      <p:sp>
        <p:nvSpPr>
          <p:cNvPr id="4" name="Footer Placeholder 3">
            <a:extLst>
              <a:ext uri="{FF2B5EF4-FFF2-40B4-BE49-F238E27FC236}">
                <a16:creationId xmlns:a16="http://schemas.microsoft.com/office/drawing/2014/main" id="{55D8E6DD-B947-4EE3-97FD-CC4E01CEE96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D053E7D-0913-48AD-AE25-2B888BC7EF2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F3E9CC8B-9D27-4AC3-B889-0931D6073756}" type="slidenum">
              <a:rPr lang="en-US" smtClean="0"/>
              <a:t>‹#›</a:t>
            </a:fld>
            <a:endParaRPr lang="en-US" dirty="0"/>
          </a:p>
        </p:txBody>
      </p:sp>
    </p:spTree>
    <p:extLst>
      <p:ext uri="{BB962C8B-B14F-4D97-AF65-F5344CB8AC3E}">
        <p14:creationId xmlns:p14="http://schemas.microsoft.com/office/powerpoint/2010/main" val="1228993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45432C-D6E9-42CF-BFC9-823C17A1F81C}" type="datetimeFigureOut">
              <a:rPr lang="en-US" smtClean="0"/>
              <a:t>4/29/2018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313AEF-2966-47BF-AA20-55D99FA8DF04}" type="slidenum">
              <a:rPr lang="en-US" smtClean="0"/>
              <a:t>‹#›</a:t>
            </a:fld>
            <a:endParaRPr lang="en-US"/>
          </a:p>
        </p:txBody>
      </p:sp>
    </p:spTree>
    <p:extLst>
      <p:ext uri="{BB962C8B-B14F-4D97-AF65-F5344CB8AC3E}">
        <p14:creationId xmlns:p14="http://schemas.microsoft.com/office/powerpoint/2010/main" val="289474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law of Sowing and Reaping is certain and reliable. </a:t>
            </a:r>
          </a:p>
          <a:p>
            <a:pPr marL="174708" indent="-174708">
              <a:buFont typeface="Arial" panose="020B0604020202020204" pitchFamily="34" charset="0"/>
              <a:buChar char="•"/>
            </a:pPr>
            <a:r>
              <a:rPr lang="en-US" dirty="0"/>
              <a:t>It affects everyone alike.</a:t>
            </a:r>
          </a:p>
          <a:p>
            <a:pPr marL="174708" indent="-174708">
              <a:buFont typeface="Arial" panose="020B0604020202020204" pitchFamily="34" charset="0"/>
              <a:buChar char="•"/>
            </a:pPr>
            <a:r>
              <a:rPr lang="en-US" dirty="0"/>
              <a:t>It reveals the wise and exposes the foolish. </a:t>
            </a:r>
          </a:p>
          <a:p>
            <a:pPr marL="174708" indent="-174708">
              <a:buFont typeface="Arial" panose="020B0604020202020204" pitchFamily="34" charset="0"/>
              <a:buChar char="•"/>
            </a:pPr>
            <a:r>
              <a:rPr lang="en-US" dirty="0"/>
              <a:t>It’s true and just. </a:t>
            </a:r>
          </a:p>
          <a:p>
            <a:pPr marL="174708" indent="-174708">
              <a:buFont typeface="Arial" panose="020B0604020202020204" pitchFamily="34" charset="0"/>
              <a:buChar char="•"/>
            </a:pPr>
            <a:r>
              <a:rPr lang="en-US" dirty="0"/>
              <a:t>There’s no escaping it or outsmarting it. </a:t>
            </a:r>
          </a:p>
          <a:p>
            <a:pPr marL="174708" indent="-174708">
              <a:buFont typeface="Arial" panose="020B0604020202020204" pitchFamily="34" charset="0"/>
              <a:buChar char="•"/>
            </a:pPr>
            <a:r>
              <a:rPr lang="en-US" dirty="0"/>
              <a:t>It’s eternal in its outcome.</a:t>
            </a:r>
          </a:p>
          <a:p>
            <a:r>
              <a:rPr lang="en-US" b="1" dirty="0"/>
              <a:t>(Galatians 6:6-10), </a:t>
            </a:r>
            <a:r>
              <a:rPr lang="en-US" i="1" dirty="0"/>
              <a:t>“Let him who is taught the word share in all good things with him who teaches. </a:t>
            </a:r>
            <a:r>
              <a:rPr lang="en-US" i="1" baseline="30000" dirty="0"/>
              <a:t>7</a:t>
            </a:r>
            <a:r>
              <a:rPr lang="en-US" i="1" dirty="0"/>
              <a:t> </a:t>
            </a:r>
            <a:r>
              <a:rPr lang="en-US" b="1" i="1" dirty="0"/>
              <a:t>Do not be deceived, God is not mocked; for whatever a man sows, that he will also reap</a:t>
            </a:r>
            <a:r>
              <a:rPr lang="en-US" i="1" dirty="0"/>
              <a:t>.</a:t>
            </a:r>
            <a:r>
              <a:rPr lang="en-US" i="1" baseline="30000" dirty="0"/>
              <a:t> 8</a:t>
            </a:r>
            <a:r>
              <a:rPr lang="en-US" i="1" dirty="0"/>
              <a:t> For he who sows to his flesh will of the flesh reap corruption, but he who sows to the Spirit will of the Spirit reap everlasting life.</a:t>
            </a:r>
            <a:r>
              <a:rPr lang="en-US" i="1" baseline="30000" dirty="0"/>
              <a:t> 9</a:t>
            </a:r>
            <a:r>
              <a:rPr lang="en-US" i="1" dirty="0"/>
              <a:t> And let us not grow weary while doing good, for in due season we shall reap if we do not lose heart.</a:t>
            </a:r>
            <a:r>
              <a:rPr lang="en-US" i="1" baseline="30000" dirty="0"/>
              <a:t> 10</a:t>
            </a:r>
            <a:r>
              <a:rPr lang="en-US" i="1" dirty="0"/>
              <a:t> Therefore, as we have opportunity, let us do good to all, especially to those who are of the household of faith.”</a:t>
            </a:r>
          </a:p>
          <a:p>
            <a:endParaRPr lang="en-US" dirty="0"/>
          </a:p>
          <a:p>
            <a:r>
              <a:rPr lang="en-US" dirty="0"/>
              <a:t>(Note:  It is demonstrated in the conflict between the flesh and the Spirit, </a:t>
            </a:r>
            <a:r>
              <a:rPr lang="en-US" b="1" dirty="0"/>
              <a:t>5:16-25) (flesh/Spirit in both passages)</a:t>
            </a:r>
          </a:p>
          <a:p>
            <a:r>
              <a:rPr lang="en-US" b="1" dirty="0"/>
              <a:t>(Galatians 5:21) [those who indulge in the lust of the flesh], </a:t>
            </a:r>
            <a:r>
              <a:rPr lang="en-US" i="1" dirty="0"/>
              <a:t>“that those who practice such things will not inherit the kingdom of God.”</a:t>
            </a:r>
          </a:p>
          <a:p>
            <a:r>
              <a:rPr lang="en-US" b="1" dirty="0"/>
              <a:t>(Galatians 5:23) [the fruit of the Spirit] </a:t>
            </a:r>
            <a:r>
              <a:rPr lang="en-US" i="1" dirty="0"/>
              <a:t>“Against such there is no law.”  </a:t>
            </a:r>
            <a:r>
              <a:rPr lang="en-US" b="1" i="0" dirty="0"/>
              <a:t>[Those who practice them] </a:t>
            </a:r>
            <a:r>
              <a:rPr lang="en-US" i="1" dirty="0"/>
              <a:t>“are Christ’s” </a:t>
            </a:r>
            <a:r>
              <a:rPr lang="en-US" b="1" i="0" dirty="0"/>
              <a:t>(24).</a:t>
            </a:r>
          </a:p>
        </p:txBody>
      </p:sp>
      <p:sp>
        <p:nvSpPr>
          <p:cNvPr id="4" name="Slide Number Placeholder 3"/>
          <p:cNvSpPr>
            <a:spLocks noGrp="1"/>
          </p:cNvSpPr>
          <p:nvPr>
            <p:ph type="sldNum" sz="quarter" idx="10"/>
          </p:nvPr>
        </p:nvSpPr>
        <p:spPr/>
        <p:txBody>
          <a:bodyPr/>
          <a:lstStyle/>
          <a:p>
            <a:fld id="{7F313AEF-2966-47BF-AA20-55D99FA8DF04}" type="slidenum">
              <a:rPr lang="en-US" smtClean="0"/>
              <a:t>1</a:t>
            </a:fld>
            <a:endParaRPr lang="en-US"/>
          </a:p>
        </p:txBody>
      </p:sp>
    </p:spTree>
    <p:extLst>
      <p:ext uri="{BB962C8B-B14F-4D97-AF65-F5344CB8AC3E}">
        <p14:creationId xmlns:p14="http://schemas.microsoft.com/office/powerpoint/2010/main" val="42068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REAP WHAT WE SOW</a:t>
            </a:r>
            <a:endParaRPr lang="en-US" dirty="0"/>
          </a:p>
          <a:p>
            <a:r>
              <a:rPr lang="en-US" b="1" dirty="0"/>
              <a:t>(Galatians 6:7-8), </a:t>
            </a:r>
            <a:r>
              <a:rPr lang="en-US" i="1" dirty="0"/>
              <a:t>“Do not be deceived, God is not mocked; for whatever a man sows, that he will also reap.</a:t>
            </a:r>
            <a:r>
              <a:rPr lang="en-US" i="1" baseline="30000" dirty="0"/>
              <a:t> 8</a:t>
            </a:r>
            <a:r>
              <a:rPr lang="en-US" i="1" dirty="0"/>
              <a:t> For he who sows to his flesh will of the flesh reap corruption, but he who sows to the Spirit will of the Spirit reap everlasting life.”</a:t>
            </a:r>
          </a:p>
          <a:p>
            <a:pPr marL="174708" indent="-174708" defTabSz="931774">
              <a:buFont typeface="Arial" panose="020B0604020202020204" pitchFamily="34" charset="0"/>
              <a:buChar char="•"/>
              <a:defRPr/>
            </a:pPr>
            <a:r>
              <a:rPr lang="en-US" b="1" dirty="0"/>
              <a:t>Encouragement, [the primary purpose of the imagery as indicated in context] (“</a:t>
            </a:r>
            <a:r>
              <a:rPr lang="en-US" b="1" i="1" dirty="0"/>
              <a:t>he who sows to the Spirit will of the Spirit reap everlasting life</a:t>
            </a:r>
            <a:r>
              <a:rPr lang="en-US" b="1" dirty="0"/>
              <a:t>.”) </a:t>
            </a:r>
          </a:p>
          <a:p>
            <a:pPr marL="174708" indent="-174708">
              <a:buFont typeface="Arial" panose="020B0604020202020204" pitchFamily="34" charset="0"/>
              <a:buChar char="•"/>
            </a:pPr>
            <a:r>
              <a:rPr lang="en-US" dirty="0"/>
              <a:t>And a Warning (“</a:t>
            </a:r>
            <a:r>
              <a:rPr lang="en-US" i="1" dirty="0"/>
              <a:t>he who sows to his flesh will of the flesh reap corruption</a:t>
            </a:r>
            <a:r>
              <a:rPr lang="en-US" dirty="0"/>
              <a:t>.”)</a:t>
            </a:r>
            <a:br>
              <a:rPr lang="en-US" dirty="0"/>
            </a:br>
            <a:endParaRPr lang="en-US" dirty="0"/>
          </a:p>
          <a:p>
            <a:pPr marL="174708" indent="-174708">
              <a:buFont typeface="Arial" panose="020B0604020202020204" pitchFamily="34" charset="0"/>
              <a:buChar char="•"/>
            </a:pPr>
            <a:r>
              <a:rPr lang="en-US" dirty="0"/>
              <a:t>God is not mocked (Means that we can’t make a fool of God, flouting our disobedience without fear of reprisal)  The results are inevitable!</a:t>
            </a:r>
          </a:p>
          <a:p>
            <a:r>
              <a:rPr lang="en-US" b="1" dirty="0"/>
              <a:t>(2 Thessalonians 1:6-7), </a:t>
            </a:r>
            <a:r>
              <a:rPr lang="en-US" i="1" dirty="0"/>
              <a:t>“It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This warning is intended to be Preventative (learn it before suffering the consequences of ignorance!)</a:t>
            </a:r>
          </a:p>
          <a:p>
            <a:pPr marL="174708" indent="-174708">
              <a:buFont typeface="Arial" panose="020B0604020202020204" pitchFamily="34" charset="0"/>
              <a:buChar char="•"/>
            </a:pPr>
            <a:r>
              <a:rPr lang="en-US" dirty="0"/>
              <a:t>We see it demonstrated without fail in the Physical world (plant corn, you don’t get kumquats)</a:t>
            </a:r>
          </a:p>
          <a:p>
            <a:pPr marL="174708" indent="-174708">
              <a:buFont typeface="Arial" panose="020B0604020202020204" pitchFamily="34" charset="0"/>
              <a:buChar char="•"/>
            </a:pPr>
            <a:r>
              <a:rPr lang="en-US" b="1" dirty="0"/>
              <a:t>Paul reveals that the principle is as inviolate in the realm of the Moral and Spiritual as well.</a:t>
            </a:r>
          </a:p>
        </p:txBody>
      </p:sp>
      <p:sp>
        <p:nvSpPr>
          <p:cNvPr id="4" name="Slide Number Placeholder 3"/>
          <p:cNvSpPr>
            <a:spLocks noGrp="1"/>
          </p:cNvSpPr>
          <p:nvPr>
            <p:ph type="sldNum" sz="quarter" idx="10"/>
          </p:nvPr>
        </p:nvSpPr>
        <p:spPr/>
        <p:txBody>
          <a:bodyPr/>
          <a:lstStyle/>
          <a:p>
            <a:pPr defTabSz="931774">
              <a:defRPr/>
            </a:pPr>
            <a:fld id="{7F313AEF-2966-47BF-AA20-55D99FA8DF04}"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0417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REAP MORE THAN WE SOW</a:t>
            </a:r>
          </a:p>
          <a:p>
            <a:r>
              <a:rPr lang="en-US" b="1" dirty="0"/>
              <a:t>(Galatians 6:8), “</a:t>
            </a:r>
            <a:r>
              <a:rPr lang="en-US" dirty="0"/>
              <a:t>For he who sows to his flesh will of the flesh reap corruption, but he who sows to the Spirit will of the Spirit reap everlasting life.”</a:t>
            </a:r>
          </a:p>
          <a:p>
            <a:pPr marL="174708" indent="-174708">
              <a:buFont typeface="Arial" panose="020B0604020202020204" pitchFamily="34" charset="0"/>
              <a:buChar char="•"/>
            </a:pPr>
            <a:r>
              <a:rPr lang="en-US" b="1" dirty="0"/>
              <a:t>A seed brings forth fruit</a:t>
            </a:r>
          </a:p>
          <a:p>
            <a:pPr marL="640594" lvl="1" indent="-174708">
              <a:buFont typeface="Arial" panose="020B0604020202020204" pitchFamily="34" charset="0"/>
              <a:buChar char="•"/>
            </a:pPr>
            <a:r>
              <a:rPr lang="en-US" dirty="0"/>
              <a:t>What is the fruit that comes from sowing to the flesh?  CORRUPTION (destruction, perishing.  In context – misery in Hell)</a:t>
            </a:r>
          </a:p>
          <a:p>
            <a:pPr marL="640594" lvl="1" indent="-174708">
              <a:buFont typeface="Arial" panose="020B0604020202020204" pitchFamily="34" charset="0"/>
              <a:buChar char="•"/>
            </a:pPr>
            <a:r>
              <a:rPr lang="en-US" dirty="0"/>
              <a:t>What is the fruit that comes from sowing to the Spirit?  The Spirit will enable us to reap EVERLASTING LIFE!</a:t>
            </a:r>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Consider how many times sin is entertained, and the sinner is surprised at the temporal consequences…</a:t>
            </a:r>
          </a:p>
          <a:p>
            <a:pPr marL="640594" lvl="1" indent="-174708">
              <a:buFont typeface="Arial" panose="020B0604020202020204" pitchFamily="34" charset="0"/>
              <a:buChar char="•"/>
            </a:pPr>
            <a:r>
              <a:rPr lang="en-US" dirty="0"/>
              <a:t>Drunk loses his job</a:t>
            </a:r>
          </a:p>
          <a:p>
            <a:pPr marL="640594" lvl="1" indent="-174708">
              <a:buFont typeface="Arial" panose="020B0604020202020204" pitchFamily="34" charset="0"/>
              <a:buChar char="•"/>
            </a:pPr>
            <a:r>
              <a:rPr lang="en-US" dirty="0"/>
              <a:t>Adulterer loses his family</a:t>
            </a:r>
          </a:p>
          <a:p>
            <a:pPr marL="640594" lvl="1" indent="-174708">
              <a:buFont typeface="Arial" panose="020B0604020202020204" pitchFamily="34" charset="0"/>
              <a:buChar char="•"/>
            </a:pPr>
            <a:r>
              <a:rPr lang="en-US" dirty="0"/>
              <a:t>Gossiper loses his friend</a:t>
            </a:r>
          </a:p>
          <a:p>
            <a:pPr marL="174708" indent="-174708">
              <a:buFont typeface="Arial" panose="020B0604020202020204" pitchFamily="34" charset="0"/>
              <a:buChar char="•"/>
            </a:pPr>
            <a:r>
              <a:rPr lang="en-US" b="1" dirty="0"/>
              <a:t>Consider how many sinners will be surprised at the judgment, not realizing just how consequential their rebellion will be to their eternal state.</a:t>
            </a:r>
          </a:p>
        </p:txBody>
      </p:sp>
      <p:sp>
        <p:nvSpPr>
          <p:cNvPr id="4" name="Slide Number Placeholder 3"/>
          <p:cNvSpPr>
            <a:spLocks noGrp="1"/>
          </p:cNvSpPr>
          <p:nvPr>
            <p:ph type="sldNum" sz="quarter" idx="10"/>
          </p:nvPr>
        </p:nvSpPr>
        <p:spPr/>
        <p:txBody>
          <a:bodyPr/>
          <a:lstStyle/>
          <a:p>
            <a:pPr defTabSz="931774">
              <a:defRPr/>
            </a:pPr>
            <a:fld id="{7F313AEF-2966-47BF-AA20-55D99FA8DF04}"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10085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REAP ONLY IF WE SOW</a:t>
            </a:r>
            <a:endParaRPr lang="en-US" dirty="0"/>
          </a:p>
          <a:p>
            <a:pPr defTabSz="931774">
              <a:defRPr/>
            </a:pPr>
            <a:r>
              <a:rPr lang="en-US" b="1" dirty="0"/>
              <a:t>(Galatians 6:8), </a:t>
            </a:r>
            <a:r>
              <a:rPr lang="en-US" b="1" i="1" dirty="0"/>
              <a:t>“</a:t>
            </a:r>
            <a:r>
              <a:rPr lang="en-US" i="1" dirty="0"/>
              <a:t>For he who sows to his flesh will of the flesh reap corruption, but he who sows to the Spirit will of the Spirit reap everlasting life.”</a:t>
            </a:r>
          </a:p>
          <a:p>
            <a:pPr marL="174708" indent="-174708" defTabSz="931774">
              <a:buFont typeface="Arial" panose="020B0604020202020204" pitchFamily="34" charset="0"/>
              <a:buChar char="•"/>
              <a:defRPr/>
            </a:pPr>
            <a:r>
              <a:rPr lang="en-US" dirty="0"/>
              <a:t>In our text, if you want to go to heaven, you have to sow to the Spirit!</a:t>
            </a:r>
          </a:p>
          <a:p>
            <a:pPr marL="174708" indent="-174708" defTabSz="931774">
              <a:buFont typeface="Arial" panose="020B0604020202020204" pitchFamily="34" charset="0"/>
              <a:buChar char="•"/>
              <a:defRPr/>
            </a:pPr>
            <a:endParaRPr lang="en-US" dirty="0"/>
          </a:p>
          <a:p>
            <a:pPr marL="174708" indent="-174708">
              <a:buFont typeface="Arial" panose="020B0604020202020204" pitchFamily="34" charset="0"/>
              <a:buChar char="•"/>
            </a:pPr>
            <a:r>
              <a:rPr lang="en-US" b="1" dirty="0"/>
              <a:t>Also, consider the concept of sowing and reaping, as revealed in the Parable of the Sower</a:t>
            </a:r>
          </a:p>
          <a:p>
            <a:pPr marL="640594" lvl="1" indent="-174708">
              <a:buFont typeface="Arial" panose="020B0604020202020204" pitchFamily="34" charset="0"/>
              <a:buChar char="•"/>
            </a:pPr>
            <a:r>
              <a:rPr lang="en-US" dirty="0"/>
              <a:t>Sower (preacher) sows seed (the gospel) into the soil (the hearts of men)</a:t>
            </a:r>
          </a:p>
          <a:p>
            <a:pPr marL="640594" lvl="1" indent="-174708">
              <a:buFont typeface="Arial" panose="020B0604020202020204" pitchFamily="34" charset="0"/>
              <a:buChar char="•"/>
            </a:pPr>
            <a:r>
              <a:rPr lang="en-US" dirty="0"/>
              <a:t>Remember the one type of soil that indicates a heart that pleases the Lord?</a:t>
            </a:r>
          </a:p>
          <a:p>
            <a:r>
              <a:rPr lang="en-US" b="1" dirty="0"/>
              <a:t>(Matthew 13:23), </a:t>
            </a:r>
            <a:r>
              <a:rPr lang="en-US" i="1" dirty="0"/>
              <a:t>“But he who received seed on the good ground is he who hears the word and understands it, who indeed bears fruit and produces: some a hundredfold, some sixty, some thirty.”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The key is sowing good things into a good heart!</a:t>
            </a:r>
          </a:p>
          <a:p>
            <a:r>
              <a:rPr lang="en-US" b="1" dirty="0"/>
              <a:t>(Matthew 15:19), [EVIL], </a:t>
            </a:r>
            <a:r>
              <a:rPr lang="en-US" i="1" dirty="0"/>
              <a:t>“</a:t>
            </a:r>
            <a:r>
              <a:rPr lang="en-US" b="0" i="1" dirty="0"/>
              <a:t>For out of the heart proceed evil thoughts, murders, adulteries, fornications, thefts, false witness, blasphemies.”</a:t>
            </a:r>
          </a:p>
          <a:p>
            <a:r>
              <a:rPr lang="en-US" b="1" dirty="0"/>
              <a:t>(Philippians 4:8), [GOOD], </a:t>
            </a:r>
            <a:r>
              <a:rPr lang="en-US" i="1" dirty="0"/>
              <a:t>“F</a:t>
            </a:r>
            <a:r>
              <a:rPr lang="en-US" b="0" i="1" dirty="0"/>
              <a:t>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lang="en-US" i="1" dirty="0"/>
          </a:p>
        </p:txBody>
      </p:sp>
      <p:sp>
        <p:nvSpPr>
          <p:cNvPr id="4" name="Slide Number Placeholder 3"/>
          <p:cNvSpPr>
            <a:spLocks noGrp="1"/>
          </p:cNvSpPr>
          <p:nvPr>
            <p:ph type="sldNum" sz="quarter" idx="10"/>
          </p:nvPr>
        </p:nvSpPr>
        <p:spPr/>
        <p:txBody>
          <a:bodyPr/>
          <a:lstStyle/>
          <a:p>
            <a:pPr defTabSz="931774">
              <a:defRPr/>
            </a:pPr>
            <a:fld id="{7F313AEF-2966-47BF-AA20-55D99FA8DF04}"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67651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REAP LATER THAN WE SOW</a:t>
            </a:r>
            <a:endParaRPr lang="en-US" dirty="0"/>
          </a:p>
          <a:p>
            <a:r>
              <a:rPr lang="en-US" b="1" dirty="0"/>
              <a:t>(Galatians 6:9), </a:t>
            </a:r>
            <a:r>
              <a:rPr lang="en-US" i="1" dirty="0"/>
              <a:t>“</a:t>
            </a:r>
            <a:r>
              <a:rPr lang="en-US" b="0" i="1" dirty="0"/>
              <a:t>And let us not grow weary while doing good, for in due season we shall reap if we do not lose heart.”</a:t>
            </a:r>
            <a:endParaRPr lang="en-US" i="1" dirty="0"/>
          </a:p>
          <a:p>
            <a:pPr marL="174708" indent="-174708">
              <a:buFont typeface="Arial" panose="020B0604020202020204" pitchFamily="34" charset="0"/>
              <a:buChar char="•"/>
            </a:pPr>
            <a:r>
              <a:rPr lang="en-US" b="1" dirty="0"/>
              <a:t>Harvests take time (both good and evil)</a:t>
            </a:r>
          </a:p>
          <a:p>
            <a:r>
              <a:rPr lang="en-US" b="1" dirty="0"/>
              <a:t>(James 5:7), [GOOD], </a:t>
            </a:r>
            <a:r>
              <a:rPr lang="en-US" i="1" dirty="0"/>
              <a:t>“Therefore be patient, brethren, until the coming of the Lord. See how the farmer waits for the precious fruit of the earth, waiting patiently for it until it receives the early and latter rain.</a:t>
            </a:r>
            <a:r>
              <a:rPr lang="en-US" i="1" baseline="30000" dirty="0"/>
              <a:t> 8</a:t>
            </a:r>
            <a:r>
              <a:rPr lang="en-US" i="1" dirty="0"/>
              <a:t> You also be patient. Establish your hearts, for the coming of the Lord is at hand.”</a:t>
            </a:r>
          </a:p>
          <a:p>
            <a:r>
              <a:rPr lang="en-US" b="1" dirty="0"/>
              <a:t>(1 Timothy 5:24), [EVIL],</a:t>
            </a:r>
            <a:r>
              <a:rPr lang="en-US" b="1" i="1" dirty="0"/>
              <a:t> </a:t>
            </a:r>
            <a:r>
              <a:rPr lang="en-US" i="1" dirty="0"/>
              <a:t>“Some men's sins are clearly evident, preceding them to judgment, but those of some men follow later.”</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Men are shortsighted, which leads them to think the law has been suspended.  Such is NOT the case</a:t>
            </a:r>
          </a:p>
          <a:p>
            <a:r>
              <a:rPr lang="en-US" b="1" dirty="0"/>
              <a:t>(Ecclesiastes 8:11), </a:t>
            </a:r>
            <a:r>
              <a:rPr lang="en-US" i="1" dirty="0"/>
              <a:t>“Because the sentence against an evil work is not executed speedily, therefore the heart of the sons of men is fully set in them to do evil.”</a:t>
            </a:r>
          </a:p>
          <a:p>
            <a:pPr marL="640594" lvl="1" indent="-174708">
              <a:buFont typeface="Arial" panose="020B0604020202020204" pitchFamily="34" charset="0"/>
              <a:buChar char="•"/>
            </a:pPr>
            <a:r>
              <a:rPr lang="en-US" dirty="0"/>
              <a:t>Also, righteous men may despair at the seeming prosperity of the wicked!</a:t>
            </a:r>
          </a:p>
          <a:p>
            <a:pPr marL="174708" indent="-174708">
              <a:buFont typeface="Arial" panose="020B0604020202020204" pitchFamily="34" charset="0"/>
              <a:buChar char="•"/>
            </a:pPr>
            <a:r>
              <a:rPr lang="en-US" b="1" dirty="0"/>
              <a:t>Finally, righteous men may grow weary that their righteousness does not bring immediate reward.  Our text gives us assurance!</a:t>
            </a:r>
          </a:p>
          <a:p>
            <a:pPr marL="640594" lvl="1" indent="-174708">
              <a:buFont typeface="Arial" panose="020B0604020202020204" pitchFamily="34" charset="0"/>
              <a:buChar char="•"/>
            </a:pPr>
            <a:r>
              <a:rPr lang="en-US" b="1" dirty="0"/>
              <a:t>Patience on the part of the righteous is worthwhile!</a:t>
            </a:r>
          </a:p>
        </p:txBody>
      </p:sp>
      <p:sp>
        <p:nvSpPr>
          <p:cNvPr id="4" name="Slide Number Placeholder 3"/>
          <p:cNvSpPr>
            <a:spLocks noGrp="1"/>
          </p:cNvSpPr>
          <p:nvPr>
            <p:ph type="sldNum" sz="quarter" idx="10"/>
          </p:nvPr>
        </p:nvSpPr>
        <p:spPr/>
        <p:txBody>
          <a:bodyPr/>
          <a:lstStyle/>
          <a:p>
            <a:pPr defTabSz="931774">
              <a:defRPr/>
            </a:pPr>
            <a:fld id="{7F313AEF-2966-47BF-AA20-55D99FA8DF04}"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571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law we cannot evade or be exempted from (in either the physical or spiritual realms!)</a:t>
            </a:r>
          </a:p>
          <a:p>
            <a:pPr marL="174708" indent="-174708">
              <a:buFont typeface="Arial" panose="020B0604020202020204" pitchFamily="34" charset="0"/>
              <a:buChar char="•"/>
            </a:pPr>
            <a:r>
              <a:rPr lang="en-US" dirty="0"/>
              <a:t>It’s a law that if understood  will help us to be wise for salvation.</a:t>
            </a:r>
          </a:p>
          <a:p>
            <a:pPr marL="174708" indent="-174708">
              <a:buFont typeface="Arial" panose="020B0604020202020204" pitchFamily="34" charset="0"/>
              <a:buChar char="•"/>
            </a:pPr>
            <a:r>
              <a:rPr lang="en-US" dirty="0"/>
              <a:t>Never forget that seeds are actions, and eventually there WILL BE a harvest.</a:t>
            </a:r>
          </a:p>
          <a:p>
            <a:pPr marL="174708" indent="-174708">
              <a:buFont typeface="Arial" panose="020B0604020202020204" pitchFamily="34" charset="0"/>
              <a:buChar char="•"/>
            </a:pPr>
            <a:endParaRPr lang="en-US" dirty="0"/>
          </a:p>
          <a:p>
            <a:r>
              <a:rPr lang="en-US" b="1" dirty="0"/>
              <a:t>(Matthew 13:30), [Jesus will harvest.  In the parable the righteous are the wheat, the unrighteous are the tares.  Jesus’ words], </a:t>
            </a:r>
            <a:r>
              <a:rPr lang="en-US" i="1" dirty="0"/>
              <a:t>“Let both grow together until the harvest, and at the time of harvest I will say to the reapers, “First gather together the tares and bind them in bundles to burn them, but gather the wheat into my barn.” </a:t>
            </a:r>
          </a:p>
          <a:p>
            <a:endParaRPr lang="en-US" dirty="0"/>
          </a:p>
        </p:txBody>
      </p:sp>
      <p:sp>
        <p:nvSpPr>
          <p:cNvPr id="4" name="Slide Number Placeholder 3"/>
          <p:cNvSpPr>
            <a:spLocks noGrp="1"/>
          </p:cNvSpPr>
          <p:nvPr>
            <p:ph type="sldNum" sz="quarter" idx="10"/>
          </p:nvPr>
        </p:nvSpPr>
        <p:spPr/>
        <p:txBody>
          <a:bodyPr/>
          <a:lstStyle/>
          <a:p>
            <a:pPr defTabSz="931774">
              <a:defRPr/>
            </a:pPr>
            <a:fld id="{7F313AEF-2966-47BF-AA20-55D99FA8DF04}"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24031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4E16-0162-4C65-B4B6-63BC3A55F2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02BE87-2F04-4DDE-9D5F-59E83656F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A11F80-7490-492C-B930-113185310449}"/>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5" name="Footer Placeholder 4">
            <a:extLst>
              <a:ext uri="{FF2B5EF4-FFF2-40B4-BE49-F238E27FC236}">
                <a16:creationId xmlns:a16="http://schemas.microsoft.com/office/drawing/2014/main" id="{B0DCC1DC-FEB6-4242-ACDF-A5700D036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A44AD-AB76-4740-8D7E-3C6DC4A5956F}"/>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403463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F142-36EC-4913-8F7E-BC9F430164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9CD46-89DE-46F9-873E-8A58B79D7F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127E0-D751-482A-8800-0BD2E79FF11D}"/>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5" name="Footer Placeholder 4">
            <a:extLst>
              <a:ext uri="{FF2B5EF4-FFF2-40B4-BE49-F238E27FC236}">
                <a16:creationId xmlns:a16="http://schemas.microsoft.com/office/drawing/2014/main" id="{5342AD18-4746-4107-B975-0B4FF6DFF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4A71A-32B7-41C7-9518-5A21E9BABAF5}"/>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300829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CF43A-FCA3-4106-B184-CD6153FD8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3F746C-6524-4702-A49F-D143DA0A89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119C7-165C-45F4-8034-DC4FF373F88D}"/>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5" name="Footer Placeholder 4">
            <a:extLst>
              <a:ext uri="{FF2B5EF4-FFF2-40B4-BE49-F238E27FC236}">
                <a16:creationId xmlns:a16="http://schemas.microsoft.com/office/drawing/2014/main" id="{2358698C-A155-4909-A857-1C0F25E8E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0F337-C30E-49DE-A4EB-BCDE6CB2E398}"/>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284849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0A1A-EDA0-4568-BDE0-72FEA0AED5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480B7-E88C-471C-9E10-1B3C91DF27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E3C00-9325-4339-B781-9C53B8E9D074}"/>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5" name="Footer Placeholder 4">
            <a:extLst>
              <a:ext uri="{FF2B5EF4-FFF2-40B4-BE49-F238E27FC236}">
                <a16:creationId xmlns:a16="http://schemas.microsoft.com/office/drawing/2014/main" id="{9B08A923-3B34-4A05-B01C-8B99AF7DB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3812D-7943-497F-A31F-808C5D697D5E}"/>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89753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DA6B-054A-47BD-AA92-E187D59012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2EA3A-F802-40AA-8363-25DFF525C3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5AFF1-E682-4046-9259-9C557B889723}"/>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5" name="Footer Placeholder 4">
            <a:extLst>
              <a:ext uri="{FF2B5EF4-FFF2-40B4-BE49-F238E27FC236}">
                <a16:creationId xmlns:a16="http://schemas.microsoft.com/office/drawing/2014/main" id="{9A9E4115-6AAA-413F-BE80-E8CDE2645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F5545-E8A4-4FED-A89F-2A231D4E33EE}"/>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291343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88D9-E4E3-45C4-A733-1F74706A9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5AB43-0D24-4DA3-BA48-F932D516A8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EF640-29DA-4C82-9E38-0B84BB945A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23C48-C13C-40E0-BA31-1D44082E4F11}"/>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6" name="Footer Placeholder 5">
            <a:extLst>
              <a:ext uri="{FF2B5EF4-FFF2-40B4-BE49-F238E27FC236}">
                <a16:creationId xmlns:a16="http://schemas.microsoft.com/office/drawing/2014/main" id="{1BBA8681-82B6-46C6-9C26-85A0CA314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CAA52-C48C-44F3-8036-B4B15150EA83}"/>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357846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54A3-BB5A-4DB8-9F66-A943A4631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B0D00-282A-41B6-8379-A8FADB394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0F6CF4-8701-4720-A8AD-D0930A610F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6E59A7-884D-409B-A835-B23F727F2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238601-ED7F-4443-B5D4-B9F77E1B56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72DE6-6866-42DE-B428-81F4D3CB2B3D}"/>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8" name="Footer Placeholder 7">
            <a:extLst>
              <a:ext uri="{FF2B5EF4-FFF2-40B4-BE49-F238E27FC236}">
                <a16:creationId xmlns:a16="http://schemas.microsoft.com/office/drawing/2014/main" id="{B44918A5-783D-40F0-AA98-7D3EB73B1B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347F0-1CDE-4439-9B64-0394DD504B21}"/>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19116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658F-E829-4D90-8B6E-6EBC421C05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060610-2A7F-4998-9B8C-26F3F9111B21}"/>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4" name="Footer Placeholder 3">
            <a:extLst>
              <a:ext uri="{FF2B5EF4-FFF2-40B4-BE49-F238E27FC236}">
                <a16:creationId xmlns:a16="http://schemas.microsoft.com/office/drawing/2014/main" id="{D72CBA79-BFB3-4A83-80FE-75CC17A0B7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4FD2D0-38ED-4C9D-A5C6-2C00E48C3C7A}"/>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308207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C91CE-2955-44A6-A883-7F8859532D60}"/>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3" name="Footer Placeholder 2">
            <a:extLst>
              <a:ext uri="{FF2B5EF4-FFF2-40B4-BE49-F238E27FC236}">
                <a16:creationId xmlns:a16="http://schemas.microsoft.com/office/drawing/2014/main" id="{3DF4A6E5-9D31-4DA3-A452-E3B3178EB8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2D36B9-DE84-450D-861B-56011C42AC64}"/>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14726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7C98-7198-4322-A512-C153C1E69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2D30DE-6FE3-4C93-B6B3-A41889105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6DCE58-1395-463D-99D3-423CBB61A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109D7C-052C-4934-8B55-12F27E0E4A98}"/>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6" name="Footer Placeholder 5">
            <a:extLst>
              <a:ext uri="{FF2B5EF4-FFF2-40B4-BE49-F238E27FC236}">
                <a16:creationId xmlns:a16="http://schemas.microsoft.com/office/drawing/2014/main" id="{C63F971F-8130-44F2-AEB2-DF8E22E9F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3B21E-64B6-4354-8F74-286E1EAA8ED8}"/>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132189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E070-D112-469A-A8DB-459B1DC1E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6AAE5E-782D-4411-9A85-22A3985B16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D7B45E-D373-4FEB-BB40-3880C4B44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BAC5CD-B31B-41A3-829D-29571D86FB91}"/>
              </a:ext>
            </a:extLst>
          </p:cNvPr>
          <p:cNvSpPr>
            <a:spLocks noGrp="1"/>
          </p:cNvSpPr>
          <p:nvPr>
            <p:ph type="dt" sz="half" idx="10"/>
          </p:nvPr>
        </p:nvSpPr>
        <p:spPr/>
        <p:txBody>
          <a:bodyPr/>
          <a:lstStyle/>
          <a:p>
            <a:fld id="{7076F316-09E1-4C94-8593-C25045344310}" type="datetimeFigureOut">
              <a:rPr lang="en-US" smtClean="0"/>
              <a:t>4/29/2018</a:t>
            </a:fld>
            <a:endParaRPr lang="en-US"/>
          </a:p>
        </p:txBody>
      </p:sp>
      <p:sp>
        <p:nvSpPr>
          <p:cNvPr id="6" name="Footer Placeholder 5">
            <a:extLst>
              <a:ext uri="{FF2B5EF4-FFF2-40B4-BE49-F238E27FC236}">
                <a16:creationId xmlns:a16="http://schemas.microsoft.com/office/drawing/2014/main" id="{E8E65C18-25E6-4B80-948C-6895FEFF9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14A77-EF20-449D-89DE-8C4509446923}"/>
              </a:ext>
            </a:extLst>
          </p:cNvPr>
          <p:cNvSpPr>
            <a:spLocks noGrp="1"/>
          </p:cNvSpPr>
          <p:nvPr>
            <p:ph type="sldNum" sz="quarter" idx="12"/>
          </p:nvPr>
        </p:nvSpPr>
        <p:spPr/>
        <p:txBody>
          <a:bodyPr/>
          <a:lstStyle/>
          <a:p>
            <a:fld id="{BA041ACF-061C-4ACE-AEEB-1B17DE14035E}" type="slidenum">
              <a:rPr lang="en-US" smtClean="0"/>
              <a:t>‹#›</a:t>
            </a:fld>
            <a:endParaRPr lang="en-US"/>
          </a:p>
        </p:txBody>
      </p:sp>
    </p:spTree>
    <p:extLst>
      <p:ext uri="{BB962C8B-B14F-4D97-AF65-F5344CB8AC3E}">
        <p14:creationId xmlns:p14="http://schemas.microsoft.com/office/powerpoint/2010/main" val="115759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A9E9DB-E4E9-44B1-A6D7-F4220D054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48B571-409C-4D62-9704-386700A97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4D7C-913F-4FA2-B721-DB5619B17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F316-09E1-4C94-8593-C25045344310}" type="datetimeFigureOut">
              <a:rPr lang="en-US" smtClean="0"/>
              <a:t>4/29/2018</a:t>
            </a:fld>
            <a:endParaRPr lang="en-US"/>
          </a:p>
        </p:txBody>
      </p:sp>
      <p:sp>
        <p:nvSpPr>
          <p:cNvPr id="5" name="Footer Placeholder 4">
            <a:extLst>
              <a:ext uri="{FF2B5EF4-FFF2-40B4-BE49-F238E27FC236}">
                <a16:creationId xmlns:a16="http://schemas.microsoft.com/office/drawing/2014/main" id="{936B2987-C724-481A-8D79-4BD5272F8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BABE23-C1DE-4F43-B19E-F8707A5D8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41ACF-061C-4ACE-AEEB-1B17DE14035E}" type="slidenum">
              <a:rPr lang="en-US" smtClean="0"/>
              <a:t>‹#›</a:t>
            </a:fld>
            <a:endParaRPr lang="en-US"/>
          </a:p>
        </p:txBody>
      </p:sp>
    </p:spTree>
    <p:extLst>
      <p:ext uri="{BB962C8B-B14F-4D97-AF65-F5344CB8AC3E}">
        <p14:creationId xmlns:p14="http://schemas.microsoft.com/office/powerpoint/2010/main" val="2155689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8DA-236C-4532-9B11-972956C5F016}"/>
              </a:ext>
            </a:extLst>
          </p:cNvPr>
          <p:cNvSpPr>
            <a:spLocks noGrp="1"/>
          </p:cNvSpPr>
          <p:nvPr>
            <p:ph type="ctrTitle"/>
          </p:nvPr>
        </p:nvSpPr>
        <p:spPr>
          <a:xfrm>
            <a:off x="575730" y="304796"/>
            <a:ext cx="4148667" cy="4351870"/>
          </a:xfrm>
        </p:spPr>
        <p:txBody>
          <a:bodyPr anchor="t">
            <a:normAutofit/>
          </a:bodyPr>
          <a:lstStyle/>
          <a:p>
            <a:pPr>
              <a:lnSpc>
                <a:spcPct val="100000"/>
              </a:lnSpc>
            </a:pPr>
            <a:r>
              <a:rPr lang="en-US" sz="8800" dirty="0">
                <a:effectLst>
                  <a:glow rad="101600">
                    <a:srgbClr val="A8F338">
                      <a:alpha val="40000"/>
                    </a:srgbClr>
                  </a:glow>
                </a:effectLst>
                <a:latin typeface="Shermlock" panose="00000400000000000000" pitchFamily="2" charset="0"/>
              </a:rPr>
              <a:t>Sowing</a:t>
            </a:r>
            <a:br>
              <a:rPr lang="en-US" sz="7200" dirty="0">
                <a:effectLst>
                  <a:glow rad="101600">
                    <a:srgbClr val="A8F338">
                      <a:alpha val="40000"/>
                    </a:srgbClr>
                  </a:glow>
                </a:effectLst>
                <a:latin typeface="Shermlock" panose="00000400000000000000" pitchFamily="2" charset="0"/>
              </a:rPr>
            </a:br>
            <a:r>
              <a:rPr lang="en-US" sz="5400" dirty="0">
                <a:effectLst>
                  <a:glow rad="101600">
                    <a:srgbClr val="A8F338">
                      <a:alpha val="40000"/>
                    </a:srgbClr>
                  </a:glow>
                </a:effectLst>
                <a:latin typeface="Shermlock" panose="00000400000000000000" pitchFamily="2" charset="0"/>
              </a:rPr>
              <a:t>and</a:t>
            </a:r>
            <a:br>
              <a:rPr lang="en-US" dirty="0">
                <a:effectLst>
                  <a:glow rad="101600">
                    <a:srgbClr val="A8F338">
                      <a:alpha val="40000"/>
                    </a:srgbClr>
                  </a:glow>
                </a:effectLst>
                <a:latin typeface="Shermlock" panose="00000400000000000000" pitchFamily="2" charset="0"/>
              </a:rPr>
            </a:br>
            <a:r>
              <a:rPr lang="en-US" sz="8800" dirty="0">
                <a:effectLst>
                  <a:glow rad="101600">
                    <a:srgbClr val="A8F338">
                      <a:alpha val="40000"/>
                    </a:srgbClr>
                  </a:glow>
                </a:effectLst>
                <a:latin typeface="Shermlock" panose="00000400000000000000" pitchFamily="2" charset="0"/>
              </a:rPr>
              <a:t>Reaping</a:t>
            </a:r>
          </a:p>
        </p:txBody>
      </p:sp>
      <p:sp>
        <p:nvSpPr>
          <p:cNvPr id="3" name="Subtitle 2">
            <a:extLst>
              <a:ext uri="{FF2B5EF4-FFF2-40B4-BE49-F238E27FC236}">
                <a16:creationId xmlns:a16="http://schemas.microsoft.com/office/drawing/2014/main" id="{D8DF207D-0C65-43FD-8586-C63318759CD1}"/>
              </a:ext>
            </a:extLst>
          </p:cNvPr>
          <p:cNvSpPr>
            <a:spLocks noGrp="1"/>
          </p:cNvSpPr>
          <p:nvPr>
            <p:ph type="subTitle" idx="1"/>
          </p:nvPr>
        </p:nvSpPr>
        <p:spPr>
          <a:xfrm>
            <a:off x="2675466" y="5723467"/>
            <a:ext cx="9144000" cy="995363"/>
          </a:xfrm>
        </p:spPr>
        <p:txBody>
          <a:bodyPr>
            <a:normAutofit/>
          </a:bodyPr>
          <a:lstStyle/>
          <a:p>
            <a:pPr algn="r"/>
            <a:r>
              <a:rPr lang="en-US" sz="5400" dirty="0">
                <a:effectLst>
                  <a:glow rad="101600">
                    <a:srgbClr val="A8F338">
                      <a:alpha val="40000"/>
                    </a:srgbClr>
                  </a:glow>
                </a:effectLst>
                <a:latin typeface="Franklin Gothic Heavy" panose="020B0903020102020204" pitchFamily="34" charset="0"/>
              </a:rPr>
              <a:t>Galatians 6:6-10</a:t>
            </a:r>
          </a:p>
        </p:txBody>
      </p:sp>
    </p:spTree>
    <p:extLst>
      <p:ext uri="{BB962C8B-B14F-4D97-AF65-F5344CB8AC3E}">
        <p14:creationId xmlns:p14="http://schemas.microsoft.com/office/powerpoint/2010/main" val="31097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55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8DA-236C-4532-9B11-972956C5F016}"/>
              </a:ext>
            </a:extLst>
          </p:cNvPr>
          <p:cNvSpPr>
            <a:spLocks noGrp="1"/>
          </p:cNvSpPr>
          <p:nvPr>
            <p:ph type="ctrTitle"/>
          </p:nvPr>
        </p:nvSpPr>
        <p:spPr>
          <a:xfrm>
            <a:off x="592665" y="1532467"/>
            <a:ext cx="11006670" cy="1693337"/>
          </a:xfrm>
        </p:spPr>
        <p:txBody>
          <a:bodyPr anchor="t">
            <a:normAutofit/>
          </a:bodyPr>
          <a:lstStyle/>
          <a:p>
            <a:pPr>
              <a:lnSpc>
                <a:spcPct val="100000"/>
              </a:lnSpc>
            </a:pPr>
            <a:r>
              <a:rPr lang="en-US" sz="8000" dirty="0">
                <a:solidFill>
                  <a:schemeClr val="accent2">
                    <a:lumMod val="20000"/>
                    <a:lumOff val="80000"/>
                  </a:schemeClr>
                </a:solidFill>
                <a:effectLst>
                  <a:outerShdw blurRad="38100" dist="38100" dir="2700000" algn="tl">
                    <a:srgbClr val="000000">
                      <a:alpha val="43137"/>
                    </a:srgbClr>
                  </a:outerShdw>
                </a:effectLst>
                <a:latin typeface="Shermlock" panose="00000400000000000000" pitchFamily="2" charset="0"/>
              </a:rPr>
              <a:t>Reap What We Sow</a:t>
            </a:r>
          </a:p>
        </p:txBody>
      </p:sp>
      <p:sp>
        <p:nvSpPr>
          <p:cNvPr id="3" name="Subtitle 2">
            <a:extLst>
              <a:ext uri="{FF2B5EF4-FFF2-40B4-BE49-F238E27FC236}">
                <a16:creationId xmlns:a16="http://schemas.microsoft.com/office/drawing/2014/main" id="{D8DF207D-0C65-43FD-8586-C63318759CD1}"/>
              </a:ext>
            </a:extLst>
          </p:cNvPr>
          <p:cNvSpPr>
            <a:spLocks noGrp="1"/>
          </p:cNvSpPr>
          <p:nvPr>
            <p:ph type="subTitle" idx="1"/>
          </p:nvPr>
        </p:nvSpPr>
        <p:spPr>
          <a:xfrm>
            <a:off x="1524000" y="3988862"/>
            <a:ext cx="9144000" cy="1926163"/>
          </a:xfrm>
        </p:spPr>
        <p:txBody>
          <a:bodyPr>
            <a:normAutofit/>
          </a:bodyPr>
          <a:lstStyle/>
          <a:p>
            <a:r>
              <a:rPr lang="en-US" sz="5400" dirty="0">
                <a:solidFill>
                  <a:schemeClr val="accent2">
                    <a:lumMod val="20000"/>
                    <a:lumOff val="80000"/>
                  </a:schemeClr>
                </a:solidFill>
                <a:effectLst>
                  <a:outerShdw blurRad="38100" dist="38100" dir="2700000" algn="tl">
                    <a:srgbClr val="000000">
                      <a:alpha val="43137"/>
                    </a:srgbClr>
                  </a:outerShdw>
                </a:effectLst>
                <a:latin typeface="Franklin Gothic Heavy" panose="020B0903020102020204" pitchFamily="34" charset="0"/>
              </a:rPr>
              <a:t>Galatians 6:7-8</a:t>
            </a:r>
          </a:p>
          <a:p>
            <a:r>
              <a:rPr lang="en-US" sz="4800" dirty="0">
                <a:solidFill>
                  <a:schemeClr val="accent2">
                    <a:lumMod val="20000"/>
                    <a:lumOff val="80000"/>
                  </a:schemeClr>
                </a:solidFill>
                <a:effectLst>
                  <a:outerShdw blurRad="38100" dist="38100" dir="2700000" algn="tl">
                    <a:srgbClr val="000000">
                      <a:alpha val="43137"/>
                    </a:srgbClr>
                  </a:outerShdw>
                </a:effectLst>
                <a:latin typeface="Franklin Gothic Heavy" panose="020B0903020102020204" pitchFamily="34" charset="0"/>
              </a:rPr>
              <a:t>2 Thessalonians 1:6-7</a:t>
            </a:r>
          </a:p>
        </p:txBody>
      </p:sp>
    </p:spTree>
    <p:extLst>
      <p:ext uri="{BB962C8B-B14F-4D97-AF65-F5344CB8AC3E}">
        <p14:creationId xmlns:p14="http://schemas.microsoft.com/office/powerpoint/2010/main" val="3053250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55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8DA-236C-4532-9B11-972956C5F016}"/>
              </a:ext>
            </a:extLst>
          </p:cNvPr>
          <p:cNvSpPr>
            <a:spLocks noGrp="1"/>
          </p:cNvSpPr>
          <p:nvPr>
            <p:ph type="ctrTitle"/>
          </p:nvPr>
        </p:nvSpPr>
        <p:spPr>
          <a:xfrm>
            <a:off x="592665" y="1532467"/>
            <a:ext cx="11006670" cy="1693337"/>
          </a:xfrm>
        </p:spPr>
        <p:txBody>
          <a:bodyPr anchor="t">
            <a:normAutofit/>
          </a:bodyPr>
          <a:lstStyle/>
          <a:p>
            <a:pPr>
              <a:lnSpc>
                <a:spcPct val="100000"/>
              </a:lnSpc>
            </a:pPr>
            <a:r>
              <a:rPr lang="en-US" sz="8000" dirty="0">
                <a:solidFill>
                  <a:schemeClr val="accent2">
                    <a:lumMod val="20000"/>
                    <a:lumOff val="80000"/>
                  </a:schemeClr>
                </a:solidFill>
                <a:effectLst>
                  <a:outerShdw blurRad="38100" dist="38100" dir="2700000" algn="tl">
                    <a:srgbClr val="000000">
                      <a:alpha val="43137"/>
                    </a:srgbClr>
                  </a:outerShdw>
                </a:effectLst>
                <a:latin typeface="Shermlock" panose="00000400000000000000" pitchFamily="2" charset="0"/>
              </a:rPr>
              <a:t>Reap More Than We Sow</a:t>
            </a:r>
          </a:p>
        </p:txBody>
      </p:sp>
      <p:sp>
        <p:nvSpPr>
          <p:cNvPr id="3" name="Subtitle 2">
            <a:extLst>
              <a:ext uri="{FF2B5EF4-FFF2-40B4-BE49-F238E27FC236}">
                <a16:creationId xmlns:a16="http://schemas.microsoft.com/office/drawing/2014/main" id="{D8DF207D-0C65-43FD-8586-C63318759CD1}"/>
              </a:ext>
            </a:extLst>
          </p:cNvPr>
          <p:cNvSpPr>
            <a:spLocks noGrp="1"/>
          </p:cNvSpPr>
          <p:nvPr>
            <p:ph type="subTitle" idx="1"/>
          </p:nvPr>
        </p:nvSpPr>
        <p:spPr>
          <a:xfrm>
            <a:off x="592665" y="3988862"/>
            <a:ext cx="11006670" cy="995363"/>
          </a:xfrm>
        </p:spPr>
        <p:txBody>
          <a:bodyPr>
            <a:normAutofit/>
          </a:bodyPr>
          <a:lstStyle/>
          <a:p>
            <a:r>
              <a:rPr lang="en-US" sz="5400" dirty="0">
                <a:solidFill>
                  <a:schemeClr val="accent2">
                    <a:lumMod val="20000"/>
                    <a:lumOff val="80000"/>
                  </a:schemeClr>
                </a:solidFill>
                <a:effectLst>
                  <a:outerShdw blurRad="38100" dist="38100" dir="2700000" algn="tl">
                    <a:srgbClr val="000000">
                      <a:alpha val="43137"/>
                    </a:srgbClr>
                  </a:outerShdw>
                </a:effectLst>
                <a:latin typeface="Franklin Gothic Heavy" panose="020B0903020102020204" pitchFamily="34" charset="0"/>
              </a:rPr>
              <a:t>Galatians 6:8</a:t>
            </a:r>
          </a:p>
        </p:txBody>
      </p:sp>
    </p:spTree>
    <p:extLst>
      <p:ext uri="{BB962C8B-B14F-4D97-AF65-F5344CB8AC3E}">
        <p14:creationId xmlns:p14="http://schemas.microsoft.com/office/powerpoint/2010/main" val="4150088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55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8DA-236C-4532-9B11-972956C5F016}"/>
              </a:ext>
            </a:extLst>
          </p:cNvPr>
          <p:cNvSpPr>
            <a:spLocks noGrp="1"/>
          </p:cNvSpPr>
          <p:nvPr>
            <p:ph type="ctrTitle"/>
          </p:nvPr>
        </p:nvSpPr>
        <p:spPr>
          <a:xfrm>
            <a:off x="592665" y="1532467"/>
            <a:ext cx="11006670" cy="1693337"/>
          </a:xfrm>
        </p:spPr>
        <p:txBody>
          <a:bodyPr anchor="t">
            <a:normAutofit/>
          </a:bodyPr>
          <a:lstStyle/>
          <a:p>
            <a:pPr>
              <a:lnSpc>
                <a:spcPct val="100000"/>
              </a:lnSpc>
            </a:pPr>
            <a:r>
              <a:rPr lang="en-US" sz="8000" dirty="0">
                <a:solidFill>
                  <a:schemeClr val="accent2">
                    <a:lumMod val="20000"/>
                    <a:lumOff val="80000"/>
                  </a:schemeClr>
                </a:solidFill>
                <a:effectLst>
                  <a:outerShdw blurRad="38100" dist="38100" dir="2700000" algn="tl">
                    <a:srgbClr val="000000">
                      <a:alpha val="43137"/>
                    </a:srgbClr>
                  </a:outerShdw>
                </a:effectLst>
                <a:latin typeface="Shermlock" panose="00000400000000000000" pitchFamily="2" charset="0"/>
              </a:rPr>
              <a:t>Reap Only If We Sow</a:t>
            </a:r>
          </a:p>
        </p:txBody>
      </p:sp>
      <p:sp>
        <p:nvSpPr>
          <p:cNvPr id="3" name="Subtitle 2">
            <a:extLst>
              <a:ext uri="{FF2B5EF4-FFF2-40B4-BE49-F238E27FC236}">
                <a16:creationId xmlns:a16="http://schemas.microsoft.com/office/drawing/2014/main" id="{D8DF207D-0C65-43FD-8586-C63318759CD1}"/>
              </a:ext>
            </a:extLst>
          </p:cNvPr>
          <p:cNvSpPr>
            <a:spLocks noGrp="1"/>
          </p:cNvSpPr>
          <p:nvPr>
            <p:ph type="subTitle" idx="1"/>
          </p:nvPr>
        </p:nvSpPr>
        <p:spPr>
          <a:xfrm>
            <a:off x="592665" y="3988862"/>
            <a:ext cx="11006670" cy="2141010"/>
          </a:xfrm>
        </p:spPr>
        <p:txBody>
          <a:bodyPr>
            <a:normAutofit/>
          </a:bodyPr>
          <a:lstStyle/>
          <a:p>
            <a:r>
              <a:rPr lang="en-US" sz="5400" dirty="0">
                <a:solidFill>
                  <a:schemeClr val="accent2">
                    <a:lumMod val="20000"/>
                    <a:lumOff val="80000"/>
                  </a:schemeClr>
                </a:solidFill>
                <a:effectLst>
                  <a:outerShdw blurRad="38100" dist="38100" dir="2700000" algn="tl">
                    <a:srgbClr val="000000">
                      <a:alpha val="43137"/>
                    </a:srgbClr>
                  </a:outerShdw>
                </a:effectLst>
                <a:latin typeface="Franklin Gothic Heavy" panose="020B0903020102020204" pitchFamily="34" charset="0"/>
              </a:rPr>
              <a:t>Galatians 6:8</a:t>
            </a:r>
          </a:p>
          <a:p>
            <a:r>
              <a:rPr lang="en-US" sz="4800" dirty="0">
                <a:solidFill>
                  <a:schemeClr val="accent2">
                    <a:lumMod val="20000"/>
                    <a:lumOff val="80000"/>
                  </a:schemeClr>
                </a:solidFill>
                <a:effectLst>
                  <a:outerShdw blurRad="38100" dist="38100" dir="2700000" algn="tl">
                    <a:srgbClr val="000000">
                      <a:alpha val="43137"/>
                    </a:srgbClr>
                  </a:outerShdw>
                </a:effectLst>
                <a:latin typeface="Franklin Gothic Heavy" panose="020B0903020102020204" pitchFamily="34" charset="0"/>
              </a:rPr>
              <a:t>Matthew 13:23; 15:19; Philippians 4:8</a:t>
            </a:r>
          </a:p>
        </p:txBody>
      </p:sp>
    </p:spTree>
    <p:extLst>
      <p:ext uri="{BB962C8B-B14F-4D97-AF65-F5344CB8AC3E}">
        <p14:creationId xmlns:p14="http://schemas.microsoft.com/office/powerpoint/2010/main" val="294939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55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8DA-236C-4532-9B11-972956C5F016}"/>
              </a:ext>
            </a:extLst>
          </p:cNvPr>
          <p:cNvSpPr>
            <a:spLocks noGrp="1"/>
          </p:cNvSpPr>
          <p:nvPr>
            <p:ph type="ctrTitle"/>
          </p:nvPr>
        </p:nvSpPr>
        <p:spPr>
          <a:xfrm>
            <a:off x="592665" y="1532467"/>
            <a:ext cx="11006670" cy="1693337"/>
          </a:xfrm>
        </p:spPr>
        <p:txBody>
          <a:bodyPr anchor="t">
            <a:normAutofit/>
          </a:bodyPr>
          <a:lstStyle/>
          <a:p>
            <a:pPr>
              <a:lnSpc>
                <a:spcPct val="100000"/>
              </a:lnSpc>
            </a:pPr>
            <a:r>
              <a:rPr lang="en-US" sz="8000" dirty="0">
                <a:solidFill>
                  <a:schemeClr val="accent2">
                    <a:lumMod val="20000"/>
                    <a:lumOff val="80000"/>
                  </a:schemeClr>
                </a:solidFill>
                <a:effectLst>
                  <a:outerShdw blurRad="38100" dist="38100" dir="2700000" algn="tl">
                    <a:srgbClr val="000000">
                      <a:alpha val="43137"/>
                    </a:srgbClr>
                  </a:outerShdw>
                </a:effectLst>
                <a:latin typeface="Shermlock" panose="00000400000000000000" pitchFamily="2" charset="0"/>
              </a:rPr>
              <a:t>Reap Later Than We Sow</a:t>
            </a:r>
          </a:p>
        </p:txBody>
      </p:sp>
      <p:sp>
        <p:nvSpPr>
          <p:cNvPr id="3" name="Subtitle 2">
            <a:extLst>
              <a:ext uri="{FF2B5EF4-FFF2-40B4-BE49-F238E27FC236}">
                <a16:creationId xmlns:a16="http://schemas.microsoft.com/office/drawing/2014/main" id="{D8DF207D-0C65-43FD-8586-C63318759CD1}"/>
              </a:ext>
            </a:extLst>
          </p:cNvPr>
          <p:cNvSpPr>
            <a:spLocks noGrp="1"/>
          </p:cNvSpPr>
          <p:nvPr>
            <p:ph type="subTitle" idx="1"/>
          </p:nvPr>
        </p:nvSpPr>
        <p:spPr>
          <a:xfrm>
            <a:off x="592665" y="3988861"/>
            <a:ext cx="11006670" cy="2615143"/>
          </a:xfrm>
        </p:spPr>
        <p:txBody>
          <a:bodyPr>
            <a:normAutofit/>
          </a:bodyPr>
          <a:lstStyle/>
          <a:p>
            <a:r>
              <a:rPr lang="en-US" sz="5400" dirty="0">
                <a:solidFill>
                  <a:schemeClr val="accent2">
                    <a:lumMod val="20000"/>
                    <a:lumOff val="80000"/>
                  </a:schemeClr>
                </a:solidFill>
                <a:effectLst>
                  <a:outerShdw blurRad="38100" dist="38100" dir="2700000" algn="tl">
                    <a:srgbClr val="000000">
                      <a:alpha val="43137"/>
                    </a:srgbClr>
                  </a:outerShdw>
                </a:effectLst>
                <a:latin typeface="Franklin Gothic Heavy" panose="020B0903020102020204" pitchFamily="34" charset="0"/>
              </a:rPr>
              <a:t>Galatians 6:9</a:t>
            </a:r>
          </a:p>
          <a:p>
            <a:r>
              <a:rPr lang="en-US" sz="4800" dirty="0">
                <a:solidFill>
                  <a:schemeClr val="accent2">
                    <a:lumMod val="20000"/>
                    <a:lumOff val="80000"/>
                  </a:schemeClr>
                </a:solidFill>
                <a:effectLst>
                  <a:outerShdw blurRad="38100" dist="38100" dir="2700000" algn="tl">
                    <a:srgbClr val="000000">
                      <a:alpha val="43137"/>
                    </a:srgbClr>
                  </a:outerShdw>
                </a:effectLst>
                <a:latin typeface="Franklin Gothic Heavy" panose="020B0903020102020204" pitchFamily="34" charset="0"/>
              </a:rPr>
              <a:t>James 5:7-8; 1 Timothy 5:24; Ecclesiastes 8:11</a:t>
            </a:r>
          </a:p>
        </p:txBody>
      </p:sp>
    </p:spTree>
    <p:extLst>
      <p:ext uri="{BB962C8B-B14F-4D97-AF65-F5344CB8AC3E}">
        <p14:creationId xmlns:p14="http://schemas.microsoft.com/office/powerpoint/2010/main" val="2376671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8DA-236C-4532-9B11-972956C5F016}"/>
              </a:ext>
            </a:extLst>
          </p:cNvPr>
          <p:cNvSpPr>
            <a:spLocks noGrp="1"/>
          </p:cNvSpPr>
          <p:nvPr>
            <p:ph type="ctrTitle"/>
          </p:nvPr>
        </p:nvSpPr>
        <p:spPr>
          <a:xfrm>
            <a:off x="575730" y="829732"/>
            <a:ext cx="5024970" cy="3826933"/>
          </a:xfrm>
        </p:spPr>
        <p:txBody>
          <a:bodyPr anchor="t">
            <a:normAutofit/>
          </a:bodyPr>
          <a:lstStyle/>
          <a:p>
            <a:pPr>
              <a:lnSpc>
                <a:spcPct val="100000"/>
              </a:lnSpc>
            </a:pPr>
            <a:r>
              <a:rPr lang="en-US" sz="8800" dirty="0">
                <a:effectLst>
                  <a:glow rad="101600">
                    <a:srgbClr val="A8F338">
                      <a:alpha val="40000"/>
                    </a:srgbClr>
                  </a:glow>
                </a:effectLst>
                <a:latin typeface="Shermlock" panose="00000400000000000000" pitchFamily="2" charset="0"/>
              </a:rPr>
              <a:t>Conclusion</a:t>
            </a:r>
          </a:p>
        </p:txBody>
      </p:sp>
      <p:sp>
        <p:nvSpPr>
          <p:cNvPr id="3" name="Subtitle 2">
            <a:extLst>
              <a:ext uri="{FF2B5EF4-FFF2-40B4-BE49-F238E27FC236}">
                <a16:creationId xmlns:a16="http://schemas.microsoft.com/office/drawing/2014/main" id="{D8DF207D-0C65-43FD-8586-C63318759CD1}"/>
              </a:ext>
            </a:extLst>
          </p:cNvPr>
          <p:cNvSpPr>
            <a:spLocks noGrp="1"/>
          </p:cNvSpPr>
          <p:nvPr>
            <p:ph type="subTitle" idx="1"/>
          </p:nvPr>
        </p:nvSpPr>
        <p:spPr>
          <a:xfrm>
            <a:off x="389467" y="4876803"/>
            <a:ext cx="11429999" cy="1706564"/>
          </a:xfrm>
        </p:spPr>
        <p:txBody>
          <a:bodyPr>
            <a:normAutofit/>
          </a:bodyPr>
          <a:lstStyle/>
          <a:p>
            <a:r>
              <a:rPr lang="en-US" sz="5400" dirty="0">
                <a:effectLst>
                  <a:glow rad="101600">
                    <a:srgbClr val="A8F338">
                      <a:alpha val="40000"/>
                    </a:srgbClr>
                  </a:glow>
                </a:effectLst>
                <a:latin typeface="Franklin Gothic Heavy" panose="020B0903020102020204" pitchFamily="34" charset="0"/>
              </a:rPr>
              <a:t>Seeds are actions</a:t>
            </a:r>
          </a:p>
          <a:p>
            <a:r>
              <a:rPr lang="en-US" sz="5400" dirty="0">
                <a:effectLst>
                  <a:glow rad="101600">
                    <a:srgbClr val="A8F338">
                      <a:alpha val="40000"/>
                    </a:srgbClr>
                  </a:glow>
                </a:effectLst>
                <a:latin typeface="Franklin Gothic Heavy" panose="020B0903020102020204" pitchFamily="34" charset="0"/>
              </a:rPr>
              <a:t>Eventually there will be a harvest!</a:t>
            </a:r>
          </a:p>
        </p:txBody>
      </p:sp>
    </p:spTree>
    <p:extLst>
      <p:ext uri="{BB962C8B-B14F-4D97-AF65-F5344CB8AC3E}">
        <p14:creationId xmlns:p14="http://schemas.microsoft.com/office/powerpoint/2010/main" val="2391976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1192</Words>
  <Application>Microsoft Office PowerPoint</Application>
  <PresentationFormat>Widescreen</PresentationFormat>
  <Paragraphs>82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 Light</vt:lpstr>
      <vt:lpstr>Franklin Gothic Heavy</vt:lpstr>
      <vt:lpstr>Marker Felt</vt:lpstr>
      <vt:lpstr>Calibri</vt:lpstr>
      <vt:lpstr>Shermlock</vt:lpstr>
      <vt:lpstr>Office Theme</vt:lpstr>
      <vt:lpstr>Sowing and Reaping</vt:lpstr>
      <vt:lpstr>Reap What We Sow</vt:lpstr>
      <vt:lpstr>Reap More Than We Sow</vt:lpstr>
      <vt:lpstr>Reap Only If We Sow</vt:lpstr>
      <vt:lpstr>Reap Later Than We Sow</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16</cp:revision>
  <cp:lastPrinted>2018-04-29T12:52:09Z</cp:lastPrinted>
  <dcterms:created xsi:type="dcterms:W3CDTF">2018-04-29T02:44:54Z</dcterms:created>
  <dcterms:modified xsi:type="dcterms:W3CDTF">2018-04-29T13:02:28Z</dcterms:modified>
</cp:coreProperties>
</file>