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0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956A95-B69F-46FC-BCFE-F3B9AA057206}" v="3" dt="2024-09-07T00:13:43.7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5229" autoAdjust="0"/>
  </p:normalViewPr>
  <p:slideViewPr>
    <p:cSldViewPr snapToGrid="0">
      <p:cViewPr varScale="1">
        <p:scale>
          <a:sx n="50" d="100"/>
          <a:sy n="50" d="100"/>
        </p:scale>
        <p:origin x="1862" y="43"/>
      </p:cViewPr>
      <p:guideLst/>
    </p:cSldViewPr>
  </p:slideViewPr>
  <p:notesTextViewPr>
    <p:cViewPr>
      <p:scale>
        <a:sx n="1" d="1"/>
        <a:sy n="1" d="1"/>
      </p:scale>
      <p:origin x="0" y="0"/>
    </p:cViewPr>
  </p:notesTextViewPr>
  <p:notesViewPr>
    <p:cSldViewPr snapToGrid="0">
      <p:cViewPr>
        <p:scale>
          <a:sx n="200" d="100"/>
          <a:sy n="200" d="100"/>
        </p:scale>
        <p:origin x="163" y="-814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n Cox" userId="9376f276357bfffd" providerId="LiveId" clId="{2A956A95-B69F-46FC-BCFE-F3B9AA057206}"/>
    <pc:docChg chg="undo custSel modSld modNotesMaster modHandout">
      <pc:chgData name="Stan Cox" userId="9376f276357bfffd" providerId="LiveId" clId="{2A956A95-B69F-46FC-BCFE-F3B9AA057206}" dt="2024-09-07T00:13:45.150" v="194" actId="478"/>
      <pc:docMkLst>
        <pc:docMk/>
      </pc:docMkLst>
      <pc:sldChg chg="modNotesTx">
        <pc:chgData name="Stan Cox" userId="9376f276357bfffd" providerId="LiveId" clId="{2A956A95-B69F-46FC-BCFE-F3B9AA057206}" dt="2024-09-04T02:01:20.163" v="7" actId="207"/>
        <pc:sldMkLst>
          <pc:docMk/>
          <pc:sldMk cId="3012291957" sldId="256"/>
        </pc:sldMkLst>
      </pc:sldChg>
      <pc:sldChg chg="addSp delSp modSp mod addAnim delAnim modAnim modNotesTx">
        <pc:chgData name="Stan Cox" userId="9376f276357bfffd" providerId="LiveId" clId="{2A956A95-B69F-46FC-BCFE-F3B9AA057206}" dt="2024-09-07T00:13:45.150" v="194" actId="478"/>
        <pc:sldMkLst>
          <pc:docMk/>
          <pc:sldMk cId="2428155314" sldId="257"/>
        </pc:sldMkLst>
        <pc:spChg chg="add del">
          <ac:chgData name="Stan Cox" userId="9376f276357bfffd" providerId="LiveId" clId="{2A956A95-B69F-46FC-BCFE-F3B9AA057206}" dt="2024-09-07T00:13:45.150" v="194" actId="478"/>
          <ac:spMkLst>
            <pc:docMk/>
            <pc:sldMk cId="2428155314" sldId="257"/>
            <ac:spMk id="4" creationId="{DC2EF892-03E7-9A78-9168-39591DAF00F7}"/>
          </ac:spMkLst>
        </pc:spChg>
        <pc:spChg chg="add del">
          <ac:chgData name="Stan Cox" userId="9376f276357bfffd" providerId="LiveId" clId="{2A956A95-B69F-46FC-BCFE-F3B9AA057206}" dt="2024-09-07T00:13:44.946" v="193" actId="478"/>
          <ac:spMkLst>
            <pc:docMk/>
            <pc:sldMk cId="2428155314" sldId="257"/>
            <ac:spMk id="5" creationId="{9FA8B1EF-271A-8C6A-9A77-30782FCA8BD6}"/>
          </ac:spMkLst>
        </pc:spChg>
        <pc:spChg chg="add del">
          <ac:chgData name="Stan Cox" userId="9376f276357bfffd" providerId="LiveId" clId="{2A956A95-B69F-46FC-BCFE-F3B9AA057206}" dt="2024-09-07T00:13:44.726" v="192" actId="478"/>
          <ac:spMkLst>
            <pc:docMk/>
            <pc:sldMk cId="2428155314" sldId="257"/>
            <ac:spMk id="6" creationId="{184631E4-4BC2-B97D-B73C-37F2EA53816D}"/>
          </ac:spMkLst>
        </pc:spChg>
        <pc:spChg chg="add del">
          <ac:chgData name="Stan Cox" userId="9376f276357bfffd" providerId="LiveId" clId="{2A956A95-B69F-46FC-BCFE-F3B9AA057206}" dt="2024-09-07T00:13:44.459" v="191" actId="478"/>
          <ac:spMkLst>
            <pc:docMk/>
            <pc:sldMk cId="2428155314" sldId="257"/>
            <ac:spMk id="7" creationId="{9D867601-3409-00C2-B912-7EF0A710D688}"/>
          </ac:spMkLst>
        </pc:spChg>
        <pc:spChg chg="add del">
          <ac:chgData name="Stan Cox" userId="9376f276357bfffd" providerId="LiveId" clId="{2A956A95-B69F-46FC-BCFE-F3B9AA057206}" dt="2024-09-07T00:13:43.722" v="190"/>
          <ac:spMkLst>
            <pc:docMk/>
            <pc:sldMk cId="2428155314" sldId="257"/>
            <ac:spMk id="8" creationId="{509F3794-A69E-E0F7-266E-FE84CDAD0130}"/>
          </ac:spMkLst>
        </pc:spChg>
        <pc:picChg chg="add mod ord">
          <ac:chgData name="Stan Cox" userId="9376f276357bfffd" providerId="LiveId" clId="{2A956A95-B69F-46FC-BCFE-F3B9AA057206}" dt="2024-09-04T01:59:37.174" v="3" actId="167"/>
          <ac:picMkLst>
            <pc:docMk/>
            <pc:sldMk cId="2428155314" sldId="257"/>
            <ac:picMk id="10" creationId="{E950D6FA-1FC5-8DDE-D2A7-072384074FA4}"/>
          </ac:picMkLst>
        </pc:picChg>
      </pc:sldChg>
      <pc:sldChg chg="modNotesTx">
        <pc:chgData name="Stan Cox" userId="9376f276357bfffd" providerId="LiveId" clId="{2A956A95-B69F-46FC-BCFE-F3B9AA057206}" dt="2024-09-04T02:02:28.912" v="15" actId="207"/>
        <pc:sldMkLst>
          <pc:docMk/>
          <pc:sldMk cId="2519417103" sldId="25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16F5C3-3E1A-B0E3-4C5F-B5218D3328AF}"/>
              </a:ext>
            </a:extLst>
          </p:cNvPr>
          <p:cNvSpPr>
            <a:spLocks noGrp="1"/>
          </p:cNvSpPr>
          <p:nvPr>
            <p:ph type="hdr" sz="quarter"/>
          </p:nvPr>
        </p:nvSpPr>
        <p:spPr>
          <a:xfrm>
            <a:off x="0" y="0"/>
            <a:ext cx="3276600" cy="458788"/>
          </a:xfrm>
          <a:prstGeom prst="rect">
            <a:avLst/>
          </a:prstGeom>
        </p:spPr>
        <p:txBody>
          <a:bodyPr vert="horz" lIns="91435" tIns="45718" rIns="91435" bIns="45718" rtlCol="0"/>
          <a:lstStyle>
            <a:lvl1pPr algn="l">
              <a:defRPr sz="1200"/>
            </a:lvl1pPr>
          </a:lstStyle>
          <a:p>
            <a:r>
              <a:rPr lang="en-US" b="1" dirty="0">
                <a:latin typeface="Felix Titling" panose="04060505060202020A04" pitchFamily="82" charset="0"/>
              </a:rPr>
              <a:t>The Mountain of the Lord’s House</a:t>
            </a:r>
          </a:p>
          <a:p>
            <a:r>
              <a:rPr lang="en-US" dirty="0"/>
              <a:t>Isaiah 2:1-4</a:t>
            </a:r>
          </a:p>
        </p:txBody>
      </p:sp>
      <p:sp>
        <p:nvSpPr>
          <p:cNvPr id="3" name="Date Placeholder 2">
            <a:extLst>
              <a:ext uri="{FF2B5EF4-FFF2-40B4-BE49-F238E27FC236}">
                <a16:creationId xmlns:a16="http://schemas.microsoft.com/office/drawing/2014/main" id="{AF4178CF-563C-DCA1-DCC9-A2D465C5ED03}"/>
              </a:ext>
            </a:extLst>
          </p:cNvPr>
          <p:cNvSpPr>
            <a:spLocks noGrp="1"/>
          </p:cNvSpPr>
          <p:nvPr>
            <p:ph type="dt" sz="quarter" idx="1"/>
          </p:nvPr>
        </p:nvSpPr>
        <p:spPr>
          <a:xfrm>
            <a:off x="3884613" y="0"/>
            <a:ext cx="2971800" cy="458788"/>
          </a:xfrm>
          <a:prstGeom prst="rect">
            <a:avLst/>
          </a:prstGeom>
        </p:spPr>
        <p:txBody>
          <a:bodyPr vert="horz" lIns="91435" tIns="45718" rIns="91435" bIns="45718" rtlCol="0"/>
          <a:lstStyle>
            <a:lvl1pPr algn="r">
              <a:defRPr sz="1200"/>
            </a:lvl1pPr>
          </a:lstStyle>
          <a:p>
            <a:r>
              <a:rPr lang="en-US" dirty="0"/>
              <a:t>September 8, 2024 @ 9am</a:t>
            </a:r>
          </a:p>
        </p:txBody>
      </p:sp>
      <p:sp>
        <p:nvSpPr>
          <p:cNvPr id="4" name="Footer Placeholder 3">
            <a:extLst>
              <a:ext uri="{FF2B5EF4-FFF2-40B4-BE49-F238E27FC236}">
                <a16:creationId xmlns:a16="http://schemas.microsoft.com/office/drawing/2014/main" id="{E179095B-C317-C41F-DC05-A00E5AFE03E5}"/>
              </a:ext>
            </a:extLst>
          </p:cNvPr>
          <p:cNvSpPr>
            <a:spLocks noGrp="1"/>
          </p:cNvSpPr>
          <p:nvPr>
            <p:ph type="ftr" sz="quarter" idx="2"/>
          </p:nvPr>
        </p:nvSpPr>
        <p:spPr>
          <a:xfrm>
            <a:off x="0" y="8685214"/>
            <a:ext cx="2971800" cy="458787"/>
          </a:xfrm>
          <a:prstGeom prst="rect">
            <a:avLst/>
          </a:prstGeom>
        </p:spPr>
        <p:txBody>
          <a:bodyPr vert="horz" lIns="91435" tIns="45718" rIns="91435" bIns="45718" rtlCol="0" anchor="b"/>
          <a:lstStyle>
            <a:lvl1pPr algn="l">
              <a:defRPr sz="1200"/>
            </a:lvl1pPr>
          </a:lstStyle>
          <a:p>
            <a:r>
              <a:rPr lang="en-US" dirty="0"/>
              <a:t>West Side church of Christ, Stan Cox</a:t>
            </a:r>
          </a:p>
        </p:txBody>
      </p:sp>
      <p:sp>
        <p:nvSpPr>
          <p:cNvPr id="5" name="Slide Number Placeholder 4">
            <a:extLst>
              <a:ext uri="{FF2B5EF4-FFF2-40B4-BE49-F238E27FC236}">
                <a16:creationId xmlns:a16="http://schemas.microsoft.com/office/drawing/2014/main" id="{FFB2AE50-3BD8-9D89-E8B1-7C459854AB4D}"/>
              </a:ext>
            </a:extLst>
          </p:cNvPr>
          <p:cNvSpPr>
            <a:spLocks noGrp="1"/>
          </p:cNvSpPr>
          <p:nvPr>
            <p:ph type="sldNum" sz="quarter" idx="3"/>
          </p:nvPr>
        </p:nvSpPr>
        <p:spPr>
          <a:xfrm>
            <a:off x="3884613" y="8685214"/>
            <a:ext cx="2971800" cy="458787"/>
          </a:xfrm>
          <a:prstGeom prst="rect">
            <a:avLst/>
          </a:prstGeom>
        </p:spPr>
        <p:txBody>
          <a:bodyPr vert="horz" lIns="91435" tIns="45718" rIns="91435" bIns="45718" rtlCol="0" anchor="b"/>
          <a:lstStyle>
            <a:lvl1pPr algn="r">
              <a:defRPr sz="1200"/>
            </a:lvl1pPr>
          </a:lstStyle>
          <a:p>
            <a:r>
              <a:rPr lang="en-US" dirty="0"/>
              <a:t>  soundteaching.org  </a:t>
            </a:r>
            <a:fld id="{BC36C400-1790-486A-87BB-0A7514347E9D}" type="slidenum">
              <a:rPr lang="en-US" smtClean="0"/>
              <a:t>‹#›</a:t>
            </a:fld>
            <a:endParaRPr lang="en-US" dirty="0"/>
          </a:p>
        </p:txBody>
      </p:sp>
    </p:spTree>
    <p:extLst>
      <p:ext uri="{BB962C8B-B14F-4D97-AF65-F5344CB8AC3E}">
        <p14:creationId xmlns:p14="http://schemas.microsoft.com/office/powerpoint/2010/main" val="3054329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35" tIns="45718" rIns="91435" bIns="45718" rtlCol="0"/>
          <a:lstStyle>
            <a:lvl1pPr algn="r">
              <a:defRPr sz="1200"/>
            </a:lvl1pPr>
          </a:lstStyle>
          <a:p>
            <a:fld id="{7EF9FC91-BDB6-4FFC-B61D-E00E885B6BAB}" type="datetimeFigureOut">
              <a:rPr lang="en-US" smtClean="0"/>
              <a:t>9/6/2024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5" tIns="45718" rIns="91435" bIns="4571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4"/>
            <a:ext cx="2971800" cy="458787"/>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4"/>
            <a:ext cx="2971800" cy="458787"/>
          </a:xfrm>
          <a:prstGeom prst="rect">
            <a:avLst/>
          </a:prstGeom>
        </p:spPr>
        <p:txBody>
          <a:bodyPr vert="horz" lIns="91435" tIns="45718" rIns="91435" bIns="45718" rtlCol="0" anchor="b"/>
          <a:lstStyle>
            <a:lvl1pPr algn="r">
              <a:defRPr sz="1200"/>
            </a:lvl1pPr>
          </a:lstStyle>
          <a:p>
            <a:fld id="{3D4CAB6C-6BA0-4F59-8D77-9BBEB0B813B7}" type="slidenum">
              <a:rPr lang="en-US" smtClean="0"/>
              <a:t>‹#›</a:t>
            </a:fld>
            <a:endParaRPr lang="en-US"/>
          </a:p>
        </p:txBody>
      </p:sp>
    </p:spTree>
    <p:extLst>
      <p:ext uri="{BB962C8B-B14F-4D97-AF65-F5344CB8AC3E}">
        <p14:creationId xmlns:p14="http://schemas.microsoft.com/office/powerpoint/2010/main" val="3705704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en-US" b="1" dirty="0"/>
              <a:t>Mountain of the Lord's House</a:t>
            </a:r>
            <a:endParaRPr lang="en-US" dirty="0"/>
          </a:p>
          <a:p>
            <a:pPr algn="ctr"/>
            <a:r>
              <a:rPr lang="en-US" dirty="0"/>
              <a:t>(Isaiah 2:1-4)</a:t>
            </a:r>
          </a:p>
          <a:p>
            <a:r>
              <a:rPr lang="en-US" b="1" dirty="0"/>
              <a:t>Introduction:</a:t>
            </a:r>
          </a:p>
          <a:p>
            <a:pPr>
              <a:buSzPts val="2200"/>
              <a:buFont typeface="Symbol" panose="05050102010706020507" pitchFamily="18" charset="2"/>
              <a:buChar char="·"/>
            </a:pPr>
            <a:r>
              <a:rPr lang="en-US" b="1" dirty="0"/>
              <a:t>Our daily reading has finally caught up with our Bible class study of Isaiah</a:t>
            </a:r>
          </a:p>
          <a:p>
            <a:pPr lvl="1">
              <a:buSzPts val="2200"/>
              <a:buFont typeface="Symbol" panose="05050102010706020507" pitchFamily="18" charset="2"/>
              <a:buChar char="·"/>
            </a:pPr>
            <a:r>
              <a:rPr lang="en-US" dirty="0"/>
              <a:t>I would like to turn back to a text in Isaiah from about 5 months ago:</a:t>
            </a:r>
          </a:p>
          <a:p>
            <a:r>
              <a:rPr lang="en-US" b="1" dirty="0"/>
              <a:t>Isaiah 2:1-4</a:t>
            </a:r>
            <a:r>
              <a:rPr lang="en-US" i="1" dirty="0"/>
              <a:t>  The word that Isaiah the son of </a:t>
            </a:r>
            <a:r>
              <a:rPr lang="en-US" i="1" dirty="0" err="1"/>
              <a:t>Amoz</a:t>
            </a:r>
            <a:r>
              <a:rPr lang="en-US" i="1" dirty="0"/>
              <a:t> saw concerning Judah and Jerusalem.  (2)  Now it shall come to pass in the latter days That the mountain of the LORD's house Shall be established on the top of the mountains, And shall be exalted above the hills; And all nations shall flow to it.  (3)  Many people shall come and say, "Come, and let us go up to the mountain of the LORD, To the house of the God of Jacob; He will teach us His ways, And we shall walk in His paths." For out of Zion shall go forth the law, And the word of the LORD from Jerusalem.  (4)  He shall judge between the nations, And rebuke many people; They shall beat their swords into plowshares, And their spears into pruning hooks; Nation shall not lift up sword against nation, Neither shall they learn war anymore.</a:t>
            </a:r>
            <a:endParaRPr lang="en-US" dirty="0"/>
          </a:p>
          <a:p>
            <a:pPr>
              <a:buSzPts val="1400"/>
              <a:buFont typeface="Symbol" panose="05050102010706020507" pitchFamily="18" charset="2"/>
              <a:buChar char="·"/>
            </a:pPr>
            <a:r>
              <a:rPr lang="en-US" b="1" dirty="0"/>
              <a:t>This passage obviously references the establishment of the Messianic Kingdom</a:t>
            </a:r>
            <a:endParaRPr lang="en-US" dirty="0"/>
          </a:p>
          <a:p>
            <a:pPr lvl="1">
              <a:buFont typeface="Symbol" panose="05050102010706020507" pitchFamily="18" charset="2"/>
              <a:buChar char="·"/>
            </a:pPr>
            <a:r>
              <a:rPr lang="en-US" dirty="0"/>
              <a:t>The Jew of Jesus' time was very familiar with this prophecy, and looked forward to a fulfillment of it.  Though few understood or fully accepted it.</a:t>
            </a:r>
          </a:p>
          <a:p>
            <a:pPr>
              <a:buFont typeface="Symbol" panose="05050102010706020507" pitchFamily="18" charset="2"/>
              <a:buChar char="·"/>
            </a:pPr>
            <a:r>
              <a:rPr lang="en-US" dirty="0"/>
              <a:t>We basically want to do two things in our short time together this morning</a:t>
            </a:r>
          </a:p>
          <a:p>
            <a:pPr lvl="1">
              <a:buFont typeface="Symbol" panose="05050102010706020507" pitchFamily="18" charset="2"/>
              <a:buChar char="·"/>
            </a:pPr>
            <a:r>
              <a:rPr lang="en-US" dirty="0"/>
              <a:t>One, affirm that this kingdom was established on the first Pentecost following the ascension of Jesus Christ into Heaven; as affirmed in Acts 2.</a:t>
            </a:r>
          </a:p>
          <a:p>
            <a:r>
              <a:rPr lang="en-US" b="1" dirty="0"/>
              <a:t>Luke 24:46-49 [Among Jesus' last words to His apostles before His ascension]</a:t>
            </a:r>
            <a:r>
              <a:rPr lang="en-US" i="1" dirty="0"/>
              <a:t> Then He said to them, "</a:t>
            </a:r>
            <a:r>
              <a:rPr lang="en-US" b="1" i="1" dirty="0"/>
              <a:t>Thus it is written, and thus it was necessary for the Christ to suffer and to rise from the dead the third day,  (47)  and that repentance and remission of sins should be preached in His name to all nations, beginning at Jerusalem</a:t>
            </a:r>
            <a:r>
              <a:rPr lang="en-US" i="1" dirty="0"/>
              <a:t>.  (48)  And you are witnesses of these things.  (49)  Behold, I send the Promise of My Father upon you; </a:t>
            </a:r>
            <a:r>
              <a:rPr lang="en-US" b="1" i="1" dirty="0"/>
              <a:t>but tarry in the city of Jerusalem until you are endued with power from on high</a:t>
            </a:r>
            <a:r>
              <a:rPr lang="en-US" i="1" dirty="0"/>
              <a:t>."</a:t>
            </a:r>
            <a:endParaRPr lang="en-US" dirty="0"/>
          </a:p>
          <a:p>
            <a:pPr>
              <a:buFont typeface="Symbol" panose="05050102010706020507" pitchFamily="18" charset="2"/>
              <a:buChar char="·"/>
            </a:pPr>
            <a:r>
              <a:rPr lang="en-US" dirty="0"/>
              <a:t>Two, answer the simple questions:  Who, what, when, where, and why - to get a basic understanding of the text.</a:t>
            </a:r>
          </a:p>
        </p:txBody>
      </p:sp>
      <p:sp>
        <p:nvSpPr>
          <p:cNvPr id="4" name="Slide Number Placeholder 3"/>
          <p:cNvSpPr>
            <a:spLocks noGrp="1"/>
          </p:cNvSpPr>
          <p:nvPr>
            <p:ph type="sldNum" sz="quarter" idx="5"/>
          </p:nvPr>
        </p:nvSpPr>
        <p:spPr/>
        <p:txBody>
          <a:bodyPr/>
          <a:lstStyle/>
          <a:p>
            <a:fld id="{3D4CAB6C-6BA0-4F59-8D77-9BBEB0B813B7}" type="slidenum">
              <a:rPr lang="en-US" smtClean="0"/>
              <a:t>1</a:t>
            </a:fld>
            <a:endParaRPr lang="en-US"/>
          </a:p>
        </p:txBody>
      </p:sp>
    </p:spTree>
    <p:extLst>
      <p:ext uri="{BB962C8B-B14F-4D97-AF65-F5344CB8AC3E}">
        <p14:creationId xmlns:p14="http://schemas.microsoft.com/office/powerpoint/2010/main" val="834387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SzPts val="143300"/>
              <a:buFont typeface="Symbol" panose="05050102010706020507" pitchFamily="18" charset="2"/>
              <a:buChar char="·"/>
            </a:pPr>
            <a:r>
              <a:rPr lang="en-US" b="1" dirty="0"/>
              <a:t>Who, What, When, Where Why?</a:t>
            </a:r>
          </a:p>
          <a:p>
            <a:pPr lvl="1">
              <a:buSzPts val="2200"/>
              <a:buFont typeface="Symbol" panose="05050102010706020507" pitchFamily="18" charset="2"/>
              <a:buChar char="·"/>
            </a:pPr>
            <a:r>
              <a:rPr lang="en-US" b="1" dirty="0"/>
              <a:t>Who1 - The God of Jacob (3)</a:t>
            </a:r>
          </a:p>
          <a:p>
            <a:pPr lvl="2">
              <a:buSzPts val="2200"/>
              <a:buFont typeface="Symbol" panose="05050102010706020507" pitchFamily="18" charset="2"/>
              <a:buChar char="·"/>
            </a:pPr>
            <a:r>
              <a:rPr lang="en-US" dirty="0"/>
              <a:t>Jehovah was the God of Jacob (And Abraham, his grandfather; Isaac, his father)</a:t>
            </a:r>
            <a:endParaRPr lang="en-US" b="1" dirty="0"/>
          </a:p>
          <a:p>
            <a:r>
              <a:rPr lang="en-US" b="1" dirty="0"/>
              <a:t>Genesis 35:9-15  </a:t>
            </a:r>
            <a:r>
              <a:rPr lang="en-US" i="1" dirty="0"/>
              <a:t>Then God appeared to Jacob again, when he came from </a:t>
            </a:r>
            <a:r>
              <a:rPr lang="en-US" i="1" dirty="0" err="1"/>
              <a:t>Padan</a:t>
            </a:r>
            <a:r>
              <a:rPr lang="en-US" i="1" dirty="0"/>
              <a:t> Aram, and blessed him.  (10)  And God said to him, "Your name is Jacob; your name shall not be called Jacob anymore, but Israel shall be your name." So He called his name Israel.  (11)  </a:t>
            </a:r>
            <a:r>
              <a:rPr lang="en-US" b="1" i="1" dirty="0"/>
              <a:t>Also God said to him: "I am God Almighty</a:t>
            </a:r>
            <a:r>
              <a:rPr lang="en-US" i="1" dirty="0"/>
              <a:t>. Be fruitful and multiply; a nation and a company of nations shall proceed from you, and kings shall come from your body.  (12)  </a:t>
            </a:r>
            <a:r>
              <a:rPr lang="en-US" b="1" i="1" dirty="0"/>
              <a:t>The land which I gave Abraham and Isaac I give to you; and to your descendants after you I give this land</a:t>
            </a:r>
            <a:r>
              <a:rPr lang="en-US" i="1" dirty="0"/>
              <a:t>."  (13)  Then God went up from him in the place where He talked with him.  (14)  So Jacob set up a pillar in the place where He talked with him, a pillar of stone; and he poured a drink offering on it, and he poured oil on it.  (15)  And Jacob called the name of the place where God spoke with him, Bethel.</a:t>
            </a:r>
          </a:p>
          <a:p>
            <a:pPr lvl="2">
              <a:buSzPts val="2200"/>
              <a:buFont typeface="Symbol" panose="05050102010706020507" pitchFamily="18" charset="2"/>
              <a:buChar char="·"/>
            </a:pPr>
            <a:r>
              <a:rPr lang="en-US" dirty="0"/>
              <a:t>He is the One true God!</a:t>
            </a:r>
            <a:endParaRPr lang="en-US" i="1" dirty="0"/>
          </a:p>
          <a:p>
            <a:r>
              <a:rPr lang="en-US" b="1" dirty="0"/>
              <a:t>Isaiah 44:6</a:t>
            </a:r>
            <a:r>
              <a:rPr lang="en-US" i="1" dirty="0"/>
              <a:t>  "Thus says the LORD, the King of Israel, And his Redeemer, the LORD of hosts: 'I am the First and I am the Last; </a:t>
            </a:r>
            <a:r>
              <a:rPr lang="en-US" b="1" i="1" dirty="0"/>
              <a:t>Besides Me there is no God</a:t>
            </a:r>
            <a:r>
              <a:rPr lang="en-US" i="1" dirty="0"/>
              <a:t>.</a:t>
            </a:r>
            <a:endParaRPr lang="en-US" dirty="0"/>
          </a:p>
          <a:p>
            <a:pPr lvl="1">
              <a:buSzPts val="1400"/>
              <a:buFont typeface="Symbol" panose="05050102010706020507" pitchFamily="18" charset="2"/>
              <a:buChar char="·"/>
            </a:pPr>
            <a:r>
              <a:rPr lang="en-US" b="1" dirty="0"/>
              <a:t>Who 2 - All Nations (2)</a:t>
            </a:r>
          </a:p>
          <a:p>
            <a:pPr lvl="2">
              <a:buSzPts val="2200"/>
              <a:buFont typeface="Symbol" panose="05050102010706020507" pitchFamily="18" charset="2"/>
              <a:buChar char="·"/>
            </a:pPr>
            <a:r>
              <a:rPr lang="en-US" dirty="0"/>
              <a:t>This we established last week in our study of Isaiah</a:t>
            </a:r>
          </a:p>
          <a:p>
            <a:pPr>
              <a:buSzPts val="2200"/>
              <a:buFont typeface="Symbol" panose="05050102010706020507" pitchFamily="18" charset="2"/>
              <a:buChar char="·"/>
            </a:pPr>
            <a:r>
              <a:rPr lang="en-US" dirty="0"/>
              <a:t>God's intent was that everyone be redeemed through His Son!</a:t>
            </a:r>
          </a:p>
          <a:p>
            <a:r>
              <a:rPr lang="en-US" b="1" i="1" dirty="0"/>
              <a:t>Isaiah 56:6-7</a:t>
            </a:r>
            <a:r>
              <a:rPr lang="en-US" i="1" dirty="0"/>
              <a:t>  "Also the </a:t>
            </a:r>
            <a:r>
              <a:rPr lang="en-US" b="1" i="1" dirty="0"/>
              <a:t>sons of the foreigner</a:t>
            </a:r>
            <a:r>
              <a:rPr lang="en-US" i="1" dirty="0"/>
              <a:t> Who join themselves to the LORD, to serve Him, And to love the name of the LORD, to be His servants—Everyone who keeps from defiling the Sabbath, And holds fast My covenant—  (7)  Even them I will bring to My holy mountain, And make them joyful in My house of prayer. Their burnt offerings and their sacrifices Will be accepted on My altar; For My house shall be called a house of prayer for all nations."</a:t>
            </a:r>
          </a:p>
          <a:p>
            <a:pPr lvl="2">
              <a:buSzPts val="2200"/>
              <a:buFont typeface="Symbol" panose="05050102010706020507" pitchFamily="18" charset="2"/>
              <a:buChar char="·"/>
            </a:pPr>
            <a:r>
              <a:rPr lang="en-US" dirty="0"/>
              <a:t>This was a truth learned by Peter, and fulfilled in the early days of the kingdom, in Acts 10 (with the Italian Cornelius and his household).</a:t>
            </a:r>
          </a:p>
          <a:p>
            <a:r>
              <a:rPr lang="en-US" b="1" dirty="0"/>
              <a:t>Acts 10:34-35</a:t>
            </a:r>
            <a:r>
              <a:rPr lang="en-US" i="1" dirty="0"/>
              <a:t>  Then Peter opened his mouth and said: "In truth I perceive that </a:t>
            </a:r>
            <a:r>
              <a:rPr lang="en-US" b="1" i="1" dirty="0"/>
              <a:t>God shows no partiality</a:t>
            </a:r>
            <a:r>
              <a:rPr lang="en-US" i="1" dirty="0"/>
              <a:t>.  (35)  But </a:t>
            </a:r>
            <a:r>
              <a:rPr lang="en-US" b="1" i="1" dirty="0"/>
              <a:t>in every nation whoever fears Him and works righteousness is accepted by Him</a:t>
            </a:r>
            <a:r>
              <a:rPr lang="en-US" i="1" dirty="0"/>
              <a:t>.</a:t>
            </a:r>
          </a:p>
          <a:p>
            <a:endParaRPr lang="en-US" dirty="0"/>
          </a:p>
          <a:p>
            <a:r>
              <a:rPr lang="en-US" b="1" dirty="0"/>
              <a:t>[CLICK HERE FOR NEW POINT]</a:t>
            </a:r>
          </a:p>
          <a:p>
            <a:pPr lvl="1">
              <a:buSzPts val="2200"/>
              <a:buFont typeface="Symbol" panose="05050102010706020507" pitchFamily="18" charset="2"/>
              <a:buChar char="·"/>
            </a:pPr>
            <a:r>
              <a:rPr lang="en-US" b="1" dirty="0"/>
              <a:t>What - The Lord's House (2)</a:t>
            </a:r>
          </a:p>
          <a:p>
            <a:pPr lvl="2">
              <a:buSzPts val="2200"/>
              <a:buFont typeface="Symbol" panose="05050102010706020507" pitchFamily="18" charset="2"/>
              <a:buChar char="·"/>
            </a:pPr>
            <a:r>
              <a:rPr lang="en-US" dirty="0"/>
              <a:t>The Lord's house was first the tabernacle, then the Temple in Jerusalem built by Solomon, then rebuilt by the remnant.</a:t>
            </a:r>
          </a:p>
          <a:p>
            <a:pPr lvl="3">
              <a:buFont typeface="Symbol" panose="05050102010706020507" pitchFamily="18" charset="2"/>
              <a:buChar char="·"/>
            </a:pPr>
            <a:r>
              <a:rPr lang="en-US" dirty="0"/>
              <a:t>It was always God's intent to establish His house, in the bringing in of the New Covenant.</a:t>
            </a:r>
            <a:r>
              <a:rPr lang="en-US" b="1" dirty="0"/>
              <a:t>  </a:t>
            </a:r>
          </a:p>
          <a:p>
            <a:pPr>
              <a:buFont typeface="Symbol" panose="05050102010706020507" pitchFamily="18" charset="2"/>
              <a:buChar char="·"/>
            </a:pPr>
            <a:r>
              <a:rPr lang="en-US" dirty="0"/>
              <a:t>It would begin, and did, in Jerusalem</a:t>
            </a:r>
          </a:p>
          <a:p>
            <a:r>
              <a:rPr lang="en-US" b="1" dirty="0"/>
              <a:t>Acts 2:46-47</a:t>
            </a:r>
            <a:r>
              <a:rPr lang="en-US" i="1" dirty="0"/>
              <a:t>  So continuing daily with one accord in the temple, and breaking bread from house to house, they ate their food with gladness and simplicity of heart,  (47)  praising God and having favor with all the people. And the Lord added to the church daily those who were being saved.</a:t>
            </a:r>
          </a:p>
          <a:p>
            <a:pPr lvl="4">
              <a:buSzPts val="2200"/>
              <a:buFont typeface="Symbol" panose="05050102010706020507" pitchFamily="18" charset="2"/>
              <a:buChar char="·"/>
            </a:pPr>
            <a:r>
              <a:rPr lang="en-US" dirty="0"/>
              <a:t>However, in this new covenant, it is not a building. It is the people of God! We are the temple, established first in Jerusalem, but spreading throughout the world.</a:t>
            </a:r>
            <a:endParaRPr lang="en-US" i="1" dirty="0"/>
          </a:p>
          <a:p>
            <a:r>
              <a:rPr lang="en-US" b="1" dirty="0"/>
              <a:t>1 Corinthians 3:6-17</a:t>
            </a:r>
            <a:r>
              <a:rPr lang="en-US" i="1" dirty="0"/>
              <a:t>  I planted, Apollos watered, but God gave the increase.  (7)  So then neither he who plants is anything, nor he who waters, but God who gives the increase.  (8)  Now he who plants and he who waters are one, and each one will receive his own reward according to his own labor.  (9)  For we are God's fellow workers; you are God's field, you are God's building.  (10)  According to the grace of God which was given to me, as a wise master builder I have laid the foundation, and another builds on it. But let each one take heed how he builds on it.  (11)  For no other foundation can anyone lay than that which is laid, which is Jesus Christ.  (12)  Now if anyone builds on this foundation with gold, silver, precious stones, wood, hay, straw,  (13)  each one's work will become clear; for the Day will declare it, because it will be revealed by fire; and the fire will test each one's work, of what sort it is.  (14)  If anyone's work which he has built on it endures, he will receive a reward.  (15)  If anyone's work is burned, he will suffer loss; but he himself will be saved, yet so as through fire.  (16)  </a:t>
            </a:r>
            <a:r>
              <a:rPr lang="en-US" b="1" i="1" dirty="0"/>
              <a:t>Do you not know that you are the temple of God</a:t>
            </a:r>
            <a:r>
              <a:rPr lang="en-US" i="1" dirty="0"/>
              <a:t> and that the Spirit of God dwells in you?  (17)  If anyone defiles the temple of God, God will destroy him. </a:t>
            </a:r>
            <a:r>
              <a:rPr lang="en-US" b="1" i="1" dirty="0"/>
              <a:t>For the temple of God is holy, which temple you are</a:t>
            </a:r>
            <a:r>
              <a:rPr lang="en-US" i="1" dirty="0"/>
              <a:t>.</a:t>
            </a:r>
          </a:p>
          <a:p>
            <a:pPr lvl="4">
              <a:buSzPts val="2200"/>
              <a:buFont typeface="Symbol" panose="05050102010706020507" pitchFamily="18" charset="2"/>
              <a:buChar char="·"/>
            </a:pPr>
            <a:r>
              <a:rPr lang="en-US" dirty="0"/>
              <a:t>The location of Christ's throne is not in physical Jerusalem, but in heaven itself!</a:t>
            </a:r>
            <a:endParaRPr lang="en-US" i="1" dirty="0"/>
          </a:p>
          <a:p>
            <a:r>
              <a:rPr lang="en-US" b="1" dirty="0"/>
              <a:t>Hebrews 1:3</a:t>
            </a:r>
            <a:r>
              <a:rPr lang="en-US" i="1" dirty="0"/>
              <a:t>  who being the brightness of His glory and the express image of His person, and upholding all things by the word of His power, when He had by Himself purged our sins, sat down at the right hand of the Majesty on high,</a:t>
            </a:r>
            <a:endParaRPr lang="en-US" dirty="0"/>
          </a:p>
          <a:p>
            <a:endParaRPr lang="en-US" b="1" dirty="0"/>
          </a:p>
          <a:p>
            <a:r>
              <a:rPr lang="en-US" b="1" dirty="0"/>
              <a:t>[CLICK HERE FOR NEW POINT]</a:t>
            </a:r>
          </a:p>
          <a:p>
            <a:pPr lvl="1">
              <a:buSzPts val="2200"/>
              <a:buFont typeface="Symbol" panose="05050102010706020507" pitchFamily="18" charset="2"/>
              <a:buChar char="·"/>
            </a:pPr>
            <a:r>
              <a:rPr lang="en-US" b="1" dirty="0"/>
              <a:t>When - The Latter Days (2) "last days" KJV</a:t>
            </a:r>
          </a:p>
          <a:p>
            <a:pPr lvl="2">
              <a:buSzPts val="2200"/>
              <a:buFont typeface="Symbol" panose="05050102010706020507" pitchFamily="18" charset="2"/>
              <a:buChar char="·"/>
            </a:pPr>
            <a:r>
              <a:rPr lang="en-US" dirty="0"/>
              <a:t>Actual meaning of latter days - the last parts of the days</a:t>
            </a:r>
          </a:p>
          <a:p>
            <a:pPr>
              <a:buSzPts val="2200"/>
              <a:buFont typeface="Symbol" panose="05050102010706020507" pitchFamily="18" charset="2"/>
              <a:buChar char="·"/>
            </a:pPr>
            <a:r>
              <a:rPr lang="en-US" dirty="0"/>
              <a:t>Strong - the last or the end. The uttermost</a:t>
            </a:r>
          </a:p>
          <a:p>
            <a:pPr lvl="2">
              <a:buSzPts val="2200"/>
              <a:buFont typeface="Symbol" panose="05050102010706020507" pitchFamily="18" charset="2"/>
              <a:buChar char="·"/>
            </a:pPr>
            <a:r>
              <a:rPr lang="en-US" dirty="0"/>
              <a:t>This does not have reference to a time yet experienced.  The last days began, as stated in Acts 2, on Pentecost following Christ's ascension</a:t>
            </a:r>
            <a:endParaRPr lang="en-US" b="1" dirty="0"/>
          </a:p>
          <a:p>
            <a:r>
              <a:rPr lang="en-US" b="1" dirty="0"/>
              <a:t>Acts 2:16-21 </a:t>
            </a:r>
            <a:r>
              <a:rPr lang="en-US" i="1" dirty="0"/>
              <a:t> But this is what was spoken by the prophet Joel:  (17)  'AND IT SHALL COME TO PASS </a:t>
            </a:r>
            <a:r>
              <a:rPr lang="en-US" b="1" i="1" dirty="0"/>
              <a:t>IN THE LAST DAYS</a:t>
            </a:r>
            <a:r>
              <a:rPr lang="en-US" i="1" dirty="0"/>
              <a:t>, SAYS GOD, THAT I WILL POUR OUT OF MY SPIRIT ON ALL FLESH; YOUR SONS AND YOUR DAUGHTERS SHALL PROPHESY, YOUR YOUNG MEN SHALL SEE VISIONS, YOUR OLD MEN SHALL DREAM DREAMS.  (18)  AND ON MY MENSERVANTS AND ON MY MAIDSERVANTS I WILL POUR OUT MY SPIRIT IN THOSE DAYS; AND THEY SHALL PROPHESY.  (19)  I WILL SHOW WONDERS IN HEAVEN ABOVE AND SIGNS IN THE EARTH BENEATH: BLOOD AND FIRE AND VAPOR OF SMOKE.  (20)  THE SUN SHALL BE TURNED INTO DARKNESS, AND THE MOON INTO BLOOD, BEFORE THE COMING OF THE GREAT AND AWESOME DAY OF THE LORD.  (21)  A</a:t>
            </a:r>
            <a:r>
              <a:rPr lang="en-US" b="1" i="1" dirty="0"/>
              <a:t>ND IT SHALL COME TO PASS THAT WHOEVER CALLS ON THE NAME OF THE LORD SHALL BE SAVED</a:t>
            </a:r>
            <a:r>
              <a:rPr lang="en-US" i="1" dirty="0"/>
              <a:t>.'</a:t>
            </a:r>
          </a:p>
          <a:p>
            <a:pPr lvl="2">
              <a:buSzPts val="2200"/>
              <a:buFont typeface="Symbol" panose="05050102010706020507" pitchFamily="18" charset="2"/>
              <a:buChar char="·"/>
            </a:pPr>
            <a:r>
              <a:rPr lang="en-US" dirty="0"/>
              <a:t>It will have its end at the dissolution of the earth at Christ's coming, when those who are His meet Him in the air!</a:t>
            </a:r>
            <a:endParaRPr lang="en-US" i="1" dirty="0"/>
          </a:p>
          <a:p>
            <a:r>
              <a:rPr lang="en-US" b="1" dirty="0"/>
              <a:t>1 Peter 1:3-5</a:t>
            </a:r>
            <a:r>
              <a:rPr lang="en-US" i="1" dirty="0"/>
              <a:t>  Blessed be the God and Father of our Lord Jesus Christ, who according to His abundant mercy has begotten us again to a living hope through the resurrection of Jesus Christ from the dead,  (4)  </a:t>
            </a:r>
            <a:r>
              <a:rPr lang="en-US" b="1" i="1" dirty="0"/>
              <a:t>to an inheritance incorruptible and undefiled and that does not fade away, reserved in heaven for you</a:t>
            </a:r>
            <a:r>
              <a:rPr lang="en-US" i="1" dirty="0"/>
              <a:t>,  (5)  who are kept by the power of God through faith for salvation ready to be revealed in the last time.</a:t>
            </a:r>
            <a:endParaRPr lang="en-US" b="1" dirty="0"/>
          </a:p>
          <a:p>
            <a:endParaRPr lang="en-US" b="1" dirty="0"/>
          </a:p>
          <a:p>
            <a:r>
              <a:rPr lang="en-US" b="1" dirty="0"/>
              <a:t>[CLICK HERE FOR NEW POINT]</a:t>
            </a:r>
          </a:p>
          <a:p>
            <a:pPr>
              <a:buSzPts val="2200"/>
              <a:buFont typeface="Symbol" panose="05050102010706020507" pitchFamily="18" charset="2"/>
              <a:buChar char="·"/>
            </a:pPr>
            <a:r>
              <a:rPr lang="en-US" b="1" dirty="0"/>
              <a:t>Where - The Top of the Mountains (2)</a:t>
            </a:r>
          </a:p>
          <a:p>
            <a:pPr lvl="1">
              <a:buSzPts val="2200"/>
              <a:buFont typeface="Symbol" panose="05050102010706020507" pitchFamily="18" charset="2"/>
              <a:buChar char="·"/>
            </a:pPr>
            <a:r>
              <a:rPr lang="en-US" dirty="0"/>
              <a:t>In scripture, the top of the mountains references the temple in Jerusalem, atop Mount Zion</a:t>
            </a:r>
          </a:p>
          <a:p>
            <a:pPr lvl="2">
              <a:buSzPts val="2200"/>
              <a:buFont typeface="Symbol" panose="05050102010706020507" pitchFamily="18" charset="2"/>
              <a:buChar char="·"/>
            </a:pPr>
            <a:r>
              <a:rPr lang="en-US" dirty="0"/>
              <a:t>Zion is not mentioned as the top referencing a literal size.  It is relatively small compared to other mountains known to the Jews:  Ararat, Sinai, Bashan</a:t>
            </a:r>
          </a:p>
          <a:p>
            <a:pPr>
              <a:buSzPts val="2200"/>
              <a:buFont typeface="Symbol" panose="05050102010706020507" pitchFamily="18" charset="2"/>
              <a:buChar char="·"/>
            </a:pPr>
            <a:r>
              <a:rPr lang="en-US" dirty="0"/>
              <a:t>However, it was the preeminent place for the Jew, the place of the Temple</a:t>
            </a:r>
          </a:p>
          <a:p>
            <a:pPr>
              <a:buSzPts val="2200"/>
              <a:buFont typeface="Symbol" panose="05050102010706020507" pitchFamily="18" charset="2"/>
              <a:buChar char="·"/>
            </a:pPr>
            <a:r>
              <a:rPr lang="en-US" dirty="0"/>
              <a:t>It was always God's intent that the Messianic kingdom have its beginning in Jerusalem</a:t>
            </a:r>
          </a:p>
          <a:p>
            <a:r>
              <a:rPr lang="en-US" b="1" dirty="0"/>
              <a:t>Luke 24:45-47  </a:t>
            </a:r>
            <a:r>
              <a:rPr lang="en-US" i="1" dirty="0"/>
              <a:t>And He opened their understanding, that they might comprehend the Scriptures.  (46)  Then He said to them, "Thus it is written, and thus it was necessary for the Christ to suffer and to rise from the dead the third day,  (47)  and that repentance and remission of sins should be preached in His name to all nations, beginning at Jerusalem.</a:t>
            </a:r>
            <a:endParaRPr lang="en-US" dirty="0"/>
          </a:p>
          <a:p>
            <a:pPr lvl="2">
              <a:buSzPts val="1400"/>
              <a:buFont typeface="Symbol" panose="05050102010706020507" pitchFamily="18" charset="2"/>
              <a:buChar char="·"/>
            </a:pPr>
            <a:r>
              <a:rPr lang="en-US" dirty="0"/>
              <a:t>After the beginnings in Jerusalem, the gospel has spread to the whole world!</a:t>
            </a:r>
            <a:endParaRPr lang="en-US" b="1" dirty="0"/>
          </a:p>
          <a:p>
            <a:r>
              <a:rPr lang="en-US" b="1" dirty="0"/>
              <a:t>Acts 8:4</a:t>
            </a:r>
            <a:r>
              <a:rPr lang="en-US" i="1" dirty="0"/>
              <a:t>  Therefore those who were scattered went everywhere preaching the word.</a:t>
            </a:r>
            <a:endParaRPr lang="en-US" dirty="0"/>
          </a:p>
          <a:p>
            <a:pPr lvl="2">
              <a:buSzPts val="1400"/>
              <a:buFont typeface="Symbol" panose="05050102010706020507" pitchFamily="18" charset="2"/>
              <a:buChar char="·"/>
            </a:pPr>
            <a:r>
              <a:rPr lang="en-US" b="1" dirty="0"/>
              <a:t>Google Search (AI)</a:t>
            </a:r>
            <a:r>
              <a:rPr lang="en-US" dirty="0"/>
              <a:t> - As of September 2023, the Bible has been translated into 736 languages, with the New Testament translated into 1,658 additional languages and smaller portions of the Bible translated into 1,264 other languages. This means that at least some parts of the Bible have been translated into 3,658 languages.</a:t>
            </a:r>
          </a:p>
          <a:p>
            <a:pPr>
              <a:buSzPts val="2200"/>
              <a:buFont typeface="Symbol" panose="05050102010706020507" pitchFamily="18" charset="2"/>
              <a:buChar char="·"/>
            </a:pPr>
            <a:r>
              <a:rPr lang="en-US" b="1" dirty="0"/>
              <a:t>(</a:t>
            </a:r>
            <a:r>
              <a:rPr lang="en-US" b="1" dirty="0" err="1"/>
              <a:t>Guiness</a:t>
            </a:r>
            <a:r>
              <a:rPr lang="en-US" b="1" dirty="0"/>
              <a:t> book of world records) </a:t>
            </a:r>
            <a:r>
              <a:rPr lang="en-US" dirty="0"/>
              <a:t>It is impossible to know exactly how many copies have been printed in the roughly 1,500 years since its contents were standardized, but research conducted by the British and Foreign Bible Society in 2021 suggests that the total number probably lies between 5 and 7 billion copies.</a:t>
            </a:r>
          </a:p>
          <a:p>
            <a:r>
              <a:rPr lang="en-US" b="1" dirty="0"/>
              <a:t>Colossians 1:21-23 </a:t>
            </a:r>
            <a:r>
              <a:rPr lang="en-US" i="1" dirty="0"/>
              <a:t> And you, who once were alienated and enemies in your mind by wicked works, yet now He has reconciled  (22)  in the body of His flesh through death, to present you holy, and blameless, and above reproach in His sight—  (23)  if indeed you continue in the faith, grounded and steadfast, and are not moved away from the hope of the gospel which you heard, </a:t>
            </a:r>
            <a:r>
              <a:rPr lang="en-US" b="1" i="1" dirty="0"/>
              <a:t>which was preached to every creature under heaven, of which I, Paul, became a minister</a:t>
            </a:r>
            <a:r>
              <a:rPr lang="en-US" i="1" dirty="0"/>
              <a:t>.</a:t>
            </a:r>
            <a:endParaRPr lang="en-US" b="1" dirty="0"/>
          </a:p>
          <a:p>
            <a:endParaRPr lang="en-US" b="1" dirty="0"/>
          </a:p>
          <a:p>
            <a:r>
              <a:rPr lang="en-US" b="1" dirty="0"/>
              <a:t>[CLICK HERE FOR NEW POINT]</a:t>
            </a:r>
          </a:p>
          <a:p>
            <a:pPr lvl="1">
              <a:buSzPts val="2200"/>
              <a:buFont typeface="Symbol" panose="05050102010706020507" pitchFamily="18" charset="2"/>
              <a:buChar char="·"/>
            </a:pPr>
            <a:r>
              <a:rPr lang="en-US" b="1" dirty="0"/>
              <a:t>Why - To Teach His Ways (3)</a:t>
            </a:r>
          </a:p>
          <a:p>
            <a:pPr lvl="3">
              <a:buFont typeface="Symbol" panose="05050102010706020507" pitchFamily="18" charset="2"/>
              <a:buChar char="·"/>
            </a:pPr>
            <a:r>
              <a:rPr lang="en-US" dirty="0"/>
              <a:t>It has always been God's practice to instruct His people through language/communication</a:t>
            </a:r>
          </a:p>
          <a:p>
            <a:pPr>
              <a:buFont typeface="Symbol" panose="05050102010706020507" pitchFamily="18" charset="2"/>
              <a:buChar char="·"/>
            </a:pPr>
            <a:r>
              <a:rPr lang="en-US" dirty="0"/>
              <a:t>Since Moses as the lawgiver, the standard has been God's written word!</a:t>
            </a:r>
          </a:p>
          <a:p>
            <a:pPr>
              <a:buFont typeface="Symbol" panose="05050102010706020507" pitchFamily="18" charset="2"/>
              <a:buChar char="·"/>
            </a:pPr>
            <a:r>
              <a:rPr lang="en-US" dirty="0"/>
              <a:t>God reveals His word through inspiration, then men write it down for all. </a:t>
            </a:r>
          </a:p>
          <a:p>
            <a:r>
              <a:rPr lang="en-US" b="1" dirty="0"/>
              <a:t>Psalms 119:81-88</a:t>
            </a:r>
            <a:r>
              <a:rPr lang="en-US" i="1" dirty="0"/>
              <a:t>  My soul faints for Your salvation, But I hope in Your word.  (82)  </a:t>
            </a:r>
            <a:r>
              <a:rPr lang="en-US" b="1" i="1" dirty="0"/>
              <a:t>My eyes fail from searching Your word, Saying, "When will You comfort me?"</a:t>
            </a:r>
            <a:r>
              <a:rPr lang="en-US" i="1" dirty="0"/>
              <a:t>  (83)  For I have become like a wineskin in smoke, Yet I do not forget Your statutes.  (84)  How many are the days of Your servant? When will You execute judgment on those who persecute me?  (85)  The proud have dug pits for me, Which is not according to Your law.  (86)  All Your commandments are faithful; They persecute me wrongfully; Help me!  (87)  They almost made an end of me on earth, But </a:t>
            </a:r>
            <a:r>
              <a:rPr lang="en-US" b="1" i="1" dirty="0"/>
              <a:t>I did not forsake Your precepts</a:t>
            </a:r>
            <a:r>
              <a:rPr lang="en-US" i="1" dirty="0"/>
              <a:t>.  (88)  R</a:t>
            </a:r>
            <a:r>
              <a:rPr lang="en-US" b="1" i="1" dirty="0"/>
              <a:t>evive me according to Your lovingkindness, So that I may keep the testimony of Your mouth</a:t>
            </a:r>
            <a:r>
              <a:rPr lang="en-US" i="1" dirty="0"/>
              <a:t>.</a:t>
            </a:r>
            <a:endParaRPr lang="en-US" dirty="0"/>
          </a:p>
          <a:p>
            <a:pPr lvl="3">
              <a:buFont typeface="Symbol" panose="05050102010706020507" pitchFamily="18" charset="2"/>
              <a:buChar char="·"/>
            </a:pPr>
            <a:r>
              <a:rPr lang="en-US" dirty="0"/>
              <a:t>It becomes the standard.  The New Covenant our standard today! It is what brings us salvation!</a:t>
            </a:r>
          </a:p>
          <a:p>
            <a:r>
              <a:rPr lang="en-US" b="1" dirty="0"/>
              <a:t>Romans 1:15-17</a:t>
            </a:r>
            <a:r>
              <a:rPr lang="en-US" i="1" dirty="0"/>
              <a:t>  So, as much as is in me, I am ready to preach the gospel to you who are in Rome also.  (16)  For I am not ashamed of the gospel of Christ, for it is the power of God to salvation for everyone who believes, for the Jew first and also for the Greek.  (17)  For in it the righteousness of God is revealed from faith to faith; as it is written, "THE JUST SHALL LIVE BY FAITH."</a:t>
            </a:r>
            <a:endParaRPr lang="en-US" dirty="0"/>
          </a:p>
        </p:txBody>
      </p:sp>
      <p:sp>
        <p:nvSpPr>
          <p:cNvPr id="4" name="Slide Number Placeholder 3"/>
          <p:cNvSpPr>
            <a:spLocks noGrp="1"/>
          </p:cNvSpPr>
          <p:nvPr>
            <p:ph type="sldNum" sz="quarter" idx="5"/>
          </p:nvPr>
        </p:nvSpPr>
        <p:spPr/>
        <p:txBody>
          <a:bodyPr/>
          <a:lstStyle/>
          <a:p>
            <a:fld id="{3D4CAB6C-6BA0-4F59-8D77-9BBEB0B813B7}" type="slidenum">
              <a:rPr lang="en-US" smtClean="0"/>
              <a:t>2</a:t>
            </a:fld>
            <a:endParaRPr lang="en-US"/>
          </a:p>
        </p:txBody>
      </p:sp>
    </p:spTree>
    <p:extLst>
      <p:ext uri="{BB962C8B-B14F-4D97-AF65-F5344CB8AC3E}">
        <p14:creationId xmlns:p14="http://schemas.microsoft.com/office/powerpoint/2010/main" val="4201053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Symbol" panose="05050102010706020507" pitchFamily="18" charset="2"/>
              <a:buChar char="·"/>
            </a:pPr>
            <a:r>
              <a:rPr lang="en-US" b="1" dirty="0"/>
              <a:t>There are additional truths that are revealed in our text</a:t>
            </a:r>
          </a:p>
          <a:p>
            <a:pPr lvl="1">
              <a:buFont typeface="Symbol" panose="05050102010706020507" pitchFamily="18" charset="2"/>
              <a:buChar char="·"/>
            </a:pPr>
            <a:r>
              <a:rPr lang="en-US" b="1" dirty="0"/>
              <a:t>Jesus Christ will be the ultimate judge of mankind</a:t>
            </a:r>
            <a:endParaRPr lang="en-US" dirty="0"/>
          </a:p>
          <a:p>
            <a:r>
              <a:rPr lang="en-US" b="1" dirty="0"/>
              <a:t>John 12:48-50</a:t>
            </a:r>
            <a:r>
              <a:rPr lang="en-US" i="1" dirty="0"/>
              <a:t>  He who rejects Me, and does not receive My words, has that which judges him—the word that I have spoken will judge him in the last day.  (49)  For I have not spoken on My own authority; but the Father who sent Me gave Me a command, what I should say and what I should speak.  (50)  And I know that His command is everlasting life. Therefore, whatever I speak, just as the Father has told Me, so I speak."</a:t>
            </a:r>
            <a:endParaRPr lang="en-US" dirty="0"/>
          </a:p>
          <a:p>
            <a:pPr lvl="1">
              <a:buFont typeface="Symbol" panose="05050102010706020507" pitchFamily="18" charset="2"/>
              <a:buChar char="·"/>
            </a:pPr>
            <a:r>
              <a:rPr lang="en-US" b="1" dirty="0"/>
              <a:t>The Kingdom of Christ brings peace!</a:t>
            </a:r>
            <a:endParaRPr lang="en-US" dirty="0"/>
          </a:p>
          <a:p>
            <a:pPr lvl="2">
              <a:buFont typeface="Symbol" panose="05050102010706020507" pitchFamily="18" charset="2"/>
              <a:buChar char="·"/>
            </a:pPr>
            <a:r>
              <a:rPr lang="en-US" dirty="0"/>
              <a:t>No wars between Christians, no matter their culture, race or gender</a:t>
            </a:r>
          </a:p>
          <a:p>
            <a:pPr>
              <a:buFont typeface="Symbol" panose="05050102010706020507" pitchFamily="18" charset="2"/>
              <a:buChar char="·"/>
            </a:pPr>
            <a:r>
              <a:rPr lang="en-US" dirty="0"/>
              <a:t>Peace with the God of heaven</a:t>
            </a:r>
          </a:p>
          <a:p>
            <a:r>
              <a:rPr lang="en-US" b="1" dirty="0"/>
              <a:t>Philippians 4:6-7 </a:t>
            </a:r>
            <a:r>
              <a:rPr lang="en-US" i="1" dirty="0"/>
              <a:t> Be anxious for nothing, but in everything by prayer and supplication, with thanksgiving, let your requests be made known to God;  (7)  and the peace of God, which surpasses all understanding, will guard your hearts and minds through Christ Jesus.</a:t>
            </a:r>
            <a:endParaRPr lang="en-US" dirty="0"/>
          </a:p>
        </p:txBody>
      </p:sp>
      <p:sp>
        <p:nvSpPr>
          <p:cNvPr id="4" name="Slide Number Placeholder 3"/>
          <p:cNvSpPr>
            <a:spLocks noGrp="1"/>
          </p:cNvSpPr>
          <p:nvPr>
            <p:ph type="sldNum" sz="quarter" idx="5"/>
          </p:nvPr>
        </p:nvSpPr>
        <p:spPr/>
        <p:txBody>
          <a:bodyPr/>
          <a:lstStyle/>
          <a:p>
            <a:fld id="{3D4CAB6C-6BA0-4F59-8D77-9BBEB0B813B7}" type="slidenum">
              <a:rPr lang="en-US" smtClean="0"/>
              <a:t>3</a:t>
            </a:fld>
            <a:endParaRPr lang="en-US"/>
          </a:p>
        </p:txBody>
      </p:sp>
    </p:spTree>
    <p:extLst>
      <p:ext uri="{BB962C8B-B14F-4D97-AF65-F5344CB8AC3E}">
        <p14:creationId xmlns:p14="http://schemas.microsoft.com/office/powerpoint/2010/main" val="309811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FBA29-5D79-C508-7E7A-20E1F2BD8E8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E689D0-086E-B71F-9DEE-0E1D72957E5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BD0912B-DE7A-BD92-78EB-733CA0DD9F99}"/>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E7404318-ACF6-B024-D5A4-83510845B1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D514B6-400F-1825-40F3-E66166C3E06E}"/>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3949664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46C23A-1012-51DD-F526-07C7206841D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E8752ED-1581-E068-9C4F-C9F089A8E70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94F2B9C-B764-01DC-6233-DB965114B115}"/>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CA92766E-2AD9-3777-FE83-34C985E999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90D401-AAEC-CFAB-C640-C08222AE6B7F}"/>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2016082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C03B1C-F585-56D0-8D50-C7E6B6DF1CF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EBBE4B-7586-281F-FBDE-C79973922E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6A800-6F9E-1CD4-3E2E-46B7A2FE2364}"/>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8DA105CD-9D80-F0C7-D9B0-E983CAB632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DDA258-C0AF-CF19-7206-19EFF2578334}"/>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2154711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60D44-1B2D-6F1E-A91F-B2DFCA28A32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8B8851-0AF4-62E7-CF6F-9A31CDFB5C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95C2571-57B0-C96E-5D12-3667C806EC09}"/>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02EB218B-DE71-9376-AC22-8BF26DE527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273D7C-7300-904A-7196-F5CE9328B3FA}"/>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50161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C3CC58-4812-F725-FE63-866BDE0E10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4AFD8CD-211A-A099-64F9-4A21F93FBBF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A13237F-E2F0-A3B4-0143-EB438614D68A}"/>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B04152EB-84EB-5E6A-EE43-28B65CD3F0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754314-B077-509C-C5FE-C45B2FE63B19}"/>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37509427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D42D1-46DC-5EC2-EE4E-EB93DB8E7F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B48203-641F-0641-FB35-5E74AD063D8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C1668C9-C4F4-B880-B175-C0E7D0C286B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69B0A9-1B53-E1B7-E1B8-B3E8E01DD12D}"/>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6" name="Footer Placeholder 5">
            <a:extLst>
              <a:ext uri="{FF2B5EF4-FFF2-40B4-BE49-F238E27FC236}">
                <a16:creationId xmlns:a16="http://schemas.microsoft.com/office/drawing/2014/main" id="{C01B334B-7A68-F0DA-A97C-F05DC3C01D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F61189-3402-6930-9064-4E04EE52A2F7}"/>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1109476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6BDBCF-6589-7109-A1B0-479CB04DD1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23479A-6FCE-0CA4-7449-63B99223984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84C815-4DA8-26C5-909A-254FC4639E2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8263E1B-B844-7D57-C417-0DA9249268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2B8A4CE-784A-1BE9-C314-E3BF8348E55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9B46931-F887-40AC-54ED-B7F5240E0FDD}"/>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8" name="Footer Placeholder 7">
            <a:extLst>
              <a:ext uri="{FF2B5EF4-FFF2-40B4-BE49-F238E27FC236}">
                <a16:creationId xmlns:a16="http://schemas.microsoft.com/office/drawing/2014/main" id="{5C73654E-010F-1962-733A-86810ABB97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42C806-0BA2-023E-10E6-8448F5775781}"/>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3268689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F85DD3-9608-E7FD-6009-75FA6C0C5C0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E4EF23-F00D-3953-811B-8E2421278E84}"/>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4" name="Footer Placeholder 3">
            <a:extLst>
              <a:ext uri="{FF2B5EF4-FFF2-40B4-BE49-F238E27FC236}">
                <a16:creationId xmlns:a16="http://schemas.microsoft.com/office/drawing/2014/main" id="{1B985E03-297C-682E-E9EB-16D080E023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C45E477-A404-5E49-FAFF-83836C7B3E81}"/>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3926879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276986-030F-E387-B553-B9D756D81883}"/>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3" name="Footer Placeholder 2">
            <a:extLst>
              <a:ext uri="{FF2B5EF4-FFF2-40B4-BE49-F238E27FC236}">
                <a16:creationId xmlns:a16="http://schemas.microsoft.com/office/drawing/2014/main" id="{F94EF2C9-BBF4-F0AE-3E95-CDF0A512D62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085B192-4B83-7470-B28B-BCAA41CCD8E4}"/>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261038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1BEDE-B34C-3A85-34A5-7D63054193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19A014-3220-25E5-35B2-1C5315B212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0E05F96-E456-C34C-6683-920918EB7F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3A1788-2BC8-D839-F4C9-E4F5A7C8CE7F}"/>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6" name="Footer Placeholder 5">
            <a:extLst>
              <a:ext uri="{FF2B5EF4-FFF2-40B4-BE49-F238E27FC236}">
                <a16:creationId xmlns:a16="http://schemas.microsoft.com/office/drawing/2014/main" id="{4637049A-F6E6-0A3C-923E-C63C329303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6DC2D2-D373-C2B8-7F75-C737B69BF70C}"/>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970764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99520-7185-10B2-09E2-DC07070E11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532406-B562-7A78-CA15-4AEBC2DD705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FB6B27-AD28-4377-9FCF-B97D025590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E6BF199-AEB2-3409-1504-FB4ED82DFF95}"/>
              </a:ext>
            </a:extLst>
          </p:cNvPr>
          <p:cNvSpPr>
            <a:spLocks noGrp="1"/>
          </p:cNvSpPr>
          <p:nvPr>
            <p:ph type="dt" sz="half" idx="10"/>
          </p:nvPr>
        </p:nvSpPr>
        <p:spPr/>
        <p:txBody>
          <a:bodyPr/>
          <a:lstStyle/>
          <a:p>
            <a:fld id="{99DA3C73-6E22-48D9-B7AE-393250B91D77}" type="datetimeFigureOut">
              <a:rPr lang="en-US" smtClean="0"/>
              <a:t>9/6/2024</a:t>
            </a:fld>
            <a:endParaRPr lang="en-US"/>
          </a:p>
        </p:txBody>
      </p:sp>
      <p:sp>
        <p:nvSpPr>
          <p:cNvPr id="6" name="Footer Placeholder 5">
            <a:extLst>
              <a:ext uri="{FF2B5EF4-FFF2-40B4-BE49-F238E27FC236}">
                <a16:creationId xmlns:a16="http://schemas.microsoft.com/office/drawing/2014/main" id="{D50549B1-E9C3-1E2C-E80E-0E35F9C6489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D3ACE2-2B94-F5A4-14FD-432BF66C8B67}"/>
              </a:ext>
            </a:extLst>
          </p:cNvPr>
          <p:cNvSpPr>
            <a:spLocks noGrp="1"/>
          </p:cNvSpPr>
          <p:nvPr>
            <p:ph type="sldNum" sz="quarter" idx="12"/>
          </p:nvPr>
        </p:nvSpPr>
        <p:spPr/>
        <p:txBody>
          <a:bodyPr/>
          <a:lstStyle/>
          <a:p>
            <a:fld id="{3912FD1E-D6D8-4237-A1AF-B63C579FED82}" type="slidenum">
              <a:rPr lang="en-US" smtClean="0"/>
              <a:t>‹#›</a:t>
            </a:fld>
            <a:endParaRPr lang="en-US"/>
          </a:p>
        </p:txBody>
      </p:sp>
    </p:spTree>
    <p:extLst>
      <p:ext uri="{BB962C8B-B14F-4D97-AF65-F5344CB8AC3E}">
        <p14:creationId xmlns:p14="http://schemas.microsoft.com/office/powerpoint/2010/main" val="1897662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219179-594F-BFB7-BF64-414E9CCBC9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350DBA5-63D0-7E90-DC5C-81ECB2607F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3D7D2C-056A-93B8-5A0C-A7E9256A2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9DA3C73-6E22-48D9-B7AE-393250B91D77}" type="datetimeFigureOut">
              <a:rPr lang="en-US" smtClean="0"/>
              <a:t>9/6/2024</a:t>
            </a:fld>
            <a:endParaRPr lang="en-US"/>
          </a:p>
        </p:txBody>
      </p:sp>
      <p:sp>
        <p:nvSpPr>
          <p:cNvPr id="5" name="Footer Placeholder 4">
            <a:extLst>
              <a:ext uri="{FF2B5EF4-FFF2-40B4-BE49-F238E27FC236}">
                <a16:creationId xmlns:a16="http://schemas.microsoft.com/office/drawing/2014/main" id="{80543F1F-F2D7-0F45-FAB0-1BC10D8E43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285EE6D-102F-C8AD-85FE-E441244E3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912FD1E-D6D8-4237-A1AF-B63C579FED82}" type="slidenum">
              <a:rPr lang="en-US" smtClean="0"/>
              <a:t>‹#›</a:t>
            </a:fld>
            <a:endParaRPr lang="en-US"/>
          </a:p>
        </p:txBody>
      </p:sp>
    </p:spTree>
    <p:extLst>
      <p:ext uri="{BB962C8B-B14F-4D97-AF65-F5344CB8AC3E}">
        <p14:creationId xmlns:p14="http://schemas.microsoft.com/office/powerpoint/2010/main" val="9859583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descr="A close up of a map&#10;&#10;Description automatically generated">
            <a:extLst>
              <a:ext uri="{FF2B5EF4-FFF2-40B4-BE49-F238E27FC236}">
                <a16:creationId xmlns:a16="http://schemas.microsoft.com/office/drawing/2014/main" id="{BA003193-D392-C216-E0B5-4253667912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012291957"/>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 name="Picture 9" descr="A screenshot of a website&#10;&#10;Description automatically generated">
            <a:extLst>
              <a:ext uri="{FF2B5EF4-FFF2-40B4-BE49-F238E27FC236}">
                <a16:creationId xmlns:a16="http://schemas.microsoft.com/office/drawing/2014/main" id="{E950D6FA-1FC5-8DDE-D2A7-072384074F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DC2EF892-03E7-9A78-9168-39591DAF00F7}"/>
              </a:ext>
            </a:extLst>
          </p:cNvPr>
          <p:cNvSpPr/>
          <p:nvPr/>
        </p:nvSpPr>
        <p:spPr>
          <a:xfrm>
            <a:off x="477520" y="2611120"/>
            <a:ext cx="2235200" cy="3627120"/>
          </a:xfrm>
          <a:prstGeom prst="rect">
            <a:avLst/>
          </a:prstGeom>
          <a:solidFill>
            <a:srgbClr val="EDE0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FA8B1EF-271A-8C6A-9A77-30782FCA8BD6}"/>
              </a:ext>
            </a:extLst>
          </p:cNvPr>
          <p:cNvSpPr/>
          <p:nvPr/>
        </p:nvSpPr>
        <p:spPr>
          <a:xfrm>
            <a:off x="2712720" y="2611120"/>
            <a:ext cx="2235200" cy="3627120"/>
          </a:xfrm>
          <a:prstGeom prst="rect">
            <a:avLst/>
          </a:prstGeom>
          <a:solidFill>
            <a:srgbClr val="EDE0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84631E4-4BC2-B97D-B73C-37F2EA53816D}"/>
              </a:ext>
            </a:extLst>
          </p:cNvPr>
          <p:cNvSpPr/>
          <p:nvPr/>
        </p:nvSpPr>
        <p:spPr>
          <a:xfrm>
            <a:off x="4876800" y="2611120"/>
            <a:ext cx="2245360" cy="3627120"/>
          </a:xfrm>
          <a:prstGeom prst="rect">
            <a:avLst/>
          </a:prstGeom>
          <a:solidFill>
            <a:srgbClr val="EDE0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9D867601-3409-00C2-B912-7EF0A710D688}"/>
              </a:ext>
            </a:extLst>
          </p:cNvPr>
          <p:cNvSpPr/>
          <p:nvPr/>
        </p:nvSpPr>
        <p:spPr>
          <a:xfrm>
            <a:off x="7122160" y="2611120"/>
            <a:ext cx="2235200" cy="3627120"/>
          </a:xfrm>
          <a:prstGeom prst="rect">
            <a:avLst/>
          </a:prstGeom>
          <a:solidFill>
            <a:srgbClr val="EDE0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09F3794-A69E-E0F7-266E-FE84CDAD0130}"/>
              </a:ext>
            </a:extLst>
          </p:cNvPr>
          <p:cNvSpPr/>
          <p:nvPr/>
        </p:nvSpPr>
        <p:spPr>
          <a:xfrm>
            <a:off x="9357360" y="2611120"/>
            <a:ext cx="2357120" cy="3627120"/>
          </a:xfrm>
          <a:prstGeom prst="rect">
            <a:avLst/>
          </a:prstGeom>
          <a:solidFill>
            <a:srgbClr val="EDE0D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815531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1500"/>
                                        <p:tgtEl>
                                          <p:spTgt spid="4"/>
                                        </p:tgtEl>
                                        <p:attrNameLst>
                                          <p:attrName>ppt_x</p:attrName>
                                        </p:attrNameLst>
                                      </p:cBhvr>
                                      <p:tavLst>
                                        <p:tav tm="0">
                                          <p:val>
                                            <p:strVal val="ppt_x"/>
                                          </p:val>
                                        </p:tav>
                                        <p:tav tm="100000">
                                          <p:val>
                                            <p:strVal val="ppt_x"/>
                                          </p:val>
                                        </p:tav>
                                      </p:tavLst>
                                    </p:anim>
                                    <p:anim calcmode="lin" valueType="num">
                                      <p:cBhvr additive="base">
                                        <p:cTn id="7" dur="1500"/>
                                        <p:tgtEl>
                                          <p:spTgt spid="4"/>
                                        </p:tgtEl>
                                        <p:attrNameLst>
                                          <p:attrName>ppt_y</p:attrName>
                                        </p:attrNameLst>
                                      </p:cBhvr>
                                      <p:tavLst>
                                        <p:tav tm="0">
                                          <p:val>
                                            <p:strVal val="ppt_y"/>
                                          </p:val>
                                        </p:tav>
                                        <p:tav tm="100000">
                                          <p:val>
                                            <p:strVal val="1+ppt_h/2"/>
                                          </p:val>
                                        </p:tav>
                                      </p:tavLst>
                                    </p:anim>
                                    <p:set>
                                      <p:cBhvr>
                                        <p:cTn id="8" dur="1" fill="hold">
                                          <p:stCondLst>
                                            <p:cond delay="1499"/>
                                          </p:stCondLst>
                                        </p:cTn>
                                        <p:tgtEl>
                                          <p:spTgt spid="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2" presetClass="exit" presetSubtype="4" fill="hold" grpId="0" nodeType="clickEffect">
                                  <p:stCondLst>
                                    <p:cond delay="0"/>
                                  </p:stCondLst>
                                  <p:childTnLst>
                                    <p:anim calcmode="lin" valueType="num">
                                      <p:cBhvr additive="base">
                                        <p:cTn id="12" dur="1500"/>
                                        <p:tgtEl>
                                          <p:spTgt spid="5"/>
                                        </p:tgtEl>
                                        <p:attrNameLst>
                                          <p:attrName>ppt_x</p:attrName>
                                        </p:attrNameLst>
                                      </p:cBhvr>
                                      <p:tavLst>
                                        <p:tav tm="0">
                                          <p:val>
                                            <p:strVal val="ppt_x"/>
                                          </p:val>
                                        </p:tav>
                                        <p:tav tm="100000">
                                          <p:val>
                                            <p:strVal val="ppt_x"/>
                                          </p:val>
                                        </p:tav>
                                      </p:tavLst>
                                    </p:anim>
                                    <p:anim calcmode="lin" valueType="num">
                                      <p:cBhvr additive="base">
                                        <p:cTn id="13" dur="1500"/>
                                        <p:tgtEl>
                                          <p:spTgt spid="5"/>
                                        </p:tgtEl>
                                        <p:attrNameLst>
                                          <p:attrName>ppt_y</p:attrName>
                                        </p:attrNameLst>
                                      </p:cBhvr>
                                      <p:tavLst>
                                        <p:tav tm="0">
                                          <p:val>
                                            <p:strVal val="ppt_y"/>
                                          </p:val>
                                        </p:tav>
                                        <p:tav tm="100000">
                                          <p:val>
                                            <p:strVal val="1+ppt_h/2"/>
                                          </p:val>
                                        </p:tav>
                                      </p:tavLst>
                                    </p:anim>
                                    <p:set>
                                      <p:cBhvr>
                                        <p:cTn id="14" dur="1" fill="hold">
                                          <p:stCondLst>
                                            <p:cond delay="1499"/>
                                          </p:stCondLst>
                                        </p:cTn>
                                        <p:tgtEl>
                                          <p:spTgt spid="5"/>
                                        </p:tgtEl>
                                        <p:attrNameLst>
                                          <p:attrName>style.visibility</p:attrName>
                                        </p:attrNameLst>
                                      </p:cBhvr>
                                      <p:to>
                                        <p:strVal val="hidden"/>
                                      </p:to>
                                    </p:set>
                                  </p:childTnLst>
                                </p:cTn>
                              </p:par>
                            </p:childTnLst>
                          </p:cTn>
                        </p:par>
                      </p:childTnLst>
                    </p:cTn>
                  </p:par>
                  <p:par>
                    <p:cTn id="15" fill="hold">
                      <p:stCondLst>
                        <p:cond delay="indefinite"/>
                      </p:stCondLst>
                      <p:childTnLst>
                        <p:par>
                          <p:cTn id="16" fill="hold">
                            <p:stCondLst>
                              <p:cond delay="0"/>
                            </p:stCondLst>
                            <p:childTnLst>
                              <p:par>
                                <p:cTn id="17" presetID="2" presetClass="exit" presetSubtype="4" fill="hold" grpId="0" nodeType="clickEffect">
                                  <p:stCondLst>
                                    <p:cond delay="0"/>
                                  </p:stCondLst>
                                  <p:childTnLst>
                                    <p:anim calcmode="lin" valueType="num">
                                      <p:cBhvr additive="base">
                                        <p:cTn id="18" dur="1500"/>
                                        <p:tgtEl>
                                          <p:spTgt spid="6"/>
                                        </p:tgtEl>
                                        <p:attrNameLst>
                                          <p:attrName>ppt_x</p:attrName>
                                        </p:attrNameLst>
                                      </p:cBhvr>
                                      <p:tavLst>
                                        <p:tav tm="0">
                                          <p:val>
                                            <p:strVal val="ppt_x"/>
                                          </p:val>
                                        </p:tav>
                                        <p:tav tm="100000">
                                          <p:val>
                                            <p:strVal val="ppt_x"/>
                                          </p:val>
                                        </p:tav>
                                      </p:tavLst>
                                    </p:anim>
                                    <p:anim calcmode="lin" valueType="num">
                                      <p:cBhvr additive="base">
                                        <p:cTn id="19" dur="1500"/>
                                        <p:tgtEl>
                                          <p:spTgt spid="6"/>
                                        </p:tgtEl>
                                        <p:attrNameLst>
                                          <p:attrName>ppt_y</p:attrName>
                                        </p:attrNameLst>
                                      </p:cBhvr>
                                      <p:tavLst>
                                        <p:tav tm="0">
                                          <p:val>
                                            <p:strVal val="ppt_y"/>
                                          </p:val>
                                        </p:tav>
                                        <p:tav tm="100000">
                                          <p:val>
                                            <p:strVal val="1+ppt_h/2"/>
                                          </p:val>
                                        </p:tav>
                                      </p:tavLst>
                                    </p:anim>
                                    <p:set>
                                      <p:cBhvr>
                                        <p:cTn id="20" dur="1" fill="hold">
                                          <p:stCondLst>
                                            <p:cond delay="1499"/>
                                          </p:stCondLst>
                                        </p:cTn>
                                        <p:tgtEl>
                                          <p:spTgt spid="6"/>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xit" presetSubtype="4" fill="hold" grpId="0" nodeType="clickEffect">
                                  <p:stCondLst>
                                    <p:cond delay="0"/>
                                  </p:stCondLst>
                                  <p:childTnLst>
                                    <p:anim calcmode="lin" valueType="num">
                                      <p:cBhvr additive="base">
                                        <p:cTn id="24" dur="1500"/>
                                        <p:tgtEl>
                                          <p:spTgt spid="7"/>
                                        </p:tgtEl>
                                        <p:attrNameLst>
                                          <p:attrName>ppt_x</p:attrName>
                                        </p:attrNameLst>
                                      </p:cBhvr>
                                      <p:tavLst>
                                        <p:tav tm="0">
                                          <p:val>
                                            <p:strVal val="ppt_x"/>
                                          </p:val>
                                        </p:tav>
                                        <p:tav tm="100000">
                                          <p:val>
                                            <p:strVal val="ppt_x"/>
                                          </p:val>
                                        </p:tav>
                                      </p:tavLst>
                                    </p:anim>
                                    <p:anim calcmode="lin" valueType="num">
                                      <p:cBhvr additive="base">
                                        <p:cTn id="25" dur="1500"/>
                                        <p:tgtEl>
                                          <p:spTgt spid="7"/>
                                        </p:tgtEl>
                                        <p:attrNameLst>
                                          <p:attrName>ppt_y</p:attrName>
                                        </p:attrNameLst>
                                      </p:cBhvr>
                                      <p:tavLst>
                                        <p:tav tm="0">
                                          <p:val>
                                            <p:strVal val="ppt_y"/>
                                          </p:val>
                                        </p:tav>
                                        <p:tav tm="100000">
                                          <p:val>
                                            <p:strVal val="1+ppt_h/2"/>
                                          </p:val>
                                        </p:tav>
                                      </p:tavLst>
                                    </p:anim>
                                    <p:set>
                                      <p:cBhvr>
                                        <p:cTn id="26" dur="1" fill="hold">
                                          <p:stCondLst>
                                            <p:cond delay="1499"/>
                                          </p:stCondLst>
                                        </p:cTn>
                                        <p:tgtEl>
                                          <p:spTgt spid="7"/>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2" presetClass="exit" presetSubtype="4" fill="hold" grpId="0" nodeType="clickEffect">
                                  <p:stCondLst>
                                    <p:cond delay="0"/>
                                  </p:stCondLst>
                                  <p:childTnLst>
                                    <p:anim calcmode="lin" valueType="num">
                                      <p:cBhvr additive="base">
                                        <p:cTn id="30" dur="1500"/>
                                        <p:tgtEl>
                                          <p:spTgt spid="8"/>
                                        </p:tgtEl>
                                        <p:attrNameLst>
                                          <p:attrName>ppt_x</p:attrName>
                                        </p:attrNameLst>
                                      </p:cBhvr>
                                      <p:tavLst>
                                        <p:tav tm="0">
                                          <p:val>
                                            <p:strVal val="ppt_x"/>
                                          </p:val>
                                        </p:tav>
                                        <p:tav tm="100000">
                                          <p:val>
                                            <p:strVal val="ppt_x"/>
                                          </p:val>
                                        </p:tav>
                                      </p:tavLst>
                                    </p:anim>
                                    <p:anim calcmode="lin" valueType="num">
                                      <p:cBhvr additive="base">
                                        <p:cTn id="31" dur="1500"/>
                                        <p:tgtEl>
                                          <p:spTgt spid="8"/>
                                        </p:tgtEl>
                                        <p:attrNameLst>
                                          <p:attrName>ppt_y</p:attrName>
                                        </p:attrNameLst>
                                      </p:cBhvr>
                                      <p:tavLst>
                                        <p:tav tm="0">
                                          <p:val>
                                            <p:strVal val="ppt_y"/>
                                          </p:val>
                                        </p:tav>
                                        <p:tav tm="100000">
                                          <p:val>
                                            <p:strVal val="1+ppt_h/2"/>
                                          </p:val>
                                        </p:tav>
                                      </p:tavLst>
                                    </p:anim>
                                    <p:set>
                                      <p:cBhvr>
                                        <p:cTn id="32" dur="1" fill="hold">
                                          <p:stCondLst>
                                            <p:cond delay="1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3" name="Picture 2" descr="A screenshot of a phone&#10;&#10;Description automatically generated">
            <a:extLst>
              <a:ext uri="{FF2B5EF4-FFF2-40B4-BE49-F238E27FC236}">
                <a16:creationId xmlns:a16="http://schemas.microsoft.com/office/drawing/2014/main" id="{5AADF54C-36FA-8FD5-E1A8-C3B06F09402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51941710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23</TotalTime>
  <Words>2744</Words>
  <Application>Microsoft Office PowerPoint</Application>
  <PresentationFormat>Widescreen</PresentationFormat>
  <Paragraphs>76</Paragraphs>
  <Slides>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Aptos Display</vt:lpstr>
      <vt:lpstr>Arial</vt:lpstr>
      <vt:lpstr>Felix Titling</vt:lpstr>
      <vt:lpstr>Symbol</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Stan Cox</dc:creator>
  <cp:lastModifiedBy>Stan Cox</cp:lastModifiedBy>
  <cp:revision>1</cp:revision>
  <cp:lastPrinted>2024-09-07T00:13:37Z</cp:lastPrinted>
  <dcterms:created xsi:type="dcterms:W3CDTF">2024-09-04T01:43:28Z</dcterms:created>
  <dcterms:modified xsi:type="dcterms:W3CDTF">2024-09-07T00:13:47Z</dcterms:modified>
</cp:coreProperties>
</file>