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loss And Bloom" pitchFamily="2" charset="0"/>
      <p:regular r:id="rId14"/>
    </p:embeddedFont>
    <p:embeddedFont>
      <p:font typeface="GOOD BRUSH"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4975" autoAdjust="0"/>
  </p:normalViewPr>
  <p:slideViewPr>
    <p:cSldViewPr snapToGrid="0">
      <p:cViewPr varScale="1">
        <p:scale>
          <a:sx n="35" d="100"/>
          <a:sy n="35" d="100"/>
        </p:scale>
        <p:origin x="2347" y="29"/>
      </p:cViewPr>
      <p:guideLst/>
    </p:cSldViewPr>
  </p:slideViewPr>
  <p:notesTextViewPr>
    <p:cViewPr>
      <p:scale>
        <a:sx n="1" d="1"/>
        <a:sy n="1" d="1"/>
      </p:scale>
      <p:origin x="0" y="0"/>
    </p:cViewPr>
  </p:notesTextViewPr>
  <p:notesViewPr>
    <p:cSldViewPr snapToGrid="0">
      <p:cViewPr>
        <p:scale>
          <a:sx n="200" d="100"/>
          <a:sy n="200" d="100"/>
        </p:scale>
        <p:origin x="192"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02296-5956-4B00-960C-3540147F7411}"/>
              </a:ext>
            </a:extLst>
          </p:cNvPr>
          <p:cNvSpPr>
            <a:spLocks noGrp="1"/>
          </p:cNvSpPr>
          <p:nvPr>
            <p:ph type="hdr" sz="quarter"/>
          </p:nvPr>
        </p:nvSpPr>
        <p:spPr>
          <a:xfrm>
            <a:off x="0" y="64770"/>
            <a:ext cx="3695700" cy="621030"/>
          </a:xfrm>
          <a:prstGeom prst="rect">
            <a:avLst/>
          </a:prstGeom>
        </p:spPr>
        <p:txBody>
          <a:bodyPr vert="horz" lIns="91440" tIns="45720" rIns="91440" bIns="45720" rtlCol="0"/>
          <a:lstStyle>
            <a:lvl1pPr algn="l">
              <a:defRPr sz="1200"/>
            </a:lvl1pPr>
          </a:lstStyle>
          <a:p>
            <a:r>
              <a:rPr lang="en-US" sz="2000" dirty="0">
                <a:latin typeface="Gloss And Bloom" pitchFamily="2" charset="0"/>
              </a:rPr>
              <a:t>the </a:t>
            </a:r>
            <a:r>
              <a:rPr lang="en-US" sz="2400" dirty="0">
                <a:latin typeface="GOOD BRUSH" pitchFamily="2" charset="0"/>
              </a:rPr>
              <a:t>Promises</a:t>
            </a:r>
            <a:r>
              <a:rPr lang="en-US" sz="2000" dirty="0">
                <a:latin typeface="Gloss And Bloom" pitchFamily="2" charset="0"/>
              </a:rPr>
              <a:t> of God </a:t>
            </a:r>
          </a:p>
        </p:txBody>
      </p:sp>
      <p:sp>
        <p:nvSpPr>
          <p:cNvPr id="3" name="Date Placeholder 2">
            <a:extLst>
              <a:ext uri="{FF2B5EF4-FFF2-40B4-BE49-F238E27FC236}">
                <a16:creationId xmlns:a16="http://schemas.microsoft.com/office/drawing/2014/main" id="{AE30010A-45C6-47D2-88D2-0A628ADA8B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28, 2019 am</a:t>
            </a:r>
          </a:p>
        </p:txBody>
      </p:sp>
      <p:sp>
        <p:nvSpPr>
          <p:cNvPr id="4" name="Footer Placeholder 3">
            <a:extLst>
              <a:ext uri="{FF2B5EF4-FFF2-40B4-BE49-F238E27FC236}">
                <a16:creationId xmlns:a16="http://schemas.microsoft.com/office/drawing/2014/main" id="{836B5EFC-5550-4993-99D6-AF0DF4E6D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5D0AB24-9E0D-4E4C-A368-84B1E0539A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1A47EE9-008B-456D-8E38-8249821462C5}" type="slidenum">
              <a:rPr lang="en-US" smtClean="0"/>
              <a:t>‹#›</a:t>
            </a:fld>
            <a:endParaRPr lang="en-US" dirty="0"/>
          </a:p>
        </p:txBody>
      </p:sp>
    </p:spTree>
    <p:extLst>
      <p:ext uri="{BB962C8B-B14F-4D97-AF65-F5344CB8AC3E}">
        <p14:creationId xmlns:p14="http://schemas.microsoft.com/office/powerpoint/2010/main" val="3522570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EC560-4AFB-4CAC-BADD-0346B5BDB230}" type="datetimeFigureOut">
              <a:rPr lang="en-US" smtClean="0"/>
              <a:t>7/25/2019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4D6B3-87D5-4903-BA33-1E5768471F0A}" type="slidenum">
              <a:rPr lang="en-US" smtClean="0"/>
              <a:t>‹#›</a:t>
            </a:fld>
            <a:endParaRPr lang="en-US"/>
          </a:p>
        </p:txBody>
      </p:sp>
    </p:spTree>
    <p:extLst>
      <p:ext uri="{BB962C8B-B14F-4D97-AF65-F5344CB8AC3E}">
        <p14:creationId xmlns:p14="http://schemas.microsoft.com/office/powerpoint/2010/main" val="371242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the advantages that come with having a powerful benefactor:</a:t>
            </a:r>
          </a:p>
          <a:p>
            <a:pPr marL="628650" lvl="1" indent="-171450">
              <a:buFont typeface="Arial" panose="020B0604020202020204" pitchFamily="34" charset="0"/>
              <a:buChar char="•"/>
            </a:pPr>
            <a:r>
              <a:rPr lang="en-US" dirty="0"/>
              <a:t>Perhaps parents who are rich and powerful who secure positive education opportunities and successful employment.</a:t>
            </a:r>
          </a:p>
          <a:p>
            <a:pPr marL="628650" lvl="1" indent="-171450">
              <a:buFont typeface="Arial" panose="020B0604020202020204" pitchFamily="34" charset="0"/>
              <a:buChar char="•"/>
            </a:pPr>
            <a:r>
              <a:rPr lang="en-US" dirty="0"/>
              <a:t>A mentor in a company who grooms you for advancement and a successful career.</a:t>
            </a:r>
          </a:p>
          <a:p>
            <a:pPr marL="628650" lvl="1" indent="-171450">
              <a:buFont typeface="Arial" panose="020B0604020202020204" pitchFamily="34" charset="0"/>
              <a:buChar char="•"/>
            </a:pPr>
            <a:r>
              <a:rPr lang="en-US" dirty="0"/>
              <a:t>A patron who sees a spark of talent or ability and underwrites your efforts to follow your dream.</a:t>
            </a:r>
          </a:p>
          <a:p>
            <a:pPr marL="0" lvl="0" indent="0">
              <a:buFont typeface="Arial" panose="020B0604020202020204" pitchFamily="34" charset="0"/>
              <a:buNone/>
            </a:pPr>
            <a:r>
              <a:rPr lang="en-US" b="1" dirty="0"/>
              <a:t>While some may cry, “NO FAIR!”, there is actually nothing wrong with these advantages.</a:t>
            </a:r>
          </a:p>
          <a:p>
            <a:pPr marL="628650" lvl="1" indent="-171450">
              <a:buFont typeface="Arial" panose="020B0604020202020204" pitchFamily="34" charset="0"/>
              <a:buChar char="•"/>
            </a:pPr>
            <a:r>
              <a:rPr lang="en-US" dirty="0"/>
              <a:t>What matter is what you do with them.  Do you prove yourself worthy of such interest and help?  </a:t>
            </a:r>
          </a:p>
          <a:p>
            <a:pPr marL="628650" lvl="1" indent="-171450">
              <a:buFont typeface="Arial" panose="020B0604020202020204" pitchFamily="34" charset="0"/>
              <a:buChar char="•"/>
            </a:pPr>
            <a:r>
              <a:rPr lang="en-US" dirty="0"/>
              <a:t>Or do you squander what others would give their eye teeth to have?</a:t>
            </a:r>
          </a:p>
          <a:p>
            <a:pPr marL="0" lvl="0" indent="0">
              <a:buFont typeface="Arial" panose="020B0604020202020204" pitchFamily="34" charset="0"/>
              <a:buNone/>
            </a:pPr>
            <a:r>
              <a:rPr lang="en-US" b="1" dirty="0"/>
              <a:t>Now consider the benefit of having God as your benefactor!</a:t>
            </a:r>
          </a:p>
          <a:p>
            <a:pPr marL="628650" lvl="1" indent="-171450">
              <a:buFont typeface="Arial" panose="020B0604020202020204" pitchFamily="34" charset="0"/>
              <a:buChar char="•"/>
            </a:pPr>
            <a:r>
              <a:rPr lang="en-US" dirty="0"/>
              <a:t>He is sovereign!</a:t>
            </a:r>
          </a:p>
          <a:p>
            <a:pPr marL="0" lvl="0" indent="0">
              <a:buFont typeface="Arial" panose="020B0604020202020204" pitchFamily="34" charset="0"/>
              <a:buNone/>
            </a:pPr>
            <a:r>
              <a:rPr lang="en-US" b="1" dirty="0"/>
              <a:t>(Psalm 97:7-9), </a:t>
            </a:r>
            <a:r>
              <a:rPr lang="en-US" i="1" dirty="0"/>
              <a:t>“Let all be put to shame who serve carved images, who boast of idols. Worship Him, all you gods. </a:t>
            </a:r>
            <a:r>
              <a:rPr lang="en-US" i="1" baseline="30000" dirty="0"/>
              <a:t>8</a:t>
            </a:r>
            <a:r>
              <a:rPr lang="en-US" i="1" dirty="0"/>
              <a:t> Zion hears and is glad, and the daughters of Judah rejoice because of Your judgments, O Lord. </a:t>
            </a:r>
            <a:r>
              <a:rPr lang="en-US" i="1" baseline="30000" dirty="0"/>
              <a:t>9</a:t>
            </a:r>
            <a:r>
              <a:rPr lang="en-US" i="1" dirty="0"/>
              <a:t> </a:t>
            </a:r>
            <a:r>
              <a:rPr lang="en-US" b="1" i="1" dirty="0"/>
              <a:t>For You, Lord, are most high above all the earth</a:t>
            </a:r>
            <a:r>
              <a:rPr lang="en-US" i="1" dirty="0"/>
              <a:t>; You are exalted far above all gods.”</a:t>
            </a:r>
          </a:p>
          <a:p>
            <a:pPr marL="628650" lvl="1" indent="-171450">
              <a:buFont typeface="Arial" panose="020B0604020202020204" pitchFamily="34" charset="0"/>
              <a:buChar char="•"/>
            </a:pPr>
            <a:r>
              <a:rPr lang="en-US" i="0" dirty="0"/>
              <a:t>He is omnipotent (all powerful) and omniscient (all knowing)!</a:t>
            </a:r>
          </a:p>
          <a:p>
            <a:pPr marL="0" lvl="0" indent="0">
              <a:buFont typeface="Arial" panose="020B0604020202020204" pitchFamily="34" charset="0"/>
              <a:buNone/>
            </a:pPr>
            <a:r>
              <a:rPr lang="en-US" b="1" i="0" dirty="0"/>
              <a:t>(Psalm 147:2-5), </a:t>
            </a:r>
            <a:r>
              <a:rPr lang="en-US" i="1" dirty="0"/>
              <a:t>“The Lord builds up Jerusalem; He gathers together the outcasts of Israel. </a:t>
            </a:r>
            <a:r>
              <a:rPr lang="en-US" i="1" baseline="30000" dirty="0"/>
              <a:t>3</a:t>
            </a:r>
            <a:r>
              <a:rPr lang="en-US" i="1" dirty="0"/>
              <a:t> He heals the brokenhearted and binds up their wounds. </a:t>
            </a:r>
            <a:r>
              <a:rPr lang="en-US" i="1" baseline="30000" dirty="0"/>
              <a:t>4</a:t>
            </a:r>
            <a:r>
              <a:rPr lang="en-US" i="1" dirty="0"/>
              <a:t> He counts the number of the stars; He calls them all by name. </a:t>
            </a:r>
            <a:r>
              <a:rPr lang="en-US" i="1" baseline="30000" dirty="0"/>
              <a:t>5</a:t>
            </a:r>
            <a:r>
              <a:rPr lang="en-US" i="1" dirty="0"/>
              <a:t> Great is our Lord, and mighty in power; His understanding is infinite.”</a:t>
            </a:r>
          </a:p>
          <a:p>
            <a:pPr marL="0" lvl="0" indent="0">
              <a:buFont typeface="Arial" panose="020B0604020202020204" pitchFamily="34" charset="0"/>
              <a:buNone/>
            </a:pPr>
            <a:r>
              <a:rPr lang="en-US" b="1" i="0" dirty="0"/>
              <a:t>(Hebrews 4:13),</a:t>
            </a:r>
            <a:r>
              <a:rPr lang="en-US" i="0" dirty="0"/>
              <a:t> </a:t>
            </a:r>
            <a:r>
              <a:rPr lang="en-US" i="1" dirty="0"/>
              <a:t>“And there is no creature hidden from His sight, but all things are naked and open to the eyes of Him to whom we must give account.”</a:t>
            </a:r>
          </a:p>
          <a:p>
            <a:pPr marL="628650" lvl="1" indent="-171450">
              <a:buFont typeface="Arial" panose="020B0604020202020204" pitchFamily="34" charset="0"/>
              <a:buChar char="•"/>
            </a:pPr>
            <a:r>
              <a:rPr lang="en-US" i="0" dirty="0"/>
              <a:t>He is faithful to fulfill the promises He makes!</a:t>
            </a:r>
          </a:p>
          <a:p>
            <a:pPr marL="0" lvl="0" indent="0">
              <a:buFont typeface="Arial" panose="020B0604020202020204" pitchFamily="34" charset="0"/>
              <a:buNone/>
            </a:pPr>
            <a:r>
              <a:rPr lang="en-US" b="1" i="0" dirty="0"/>
              <a:t>(2 Peter 3:9), [Regarding the day of judgment], </a:t>
            </a:r>
            <a:r>
              <a:rPr lang="en-US" i="1" dirty="0"/>
              <a:t>“The Lord is not slack concerning His promise, as some count slackness, but is longsuffering toward us, not willing that any should perish but that all should come to repentance.”</a:t>
            </a:r>
          </a:p>
          <a:p>
            <a:pPr marL="628650" lvl="1" indent="-171450">
              <a:buFont typeface="Arial" panose="020B0604020202020204" pitchFamily="34" charset="0"/>
              <a:buChar char="•"/>
            </a:pPr>
            <a:r>
              <a:rPr lang="en-US" i="0" dirty="0"/>
              <a:t>The nature of God’s promises are truly special</a:t>
            </a:r>
          </a:p>
          <a:p>
            <a:pPr marL="0" lvl="0" indent="0">
              <a:buFont typeface="Arial" panose="020B0604020202020204" pitchFamily="34" charset="0"/>
              <a:buNone/>
            </a:pPr>
            <a:r>
              <a:rPr lang="en-US" b="1" i="0" dirty="0"/>
              <a:t>(2 Peter 1:2-4), </a:t>
            </a:r>
            <a:r>
              <a:rPr lang="en-US" i="1" dirty="0"/>
              <a:t>“Grace and peace be multiplied to you in the knowledge of God and of Jesus our Lord,</a:t>
            </a:r>
            <a:r>
              <a:rPr lang="en-US" i="1" baseline="30000" dirty="0"/>
              <a:t> 3</a:t>
            </a:r>
            <a:r>
              <a:rPr lang="en-US" i="1" dirty="0"/>
              <a:t> as His divine power has given to us all things that pertain to life and godliness, through the knowledge of Him who called us by glory and virtue,</a:t>
            </a:r>
            <a:r>
              <a:rPr lang="en-US" i="1" baseline="30000" dirty="0"/>
              <a:t> 4</a:t>
            </a:r>
            <a:r>
              <a:rPr lang="en-US" i="1" dirty="0"/>
              <a:t> </a:t>
            </a:r>
            <a:r>
              <a:rPr lang="en-US" b="1" i="1" dirty="0"/>
              <a:t>by which have been given to us exceedingly great and precious promises</a:t>
            </a:r>
            <a:r>
              <a:rPr lang="en-US" i="1" dirty="0"/>
              <a:t>, that through these you may be partakers of the divine nature, having escaped the corruption that is in the world through lust.”</a:t>
            </a:r>
          </a:p>
          <a:p>
            <a:pPr marL="628650" lvl="1" indent="-171450">
              <a:buFont typeface="Arial" panose="020B0604020202020204" pitchFamily="34" charset="0"/>
              <a:buChar char="•"/>
            </a:pPr>
            <a:endParaRPr lang="en-US" i="0"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8E4D6B3-87D5-4903-BA33-1E5768471F0A}" type="slidenum">
              <a:rPr lang="en-US" smtClean="0"/>
              <a:t>1</a:t>
            </a:fld>
            <a:endParaRPr lang="en-US"/>
          </a:p>
        </p:txBody>
      </p:sp>
    </p:spTree>
    <p:extLst>
      <p:ext uri="{BB962C8B-B14F-4D97-AF65-F5344CB8AC3E}">
        <p14:creationId xmlns:p14="http://schemas.microsoft.com/office/powerpoint/2010/main" val="169305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Some of God’s Promises are Unconditional.  That is, they are declared by God, and will be fulfilled, regardless of the actions or inactions of men!</a:t>
            </a:r>
          </a:p>
          <a:p>
            <a:pPr marL="0" lvl="0" indent="0">
              <a:buFont typeface="Arial" panose="020B0604020202020204" pitchFamily="34" charset="0"/>
              <a:buNone/>
            </a:pPr>
            <a:endParaRPr lang="en-US" b="1" dirty="0"/>
          </a:p>
          <a:p>
            <a:pPr marL="171450" lvl="0" indent="-171450">
              <a:buFont typeface="Arial" panose="020B0604020202020204" pitchFamily="34" charset="0"/>
              <a:buChar char="•"/>
            </a:pPr>
            <a:r>
              <a:rPr lang="en-US" b="1" dirty="0"/>
              <a:t>After the worldwide flood destroyed most life on earth, God promised never to destroy the world again through water.</a:t>
            </a:r>
          </a:p>
          <a:p>
            <a:pPr marL="0" lvl="0" indent="0">
              <a:buFont typeface="Arial" panose="020B0604020202020204" pitchFamily="34" charset="0"/>
              <a:buNone/>
            </a:pPr>
            <a:r>
              <a:rPr lang="en-US" b="1" dirty="0"/>
              <a:t>(Genesis 9:8-17), </a:t>
            </a:r>
            <a:r>
              <a:rPr lang="en-US" i="1" dirty="0"/>
              <a:t>“Then God spoke to Noah and to his sons with him, saying:</a:t>
            </a:r>
            <a:r>
              <a:rPr lang="en-US" i="1" baseline="30000" dirty="0"/>
              <a:t> 9</a:t>
            </a:r>
            <a:r>
              <a:rPr lang="en-US" i="1" dirty="0"/>
              <a:t> “And as for Me, behold, I establish My covenant with you and with your descendants after you,</a:t>
            </a:r>
            <a:r>
              <a:rPr lang="en-US" i="1" baseline="30000" dirty="0"/>
              <a:t> 10</a:t>
            </a:r>
            <a:r>
              <a:rPr lang="en-US" i="1" dirty="0"/>
              <a:t> and with every living creature that is with you: the birds, the cattle, and every beast of the earth with you, of all that go out of the ark, every beast of the earth.</a:t>
            </a:r>
            <a:r>
              <a:rPr lang="en-US" i="1" baseline="30000" dirty="0"/>
              <a:t> 11</a:t>
            </a:r>
            <a:r>
              <a:rPr lang="en-US" i="1" dirty="0"/>
              <a:t> Thus I establish My covenant with you: Never again shall all flesh be cut off by the waters of the flood; never again shall there be a flood to destroy the earth.” </a:t>
            </a:r>
            <a:r>
              <a:rPr lang="en-US" i="1" baseline="30000" dirty="0"/>
              <a:t>12</a:t>
            </a:r>
            <a:r>
              <a:rPr lang="en-US" i="1" dirty="0"/>
              <a:t> And God said: “This is the sign of the covenant which I make between Me and you, and every living creature that is with you, for perpetual generations:</a:t>
            </a:r>
            <a:r>
              <a:rPr lang="en-US" i="1" baseline="30000" dirty="0"/>
              <a:t> 13</a:t>
            </a:r>
            <a:r>
              <a:rPr lang="en-US" i="1" dirty="0"/>
              <a:t> I set My rainbow in the cloud, and it shall be for the sign of the covenant between Me and the earth.</a:t>
            </a:r>
            <a:r>
              <a:rPr lang="en-US" i="1" baseline="30000" dirty="0"/>
              <a:t> 14</a:t>
            </a:r>
            <a:r>
              <a:rPr lang="en-US" i="1" dirty="0"/>
              <a:t> It shall be, when I bring a cloud over the earth, that the rainbow shall be seen in the cloud;</a:t>
            </a:r>
            <a:r>
              <a:rPr lang="en-US" i="1" baseline="30000" dirty="0"/>
              <a:t> 15</a:t>
            </a:r>
            <a:r>
              <a:rPr lang="en-US" i="1" dirty="0"/>
              <a:t> and I will remember My covenant which is between Me and you and every living creature of all flesh; the waters shall never again become a flood to destroy all flesh.</a:t>
            </a:r>
            <a:r>
              <a:rPr lang="en-US" i="1" baseline="30000" dirty="0"/>
              <a:t> 16</a:t>
            </a:r>
            <a:r>
              <a:rPr lang="en-US" i="1" dirty="0"/>
              <a:t> The rainbow shall be in the cloud, and I will look on it to remember the everlasting covenant between God and every living creature of all flesh that is on the earth.”</a:t>
            </a:r>
            <a:r>
              <a:rPr lang="en-US" i="1" baseline="30000" dirty="0"/>
              <a:t> 17</a:t>
            </a:r>
            <a:r>
              <a:rPr lang="en-US" i="1" dirty="0"/>
              <a:t> And God said to Noah, “This is the sign of the covenant which I have established between Me and all flesh that is on the earth.”</a:t>
            </a:r>
          </a:p>
          <a:p>
            <a:pPr marL="628650" lvl="1" indent="-171450">
              <a:buFont typeface="Arial" panose="020B0604020202020204" pitchFamily="34" charset="0"/>
              <a:buChar char="•"/>
            </a:pPr>
            <a:r>
              <a:rPr lang="en-US" dirty="0"/>
              <a:t>God’s final judgment against man will come with the destruction of all things by fire</a:t>
            </a:r>
          </a:p>
          <a:p>
            <a:pPr marL="0" lvl="0" indent="0">
              <a:buFont typeface="Arial" panose="020B0604020202020204" pitchFamily="34" charset="0"/>
              <a:buNone/>
            </a:pPr>
            <a:r>
              <a:rPr lang="en-US" b="1" dirty="0"/>
              <a:t>(2 Peter 3:10-12), </a:t>
            </a:r>
            <a:r>
              <a:rPr lang="en-US" i="1" dirty="0"/>
              <a:t>“But the day of the Lord will come as a thief in the night, in which the heavens will pass away with a great noise, and the elements will melt with fervent heat; both the earth and the works that are in it will be burned up.</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will be dissolved, being on fire, and the elements will melt with fervent heat?”</a:t>
            </a:r>
            <a:endParaRPr lang="en-US" i="0" dirty="0"/>
          </a:p>
          <a:p>
            <a:pPr marL="0" lvl="0" indent="0">
              <a:buFont typeface="Arial" panose="020B0604020202020204" pitchFamily="34" charset="0"/>
              <a:buNone/>
            </a:pPr>
            <a:endParaRPr lang="en-US" i="0" dirty="0"/>
          </a:p>
          <a:p>
            <a:pPr marL="171450" lvl="0" indent="-171450">
              <a:buFont typeface="Arial" panose="020B0604020202020204" pitchFamily="34" charset="0"/>
              <a:buChar char="•"/>
            </a:pPr>
            <a:r>
              <a:rPr lang="en-US" b="1" i="0" dirty="0"/>
              <a:t>The Lord Will Come Again</a:t>
            </a:r>
          </a:p>
          <a:p>
            <a:pPr marL="0" lvl="0" indent="0">
              <a:buFont typeface="Arial" panose="020B0604020202020204" pitchFamily="34" charset="0"/>
              <a:buNone/>
            </a:pPr>
            <a:r>
              <a:rPr lang="en-US" b="1" i="0" dirty="0"/>
              <a:t>(Matthew 25:13,31), (13), </a:t>
            </a:r>
            <a:r>
              <a:rPr lang="en-US" i="1" dirty="0"/>
              <a:t>“Watch therefore, for you know neither the day nor the hour in which the Son of Man is coming.”</a:t>
            </a:r>
          </a:p>
          <a:p>
            <a:pPr marL="0" lvl="0" indent="0">
              <a:buFont typeface="Arial" panose="020B0604020202020204" pitchFamily="34" charset="0"/>
              <a:buNone/>
            </a:pPr>
            <a:r>
              <a:rPr lang="en-US" b="1" i="0" dirty="0"/>
              <a:t>(31), </a:t>
            </a:r>
            <a:r>
              <a:rPr lang="en-US" i="1" dirty="0"/>
              <a:t>“When the Son of Man comes in His glory, and all the holy angels with Him, then He will sit on the throne of His glory.”</a:t>
            </a:r>
          </a:p>
          <a:p>
            <a:pPr marL="171450" lvl="0" indent="-171450">
              <a:buFont typeface="Arial" panose="020B0604020202020204" pitchFamily="34" charset="0"/>
              <a:buChar char="•"/>
            </a:pPr>
            <a:endParaRPr lang="en-US" b="1" i="0" dirty="0"/>
          </a:p>
          <a:p>
            <a:pPr marL="171450" lvl="0" indent="-171450">
              <a:buFont typeface="Arial" panose="020B0604020202020204" pitchFamily="34" charset="0"/>
              <a:buChar char="•"/>
            </a:pPr>
            <a:r>
              <a:rPr lang="en-US" b="1" i="0" dirty="0"/>
              <a:t>When He comes, all men will be resurrected to judgment!</a:t>
            </a:r>
          </a:p>
          <a:p>
            <a:pPr marL="0" lvl="0" indent="0">
              <a:buFont typeface="Arial" panose="020B0604020202020204" pitchFamily="34" charset="0"/>
              <a:buNone/>
            </a:pPr>
            <a:r>
              <a:rPr lang="en-US" b="1" i="0" dirty="0"/>
              <a:t>(Matthew 25:31-34; 41), (31-34), </a:t>
            </a:r>
            <a:r>
              <a:rPr lang="en-US" i="1" dirty="0"/>
              <a:t>“When the Son of Man comes in His glory, and all the holy angels with Him, then He will sit on the throne of His glory.</a:t>
            </a:r>
            <a:r>
              <a:rPr lang="en-US" i="1" baseline="30000" dirty="0"/>
              <a:t> 32</a:t>
            </a:r>
            <a:r>
              <a:rPr lang="en-US" i="1" dirty="0"/>
              <a:t> All the nations will be gathered before Him, and He will separate them one from another, as a shepherd divides his sheep from the goats.</a:t>
            </a:r>
            <a:r>
              <a:rPr lang="en-US" i="1" baseline="30000" dirty="0"/>
              <a:t> 33</a:t>
            </a:r>
            <a:r>
              <a:rPr lang="en-US" i="1" dirty="0"/>
              <a:t> And He will set the sheep on His right hand, but the goats on the left.</a:t>
            </a:r>
            <a:r>
              <a:rPr lang="en-US" i="1" baseline="30000" dirty="0"/>
              <a:t> 34</a:t>
            </a:r>
            <a:r>
              <a:rPr lang="en-US" i="1" dirty="0"/>
              <a:t> Then the King will say to those on His right hand, ‘Come, you blessed of My Father, inherit the kingdom prepared for you from the foundation of the world:”</a:t>
            </a:r>
          </a:p>
          <a:p>
            <a:pPr marL="0" lvl="0" indent="0">
              <a:buFont typeface="Arial" panose="020B0604020202020204" pitchFamily="34" charset="0"/>
              <a:buNone/>
            </a:pPr>
            <a:r>
              <a:rPr lang="en-US" b="1" i="0" u="none" dirty="0"/>
              <a:t>(41), </a:t>
            </a:r>
            <a:r>
              <a:rPr lang="en-US" i="1" dirty="0"/>
              <a:t>“Then He will also say to those on the left hand, ‘Depart from Me, you cursed, into the everlasting fire prepared for the devil and his angels.”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D6B3-87D5-4903-BA33-1E5768471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61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Some of God’s Promises are Conditional.  That is, they are declared by God, but will be fulfilled only if certain conditions are met by those to whom the promises are made.</a:t>
            </a:r>
          </a:p>
          <a:p>
            <a:pPr marL="0" lvl="0" indent="0">
              <a:buFont typeface="Arial" panose="020B0604020202020204" pitchFamily="34" charset="0"/>
              <a:buNone/>
            </a:pPr>
            <a:endParaRPr lang="en-US" b="1" dirty="0"/>
          </a:p>
          <a:p>
            <a:pPr marL="171450" lvl="0" indent="-171450">
              <a:buFont typeface="Arial" panose="020B0604020202020204" pitchFamily="34" charset="0"/>
              <a:buChar char="•"/>
            </a:pPr>
            <a:r>
              <a:rPr lang="en-US" b="1" dirty="0"/>
              <a:t>God promises to man Peace and Hope, but only if faith in Jesus Christ is present.</a:t>
            </a:r>
          </a:p>
          <a:p>
            <a:pPr marL="0" lvl="0" indent="0">
              <a:buFont typeface="Arial" panose="020B0604020202020204" pitchFamily="34" charset="0"/>
              <a:buNone/>
            </a:pPr>
            <a:r>
              <a:rPr lang="en-US" b="1" dirty="0"/>
              <a:t>(Romans 5:1-2), </a:t>
            </a:r>
            <a:r>
              <a:rPr lang="en-US" i="1" dirty="0"/>
              <a:t>“Therefore, having been justified by faith, we have peace with God through our Lord Jesus Christ,</a:t>
            </a:r>
            <a:r>
              <a:rPr lang="en-US" i="1" baseline="30000" dirty="0"/>
              <a:t> 2</a:t>
            </a:r>
            <a:r>
              <a:rPr lang="en-US" i="1" dirty="0"/>
              <a:t> through whom also we have access by faith into this grace in which we stand, and rejoice in hope of the glory of God.”</a:t>
            </a:r>
          </a:p>
          <a:p>
            <a:pPr marL="628650" lvl="1" indent="-171450">
              <a:buFont typeface="Arial" panose="020B0604020202020204" pitchFamily="34" charset="0"/>
              <a:buChar char="•"/>
            </a:pPr>
            <a:r>
              <a:rPr lang="en-US" dirty="0"/>
              <a:t>Man could not obtain redemption through keeping the law of Moses (you can’t earn your salvation)</a:t>
            </a:r>
          </a:p>
          <a:p>
            <a:pPr marL="628650" lvl="1" indent="-171450">
              <a:buFont typeface="Arial" panose="020B0604020202020204" pitchFamily="34" charset="0"/>
              <a:buChar char="•"/>
            </a:pPr>
            <a:r>
              <a:rPr lang="en-US" dirty="0"/>
              <a:t>Reconciliation comes only by believing in the Redeemer, who died for us.</a:t>
            </a:r>
          </a:p>
          <a:p>
            <a:pPr marL="0" lvl="0" indent="0">
              <a:buFont typeface="Arial" panose="020B0604020202020204" pitchFamily="34" charset="0"/>
              <a:buNone/>
            </a:pPr>
            <a:endParaRPr lang="en-US" i="0" dirty="0"/>
          </a:p>
          <a:p>
            <a:pPr marL="171450" lvl="0" indent="-171450">
              <a:buFont typeface="Arial" panose="020B0604020202020204" pitchFamily="34" charset="0"/>
              <a:buChar char="•"/>
            </a:pPr>
            <a:r>
              <a:rPr lang="en-US" b="1" i="0" dirty="0"/>
              <a:t>Ultimate salvation if one faithfully endures</a:t>
            </a:r>
          </a:p>
          <a:p>
            <a:pPr marL="0" lvl="0" indent="0">
              <a:buFont typeface="Arial" panose="020B0604020202020204" pitchFamily="34" charset="0"/>
              <a:buNone/>
            </a:pPr>
            <a:r>
              <a:rPr lang="en-US" b="1" i="0" dirty="0"/>
              <a:t>(Matthew 10:21-22), [Jesus, in telling his disciples about impending persecution], </a:t>
            </a:r>
            <a:r>
              <a:rPr lang="en-US" i="1" dirty="0"/>
              <a:t>“Now brother will deliver up brother to death, and a father his child; and children will rise up against parents and cause them to be put to death.</a:t>
            </a:r>
            <a:r>
              <a:rPr lang="en-US" i="1" baseline="30000" dirty="0"/>
              <a:t> 22</a:t>
            </a:r>
            <a:r>
              <a:rPr lang="en-US" i="1" dirty="0"/>
              <a:t> And you will be hated by all for My name's sake.8 </a:t>
            </a:r>
            <a:r>
              <a:rPr lang="en-US" b="1" i="1" dirty="0"/>
              <a:t>But he who endures to the end will be saved</a:t>
            </a:r>
            <a:r>
              <a:rPr lang="en-US" i="1" dirty="0"/>
              <a:t>.”</a:t>
            </a:r>
          </a:p>
          <a:p>
            <a:pPr marL="628650" lvl="1" indent="-171450">
              <a:buFont typeface="Arial" panose="020B0604020202020204" pitchFamily="34" charset="0"/>
              <a:buChar char="•"/>
            </a:pPr>
            <a:r>
              <a:rPr lang="en-US" i="0" dirty="0"/>
              <a:t>Consider Paul’s view of his standing as his life neared its end</a:t>
            </a:r>
          </a:p>
          <a:p>
            <a:pPr marL="0" lvl="0" indent="0">
              <a:buFont typeface="Arial" panose="020B0604020202020204" pitchFamily="34" charset="0"/>
              <a:buNone/>
            </a:pPr>
            <a:r>
              <a:rPr lang="en-US" b="1" i="0" dirty="0"/>
              <a:t>(2 Timothy 4:6-7), </a:t>
            </a:r>
            <a:r>
              <a:rPr lang="en-US" i="1" dirty="0"/>
              <a:t>“For I am already being poured out as a drink offering, and the time of my departure is at hand.</a:t>
            </a:r>
            <a:r>
              <a:rPr lang="en-US" i="1" baseline="30000" dirty="0"/>
              <a:t> 7</a:t>
            </a:r>
            <a:r>
              <a:rPr lang="en-US" i="1" dirty="0"/>
              <a:t> I have fought the good fight, I have finished the race, I have kept the faith.</a:t>
            </a:r>
            <a:r>
              <a:rPr lang="en-US" i="1" baseline="30000" dirty="0"/>
              <a:t> </a:t>
            </a:r>
            <a:endParaRPr lang="en-US" i="1" dirty="0"/>
          </a:p>
          <a:p>
            <a:pPr marL="0" lvl="0" indent="0">
              <a:buFont typeface="Arial" panose="020B0604020202020204" pitchFamily="34" charset="0"/>
              <a:buNone/>
            </a:pPr>
            <a:endParaRPr lang="en-US" b="1" i="0" dirty="0"/>
          </a:p>
          <a:p>
            <a:pPr marL="171450" lvl="0" indent="-171450">
              <a:buFont typeface="Arial" panose="020B0604020202020204" pitchFamily="34" charset="0"/>
              <a:buChar char="•"/>
            </a:pPr>
            <a:r>
              <a:rPr lang="en-US" b="1" i="0" dirty="0"/>
              <a:t>A Crown of Life for the Faithful</a:t>
            </a:r>
          </a:p>
          <a:p>
            <a:pPr marL="0" lvl="0" indent="0">
              <a:buFont typeface="Arial" panose="020B0604020202020204" pitchFamily="34" charset="0"/>
              <a:buNone/>
            </a:pPr>
            <a:r>
              <a:rPr lang="en-US" b="1" i="0" dirty="0"/>
              <a:t>(Revelation 2:10), </a:t>
            </a:r>
            <a:r>
              <a:rPr lang="en-US" b="0" i="1" dirty="0"/>
              <a:t>“Do not fear any of those things which you are about to suffer. Indeed, the devil is about to throw some of you into prison, that you may be tested, and you will have tribulation ten days. Be faithful until death, and I will give you the crown of life.”</a:t>
            </a:r>
          </a:p>
          <a:p>
            <a:pPr marL="0" lvl="0" indent="0">
              <a:buFont typeface="Arial" panose="020B0604020202020204" pitchFamily="34" charset="0"/>
              <a:buNone/>
            </a:pPr>
            <a:r>
              <a:rPr lang="en-US" b="1" i="0" dirty="0"/>
              <a:t>(2 Timothy 4:7-8), “</a:t>
            </a:r>
            <a:r>
              <a:rPr lang="en-US" i="1" dirty="0"/>
              <a:t>I have fought the good fight, I have finished the race, I have kept the faith.</a:t>
            </a:r>
            <a:r>
              <a:rPr lang="en-US" i="1" baseline="30000" dirty="0"/>
              <a:t> 8</a:t>
            </a:r>
            <a:r>
              <a:rPr lang="en-US" i="1" dirty="0"/>
              <a:t> Finally, there is laid up for me the crown of righteousness, which the Lord, the righteous Judge, will give to me on that Day, and not to me only but also to all who have loved His appearing.”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D6B3-87D5-4903-BA33-1E5768471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69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The most powerful benefactor of mankind, the Creator Himself, has promised us such wonderful promises!</a:t>
            </a:r>
          </a:p>
          <a:p>
            <a:pPr marL="628650" lvl="1" indent="-171450">
              <a:buFont typeface="Arial" panose="020B0604020202020204" pitchFamily="34" charset="0"/>
              <a:buChar char="•"/>
            </a:pPr>
            <a:r>
              <a:rPr lang="en-US" i="0" dirty="0"/>
              <a:t>They are available only because of His mercy</a:t>
            </a:r>
          </a:p>
          <a:p>
            <a:pPr marL="0" lvl="0" indent="0">
              <a:buFont typeface="Arial" panose="020B0604020202020204" pitchFamily="34" charset="0"/>
              <a:buNone/>
            </a:pPr>
            <a:r>
              <a:rPr lang="en-US" b="1" i="0" dirty="0"/>
              <a:t>(Ephesians 2:4-8), </a:t>
            </a:r>
            <a:r>
              <a:rPr lang="en-US" i="1" dirty="0"/>
              <a:t>“But God, who is rich in mercy, because of His great love with which He loved us,</a:t>
            </a:r>
            <a:r>
              <a:rPr lang="en-US" i="1" baseline="30000" dirty="0"/>
              <a:t> 5</a:t>
            </a:r>
            <a:r>
              <a:rPr lang="en-US" i="1" dirty="0"/>
              <a:t> even when we were dead in trespasses, made us alive together with Christ (by grace you have been saved),</a:t>
            </a:r>
            <a:r>
              <a:rPr lang="en-US" i="1" baseline="30000" dirty="0"/>
              <a:t> 6</a:t>
            </a:r>
            <a:r>
              <a:rPr lang="en-US" i="1" dirty="0"/>
              <a:t> and raised us up together, and made us sit together in the heavenly places in Christ Jesus,</a:t>
            </a:r>
            <a:r>
              <a:rPr lang="en-US" i="1" baseline="30000" dirty="0"/>
              <a:t> 7</a:t>
            </a:r>
            <a:r>
              <a:rPr lang="en-US" i="1" dirty="0"/>
              <a:t> that in the ages to come He might show the exceeding riches of His grace in His kindness toward us in Christ Jesus.</a:t>
            </a:r>
            <a:r>
              <a:rPr lang="en-US" i="1" baseline="30000" dirty="0"/>
              <a:t> 8</a:t>
            </a:r>
            <a:r>
              <a:rPr lang="en-US" i="1" dirty="0"/>
              <a:t> For by grace you have been saved through faith, and that not of yourselves; it is the gift of God.”</a:t>
            </a:r>
          </a:p>
          <a:p>
            <a:pPr marL="628650" lvl="1" indent="-171450">
              <a:buFont typeface="Arial" panose="020B0604020202020204" pitchFamily="34" charset="0"/>
              <a:buChar char="•"/>
            </a:pPr>
            <a:r>
              <a:rPr lang="en-US" i="0" dirty="0"/>
              <a:t>They are abundant and eternal!</a:t>
            </a:r>
          </a:p>
          <a:p>
            <a:pPr marL="0" lvl="0" indent="0">
              <a:buFont typeface="Arial" panose="020B0604020202020204" pitchFamily="34" charset="0"/>
              <a:buNone/>
            </a:pPr>
            <a:r>
              <a:rPr lang="en-US" b="1" i="0" dirty="0"/>
              <a:t>(2 Peter 1:10-11), </a:t>
            </a:r>
            <a:r>
              <a:rPr lang="en-US" i="1" dirty="0"/>
              <a:t>“Therefore, brethren, be even more diligent to make your call and election sure, for if you do these things you will never stumble;</a:t>
            </a:r>
            <a:r>
              <a:rPr lang="en-US" i="1" baseline="30000" dirty="0"/>
              <a:t> 11</a:t>
            </a:r>
            <a:r>
              <a:rPr lang="en-US" i="1" dirty="0"/>
              <a:t> for so an entrance will be supplied to you abundantly into the everlasting kingdom of our Lord and Savior Jesus Christ.”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D6B3-87D5-4903-BA33-1E5768471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31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196B-8071-4642-A3C8-6CB7581A3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95B75-AB75-4F18-90BD-5BFB46691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B9E1E-F87D-43EF-99C2-7BD2539CB346}"/>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5" name="Footer Placeholder 4">
            <a:extLst>
              <a:ext uri="{FF2B5EF4-FFF2-40B4-BE49-F238E27FC236}">
                <a16:creationId xmlns:a16="http://schemas.microsoft.com/office/drawing/2014/main" id="{B7A7B4FC-A540-4565-A41A-89AE1B9DF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5A6C4-0549-4BE2-AFEF-14E040E128CC}"/>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358442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895F-60EA-49A7-A754-285FDCE6CE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5372FB-E1F5-472D-8B9E-96EB6FA2C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09021-2188-4D66-A751-B43FEBDA2657}"/>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5" name="Footer Placeholder 4">
            <a:extLst>
              <a:ext uri="{FF2B5EF4-FFF2-40B4-BE49-F238E27FC236}">
                <a16:creationId xmlns:a16="http://schemas.microsoft.com/office/drawing/2014/main" id="{3AC440D8-CDD7-466B-B1B7-756D75FCC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4D7C1-B0EE-4408-BA0D-840D459AA6C2}"/>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324752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0572A-C7BB-4683-A780-26568995BB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C72D69-4DC4-419A-9974-413395D14E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D95A6-597E-4B60-A20F-07FAB6422772}"/>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5" name="Footer Placeholder 4">
            <a:extLst>
              <a:ext uri="{FF2B5EF4-FFF2-40B4-BE49-F238E27FC236}">
                <a16:creationId xmlns:a16="http://schemas.microsoft.com/office/drawing/2014/main" id="{0BE3098D-5319-4009-8EAB-85C9CEDE7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5DBC3-AB36-4028-BC5B-BDEFA7D2CCDC}"/>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118038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A4D7-0FFA-4A94-931A-F504D7FB4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3A429-22BC-479F-8B61-8F5C7587F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1BE0F-C568-49D0-BD8D-40F929A31A7B}"/>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5" name="Footer Placeholder 4">
            <a:extLst>
              <a:ext uri="{FF2B5EF4-FFF2-40B4-BE49-F238E27FC236}">
                <a16:creationId xmlns:a16="http://schemas.microsoft.com/office/drawing/2014/main" id="{BA683A97-C8B8-419E-BCC4-FC867DC68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E1920-E57C-4957-A209-8FD2B22347DF}"/>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28233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AF73-89EA-4BD1-B0EC-697AD4C8C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3C0306-1C24-4879-A17E-CC54C9854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705A2-4C22-4F8E-82DF-12355967CC8B}"/>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5" name="Footer Placeholder 4">
            <a:extLst>
              <a:ext uri="{FF2B5EF4-FFF2-40B4-BE49-F238E27FC236}">
                <a16:creationId xmlns:a16="http://schemas.microsoft.com/office/drawing/2014/main" id="{E8575327-64DC-48BB-8222-33CE2A0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747F9-D2BD-4440-A5CB-890514FB5E9D}"/>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181748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2DF2-1347-4BEC-9C45-972BCA1B4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5F3B8-A2CE-4610-B8A5-98D3D88D9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D784F8-6FB6-450D-ACC4-6355B2AE7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13ED1D-3C52-47C6-A56E-7E90E5C73FCE}"/>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6" name="Footer Placeholder 5">
            <a:extLst>
              <a:ext uri="{FF2B5EF4-FFF2-40B4-BE49-F238E27FC236}">
                <a16:creationId xmlns:a16="http://schemas.microsoft.com/office/drawing/2014/main" id="{7F666E69-0E08-40D9-835C-430FDE392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DBAC4-5A26-4922-8057-05387677532B}"/>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118441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BD7-9F5A-4232-9223-BE8BDCB9DF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C3055-17FA-4FF2-AF10-48013DB02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2B448-5B54-47C4-93DE-3081C29D7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B5861-BCBA-4876-93BC-C7DA33931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DCF6E-FD4A-4667-A455-AEAD5F2201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FC474-8C28-4699-A80D-5DA02BC29A83}"/>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8" name="Footer Placeholder 7">
            <a:extLst>
              <a:ext uri="{FF2B5EF4-FFF2-40B4-BE49-F238E27FC236}">
                <a16:creationId xmlns:a16="http://schemas.microsoft.com/office/drawing/2014/main" id="{C39A5078-DD76-4443-9263-06DAB1BC2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75C930-4504-49D6-A364-FB8E762C26BD}"/>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300144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D047-535C-4FBE-9350-F2260A1B34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DFC21-D459-4AB7-A28D-47A377075C25}"/>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4" name="Footer Placeholder 3">
            <a:extLst>
              <a:ext uri="{FF2B5EF4-FFF2-40B4-BE49-F238E27FC236}">
                <a16:creationId xmlns:a16="http://schemas.microsoft.com/office/drawing/2014/main" id="{14C7C032-91F2-4010-920D-53314887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76AC0C-CBA2-431E-8C1B-B1A9935B25C3}"/>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138570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2919A-659C-4D0A-A844-362555C749C5}"/>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3" name="Footer Placeholder 2">
            <a:extLst>
              <a:ext uri="{FF2B5EF4-FFF2-40B4-BE49-F238E27FC236}">
                <a16:creationId xmlns:a16="http://schemas.microsoft.com/office/drawing/2014/main" id="{EB651D2F-5849-4AFB-94A3-242F374AD2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B2F06B-B12A-4BE4-88EE-CB1AB17B8F2B}"/>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302669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9DA9-015E-4B89-A98F-E4DDAF6E2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33C2FF-A994-48A0-BCE7-92CC29EFC1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9D8FD-B55E-4486-8A13-6621B05CA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07159-18AC-44FC-8C41-E269179462DA}"/>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6" name="Footer Placeholder 5">
            <a:extLst>
              <a:ext uri="{FF2B5EF4-FFF2-40B4-BE49-F238E27FC236}">
                <a16:creationId xmlns:a16="http://schemas.microsoft.com/office/drawing/2014/main" id="{25B6E985-F385-42A4-8329-49D770006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63F15-7EAC-416D-8FF2-B6ACBF020F67}"/>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167134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D43A-A657-4950-9730-4E2AE1331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7BEB0-0770-47E0-873B-A32BFA0CD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327B56-54FF-4A72-897C-7926AD833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4AA16-603D-4E87-87A9-6609BF6BD439}"/>
              </a:ext>
            </a:extLst>
          </p:cNvPr>
          <p:cNvSpPr>
            <a:spLocks noGrp="1"/>
          </p:cNvSpPr>
          <p:nvPr>
            <p:ph type="dt" sz="half" idx="10"/>
          </p:nvPr>
        </p:nvSpPr>
        <p:spPr/>
        <p:txBody>
          <a:bodyPr/>
          <a:lstStyle/>
          <a:p>
            <a:fld id="{544DE122-15ED-4B39-93A5-544B412DE51E}" type="datetimeFigureOut">
              <a:rPr lang="en-US" smtClean="0"/>
              <a:t>7/25/2019</a:t>
            </a:fld>
            <a:endParaRPr lang="en-US"/>
          </a:p>
        </p:txBody>
      </p:sp>
      <p:sp>
        <p:nvSpPr>
          <p:cNvPr id="6" name="Footer Placeholder 5">
            <a:extLst>
              <a:ext uri="{FF2B5EF4-FFF2-40B4-BE49-F238E27FC236}">
                <a16:creationId xmlns:a16="http://schemas.microsoft.com/office/drawing/2014/main" id="{8BAA722F-130B-49D3-ADE9-73EB5AC20E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8CF2B-3214-4431-8156-46AB388A709E}"/>
              </a:ext>
            </a:extLst>
          </p:cNvPr>
          <p:cNvSpPr>
            <a:spLocks noGrp="1"/>
          </p:cNvSpPr>
          <p:nvPr>
            <p:ph type="sldNum" sz="quarter" idx="12"/>
          </p:nvPr>
        </p:nvSpPr>
        <p:spPr/>
        <p:txBody>
          <a:bodyPr/>
          <a:lstStyle/>
          <a:p>
            <a:fld id="{1787F6A9-D67D-46C4-8A4E-B644D1F14E05}" type="slidenum">
              <a:rPr lang="en-US" smtClean="0"/>
              <a:t>‹#›</a:t>
            </a:fld>
            <a:endParaRPr lang="en-US"/>
          </a:p>
        </p:txBody>
      </p:sp>
    </p:spTree>
    <p:extLst>
      <p:ext uri="{BB962C8B-B14F-4D97-AF65-F5344CB8AC3E}">
        <p14:creationId xmlns:p14="http://schemas.microsoft.com/office/powerpoint/2010/main" val="229299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FF5FC-4A7C-46BA-89C0-E9814FF8E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0D5C4-365D-477D-88AE-BCA5D6C47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0F54A-37C1-4A25-9859-20E1CA4CC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DE122-15ED-4B39-93A5-544B412DE51E}" type="datetimeFigureOut">
              <a:rPr lang="en-US" smtClean="0"/>
              <a:t>7/25/2019</a:t>
            </a:fld>
            <a:endParaRPr lang="en-US"/>
          </a:p>
        </p:txBody>
      </p:sp>
      <p:sp>
        <p:nvSpPr>
          <p:cNvPr id="5" name="Footer Placeholder 4">
            <a:extLst>
              <a:ext uri="{FF2B5EF4-FFF2-40B4-BE49-F238E27FC236}">
                <a16:creationId xmlns:a16="http://schemas.microsoft.com/office/drawing/2014/main" id="{312E4405-68A6-4B58-A6DA-6055A1DF3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FAA4C2-0E19-45F2-B438-5B0094D1B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7F6A9-D67D-46C4-8A4E-B644D1F14E05}" type="slidenum">
              <a:rPr lang="en-US" smtClean="0"/>
              <a:t>‹#›</a:t>
            </a:fld>
            <a:endParaRPr lang="en-US"/>
          </a:p>
        </p:txBody>
      </p:sp>
    </p:spTree>
    <p:extLst>
      <p:ext uri="{BB962C8B-B14F-4D97-AF65-F5344CB8AC3E}">
        <p14:creationId xmlns:p14="http://schemas.microsoft.com/office/powerpoint/2010/main" val="197492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4956"/>
                    </a14:imgEffect>
                    <a14:imgEffect>
                      <a14:brightnessContrast bright="-60000" contras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BD7-66DB-4BE7-A7A0-67FB73FA5BCE}"/>
              </a:ext>
            </a:extLst>
          </p:cNvPr>
          <p:cNvSpPr>
            <a:spLocks noGrp="1"/>
          </p:cNvSpPr>
          <p:nvPr>
            <p:ph type="ctrTitle"/>
          </p:nvPr>
        </p:nvSpPr>
        <p:spPr>
          <a:xfrm rot="21046323">
            <a:off x="1524000" y="1921908"/>
            <a:ext cx="9144000" cy="2387600"/>
          </a:xfrm>
          <a:noFill/>
        </p:spPr>
        <p:txBody>
          <a:bodyPr>
            <a:normAutofit/>
          </a:bodyPr>
          <a:lstStyle/>
          <a:p>
            <a:r>
              <a:rPr lang="en-US" sz="14000" dirty="0">
                <a:solidFill>
                  <a:srgbClr val="DAA600"/>
                </a:solidFill>
                <a:effectLst>
                  <a:outerShdw blurRad="38100" dist="38100" dir="2700000" algn="tl">
                    <a:srgbClr val="000000">
                      <a:alpha val="43137"/>
                    </a:srgbClr>
                  </a:outerShdw>
                </a:effectLst>
                <a:latin typeface="GOOD BRUSH" pitchFamily="2" charset="0"/>
              </a:rPr>
              <a:t>Promises</a:t>
            </a:r>
          </a:p>
        </p:txBody>
      </p:sp>
      <p:sp>
        <p:nvSpPr>
          <p:cNvPr id="3" name="Subtitle 2">
            <a:extLst>
              <a:ext uri="{FF2B5EF4-FFF2-40B4-BE49-F238E27FC236}">
                <a16:creationId xmlns:a16="http://schemas.microsoft.com/office/drawing/2014/main" id="{98F988B6-EDB5-470C-9AAB-92B54362915B}"/>
              </a:ext>
            </a:extLst>
          </p:cNvPr>
          <p:cNvSpPr>
            <a:spLocks noGrp="1"/>
          </p:cNvSpPr>
          <p:nvPr>
            <p:ph type="subTitle" idx="1"/>
          </p:nvPr>
        </p:nvSpPr>
        <p:spPr>
          <a:xfrm>
            <a:off x="5091158" y="4204517"/>
            <a:ext cx="6670431" cy="2038285"/>
          </a:xfrm>
        </p:spPr>
        <p:txBody>
          <a:bodyPr anchor="ctr">
            <a:normAutofit/>
          </a:bodyPr>
          <a:lstStyle/>
          <a:p>
            <a:r>
              <a:rPr lang="en-US" sz="7200" dirty="0">
                <a:solidFill>
                  <a:schemeClr val="bg1"/>
                </a:solidFill>
                <a:latin typeface="Gloss And Bloom" pitchFamily="2" charset="0"/>
              </a:rPr>
              <a:t>of God</a:t>
            </a:r>
          </a:p>
        </p:txBody>
      </p:sp>
      <p:sp>
        <p:nvSpPr>
          <p:cNvPr id="4" name="Subtitle 2">
            <a:extLst>
              <a:ext uri="{FF2B5EF4-FFF2-40B4-BE49-F238E27FC236}">
                <a16:creationId xmlns:a16="http://schemas.microsoft.com/office/drawing/2014/main" id="{E384ABFA-21DE-4400-ABA0-45096995C469}"/>
              </a:ext>
            </a:extLst>
          </p:cNvPr>
          <p:cNvSpPr txBox="1">
            <a:spLocks/>
          </p:cNvSpPr>
          <p:nvPr/>
        </p:nvSpPr>
        <p:spPr>
          <a:xfrm>
            <a:off x="656501" y="838889"/>
            <a:ext cx="4255477" cy="203828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dirty="0">
                <a:solidFill>
                  <a:schemeClr val="bg1"/>
                </a:solidFill>
                <a:latin typeface="Gloss And Bloom" pitchFamily="2" charset="0"/>
              </a:rPr>
              <a:t>the</a:t>
            </a:r>
          </a:p>
        </p:txBody>
      </p:sp>
    </p:spTree>
    <p:extLst>
      <p:ext uri="{BB962C8B-B14F-4D97-AF65-F5344CB8AC3E}">
        <p14:creationId xmlns:p14="http://schemas.microsoft.com/office/powerpoint/2010/main" val="1967942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4956"/>
                    </a14:imgEffect>
                    <a14:imgEffect>
                      <a14:brightnessContrast bright="-60000" contras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BD7-66DB-4BE7-A7A0-67FB73FA5BCE}"/>
              </a:ext>
            </a:extLst>
          </p:cNvPr>
          <p:cNvSpPr>
            <a:spLocks noGrp="1"/>
          </p:cNvSpPr>
          <p:nvPr>
            <p:ph type="ctrTitle"/>
          </p:nvPr>
        </p:nvSpPr>
        <p:spPr>
          <a:xfrm>
            <a:off x="552662" y="157028"/>
            <a:ext cx="11086675" cy="1475831"/>
          </a:xfrm>
          <a:noFill/>
        </p:spPr>
        <p:txBody>
          <a:bodyPr>
            <a:normAutofit/>
          </a:bodyPr>
          <a:lstStyle/>
          <a:p>
            <a:r>
              <a:rPr lang="en-US" dirty="0">
                <a:solidFill>
                  <a:schemeClr val="bg1"/>
                </a:solidFill>
                <a:latin typeface="Gloss And Bloom" pitchFamily="2" charset="0"/>
              </a:rPr>
              <a:t>Unconditional</a:t>
            </a:r>
            <a:r>
              <a:rPr lang="en-US" sz="5400" dirty="0">
                <a:solidFill>
                  <a:schemeClr val="bg1"/>
                </a:solidFill>
                <a:latin typeface="Gloss And Bloom" pitchFamily="2" charset="0"/>
              </a:rPr>
              <a:t> </a:t>
            </a:r>
            <a:r>
              <a:rPr lang="en-US" sz="8000" dirty="0">
                <a:solidFill>
                  <a:srgbClr val="DAA600"/>
                </a:solidFill>
                <a:effectLst>
                  <a:outerShdw blurRad="38100" dist="38100" dir="2700000" algn="tl">
                    <a:srgbClr val="000000">
                      <a:alpha val="43137"/>
                    </a:srgbClr>
                  </a:outerShdw>
                </a:effectLst>
                <a:latin typeface="GOOD BRUSH" pitchFamily="2" charset="0"/>
              </a:rPr>
              <a:t>Promises</a:t>
            </a:r>
          </a:p>
        </p:txBody>
      </p:sp>
      <p:sp>
        <p:nvSpPr>
          <p:cNvPr id="3" name="Subtitle 2">
            <a:extLst>
              <a:ext uri="{FF2B5EF4-FFF2-40B4-BE49-F238E27FC236}">
                <a16:creationId xmlns:a16="http://schemas.microsoft.com/office/drawing/2014/main" id="{98F988B6-EDB5-470C-9AAB-92B54362915B}"/>
              </a:ext>
            </a:extLst>
          </p:cNvPr>
          <p:cNvSpPr>
            <a:spLocks noGrp="1"/>
          </p:cNvSpPr>
          <p:nvPr>
            <p:ph type="subTitle" idx="1"/>
          </p:nvPr>
        </p:nvSpPr>
        <p:spPr>
          <a:xfrm>
            <a:off x="348344" y="1809666"/>
            <a:ext cx="11451770" cy="4891306"/>
          </a:xfrm>
        </p:spPr>
        <p:txBody>
          <a:bodyPr anchor="t">
            <a:normAutofit/>
          </a:bodyPr>
          <a:lstStyle/>
          <a:p>
            <a:r>
              <a:rPr lang="en-US" sz="4800" b="1" dirty="0">
                <a:solidFill>
                  <a:srgbClr val="DAA600"/>
                </a:solidFill>
              </a:rPr>
              <a:t>Never Again Destroying the World by Water</a:t>
            </a:r>
          </a:p>
          <a:p>
            <a:r>
              <a:rPr lang="en-US" sz="4800" dirty="0">
                <a:solidFill>
                  <a:schemeClr val="bg1"/>
                </a:solidFill>
              </a:rPr>
              <a:t>(Genesis 9:8-17)</a:t>
            </a:r>
          </a:p>
          <a:p>
            <a:r>
              <a:rPr lang="en-US" sz="4800" b="1" dirty="0">
                <a:solidFill>
                  <a:srgbClr val="DAA600"/>
                </a:solidFill>
              </a:rPr>
              <a:t>The Lord Will Come Again</a:t>
            </a:r>
          </a:p>
          <a:p>
            <a:r>
              <a:rPr lang="en-US" sz="4800" dirty="0">
                <a:solidFill>
                  <a:schemeClr val="bg1"/>
                </a:solidFill>
              </a:rPr>
              <a:t>(Matthew 25:13,31)</a:t>
            </a:r>
          </a:p>
          <a:p>
            <a:r>
              <a:rPr lang="en-US" sz="4800" b="1" dirty="0">
                <a:solidFill>
                  <a:srgbClr val="DAA600"/>
                </a:solidFill>
              </a:rPr>
              <a:t>The Resurrection &amp; Judgment of All</a:t>
            </a:r>
          </a:p>
          <a:p>
            <a:r>
              <a:rPr lang="en-US" sz="4800" dirty="0">
                <a:solidFill>
                  <a:schemeClr val="bg1"/>
                </a:solidFill>
              </a:rPr>
              <a:t>(Matthew 25:31-46)</a:t>
            </a:r>
          </a:p>
        </p:txBody>
      </p:sp>
    </p:spTree>
    <p:extLst>
      <p:ext uri="{BB962C8B-B14F-4D97-AF65-F5344CB8AC3E}">
        <p14:creationId xmlns:p14="http://schemas.microsoft.com/office/powerpoint/2010/main" val="86682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4956"/>
                    </a14:imgEffect>
                    <a14:imgEffect>
                      <a14:brightnessContrast bright="-60000" contras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BD7-66DB-4BE7-A7A0-67FB73FA5BCE}"/>
              </a:ext>
            </a:extLst>
          </p:cNvPr>
          <p:cNvSpPr>
            <a:spLocks noGrp="1"/>
          </p:cNvSpPr>
          <p:nvPr>
            <p:ph type="ctrTitle"/>
          </p:nvPr>
        </p:nvSpPr>
        <p:spPr>
          <a:xfrm>
            <a:off x="552662" y="157028"/>
            <a:ext cx="11086675" cy="1475831"/>
          </a:xfrm>
          <a:noFill/>
        </p:spPr>
        <p:txBody>
          <a:bodyPr>
            <a:normAutofit/>
          </a:bodyPr>
          <a:lstStyle/>
          <a:p>
            <a:r>
              <a:rPr lang="en-US" dirty="0">
                <a:solidFill>
                  <a:schemeClr val="bg1"/>
                </a:solidFill>
                <a:latin typeface="Gloss And Bloom" pitchFamily="2" charset="0"/>
              </a:rPr>
              <a:t>Conditional</a:t>
            </a:r>
            <a:r>
              <a:rPr lang="en-US" sz="5400" dirty="0">
                <a:solidFill>
                  <a:schemeClr val="bg1"/>
                </a:solidFill>
                <a:latin typeface="Gloss And Bloom" pitchFamily="2" charset="0"/>
              </a:rPr>
              <a:t> </a:t>
            </a:r>
            <a:r>
              <a:rPr lang="en-US" sz="8000" dirty="0">
                <a:solidFill>
                  <a:srgbClr val="DAA600"/>
                </a:solidFill>
                <a:effectLst>
                  <a:outerShdw blurRad="38100" dist="38100" dir="2700000" algn="tl">
                    <a:srgbClr val="000000">
                      <a:alpha val="43137"/>
                    </a:srgbClr>
                  </a:outerShdw>
                </a:effectLst>
                <a:latin typeface="GOOD BRUSH" pitchFamily="2" charset="0"/>
              </a:rPr>
              <a:t>Promises</a:t>
            </a:r>
          </a:p>
        </p:txBody>
      </p:sp>
      <p:sp>
        <p:nvSpPr>
          <p:cNvPr id="3" name="Subtitle 2">
            <a:extLst>
              <a:ext uri="{FF2B5EF4-FFF2-40B4-BE49-F238E27FC236}">
                <a16:creationId xmlns:a16="http://schemas.microsoft.com/office/drawing/2014/main" id="{98F988B6-EDB5-470C-9AAB-92B54362915B}"/>
              </a:ext>
            </a:extLst>
          </p:cNvPr>
          <p:cNvSpPr>
            <a:spLocks noGrp="1"/>
          </p:cNvSpPr>
          <p:nvPr>
            <p:ph type="subTitle" idx="1"/>
          </p:nvPr>
        </p:nvSpPr>
        <p:spPr>
          <a:xfrm>
            <a:off x="348344" y="1809666"/>
            <a:ext cx="11451770" cy="4891306"/>
          </a:xfrm>
        </p:spPr>
        <p:txBody>
          <a:bodyPr anchor="t">
            <a:normAutofit/>
          </a:bodyPr>
          <a:lstStyle/>
          <a:p>
            <a:r>
              <a:rPr lang="en-US" sz="4800" b="1" dirty="0">
                <a:solidFill>
                  <a:srgbClr val="DAA600"/>
                </a:solidFill>
              </a:rPr>
              <a:t>Peace and Hope IF faith is present</a:t>
            </a:r>
          </a:p>
          <a:p>
            <a:r>
              <a:rPr lang="en-US" sz="4800" dirty="0">
                <a:solidFill>
                  <a:schemeClr val="bg1"/>
                </a:solidFill>
              </a:rPr>
              <a:t>(Romans 5:1-2)</a:t>
            </a:r>
          </a:p>
          <a:p>
            <a:r>
              <a:rPr lang="en-US" sz="4800" b="1" dirty="0">
                <a:solidFill>
                  <a:srgbClr val="DAA600"/>
                </a:solidFill>
              </a:rPr>
              <a:t>Ultimate Salvation IF One Faithfully Endures</a:t>
            </a:r>
          </a:p>
          <a:p>
            <a:r>
              <a:rPr lang="en-US" sz="4800" dirty="0">
                <a:solidFill>
                  <a:schemeClr val="bg1"/>
                </a:solidFill>
              </a:rPr>
              <a:t>(Matthew 10:21-22; 2 Timothy 4:6-7)</a:t>
            </a:r>
          </a:p>
          <a:p>
            <a:r>
              <a:rPr lang="en-US" sz="4800" b="1" dirty="0">
                <a:solidFill>
                  <a:srgbClr val="DAA600"/>
                </a:solidFill>
              </a:rPr>
              <a:t>A Crown of Life for the FAITHFUL</a:t>
            </a:r>
          </a:p>
          <a:p>
            <a:r>
              <a:rPr lang="en-US" sz="4800" dirty="0">
                <a:solidFill>
                  <a:schemeClr val="bg1"/>
                </a:solidFill>
              </a:rPr>
              <a:t>(Revelation 2:10; 2 Timothy 4:7-8)</a:t>
            </a:r>
          </a:p>
        </p:txBody>
      </p:sp>
    </p:spTree>
    <p:extLst>
      <p:ext uri="{BB962C8B-B14F-4D97-AF65-F5344CB8AC3E}">
        <p14:creationId xmlns:p14="http://schemas.microsoft.com/office/powerpoint/2010/main" val="976618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4956"/>
                    </a14:imgEffect>
                    <a14:imgEffect>
                      <a14:brightnessContrast bright="-60000" contras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BD7-66DB-4BE7-A7A0-67FB73FA5BCE}"/>
              </a:ext>
            </a:extLst>
          </p:cNvPr>
          <p:cNvSpPr>
            <a:spLocks noGrp="1"/>
          </p:cNvSpPr>
          <p:nvPr>
            <p:ph type="ctrTitle"/>
          </p:nvPr>
        </p:nvSpPr>
        <p:spPr>
          <a:xfrm>
            <a:off x="552662" y="157028"/>
            <a:ext cx="11086675" cy="1475831"/>
          </a:xfrm>
          <a:noFill/>
        </p:spPr>
        <p:txBody>
          <a:bodyPr>
            <a:normAutofit/>
          </a:bodyPr>
          <a:lstStyle/>
          <a:p>
            <a:r>
              <a:rPr lang="en-US" dirty="0">
                <a:solidFill>
                  <a:schemeClr val="bg1"/>
                </a:solidFill>
                <a:latin typeface="Gloss And Bloom" pitchFamily="2" charset="0"/>
              </a:rPr>
              <a:t>Wonderful</a:t>
            </a:r>
            <a:r>
              <a:rPr lang="en-US" sz="5400" dirty="0">
                <a:solidFill>
                  <a:schemeClr val="bg1"/>
                </a:solidFill>
                <a:latin typeface="Gloss And Bloom" pitchFamily="2" charset="0"/>
              </a:rPr>
              <a:t> </a:t>
            </a:r>
            <a:r>
              <a:rPr lang="en-US" sz="8000" dirty="0">
                <a:solidFill>
                  <a:srgbClr val="DAA600"/>
                </a:solidFill>
                <a:effectLst>
                  <a:outerShdw blurRad="38100" dist="38100" dir="2700000" algn="tl">
                    <a:srgbClr val="000000">
                      <a:alpha val="43137"/>
                    </a:srgbClr>
                  </a:outerShdw>
                </a:effectLst>
                <a:latin typeface="GOOD BRUSH" pitchFamily="2" charset="0"/>
              </a:rPr>
              <a:t>Promises</a:t>
            </a:r>
          </a:p>
        </p:txBody>
      </p:sp>
      <p:sp>
        <p:nvSpPr>
          <p:cNvPr id="3" name="Subtitle 2">
            <a:extLst>
              <a:ext uri="{FF2B5EF4-FFF2-40B4-BE49-F238E27FC236}">
                <a16:creationId xmlns:a16="http://schemas.microsoft.com/office/drawing/2014/main" id="{98F988B6-EDB5-470C-9AAB-92B54362915B}"/>
              </a:ext>
            </a:extLst>
          </p:cNvPr>
          <p:cNvSpPr>
            <a:spLocks noGrp="1"/>
          </p:cNvSpPr>
          <p:nvPr>
            <p:ph type="subTitle" idx="1"/>
          </p:nvPr>
        </p:nvSpPr>
        <p:spPr>
          <a:xfrm>
            <a:off x="348344" y="2111828"/>
            <a:ext cx="11451770" cy="4589143"/>
          </a:xfrm>
        </p:spPr>
        <p:txBody>
          <a:bodyPr anchor="t">
            <a:normAutofit/>
          </a:bodyPr>
          <a:lstStyle/>
          <a:p>
            <a:r>
              <a:rPr lang="en-US" sz="4800" b="1" dirty="0">
                <a:solidFill>
                  <a:srgbClr val="DAA600"/>
                </a:solidFill>
              </a:rPr>
              <a:t>These wonderful promises are only available to us because of God’s mercy</a:t>
            </a:r>
          </a:p>
          <a:p>
            <a:r>
              <a:rPr lang="en-US" sz="4800" dirty="0">
                <a:solidFill>
                  <a:schemeClr val="bg1"/>
                </a:solidFill>
              </a:rPr>
              <a:t>(Ephesians 2:5-8)</a:t>
            </a:r>
          </a:p>
          <a:p>
            <a:r>
              <a:rPr lang="en-US" sz="4800" b="1" dirty="0">
                <a:solidFill>
                  <a:srgbClr val="DAA600"/>
                </a:solidFill>
              </a:rPr>
              <a:t>They are abundant and eternal!</a:t>
            </a:r>
          </a:p>
          <a:p>
            <a:r>
              <a:rPr lang="en-US" sz="4800" dirty="0">
                <a:solidFill>
                  <a:schemeClr val="bg1"/>
                </a:solidFill>
              </a:rPr>
              <a:t>(2 Peter 1:11)</a:t>
            </a:r>
          </a:p>
        </p:txBody>
      </p:sp>
    </p:spTree>
    <p:extLst>
      <p:ext uri="{BB962C8B-B14F-4D97-AF65-F5344CB8AC3E}">
        <p14:creationId xmlns:p14="http://schemas.microsoft.com/office/powerpoint/2010/main" val="1856607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1915</Words>
  <Application>Microsoft Office PowerPoint</Application>
  <PresentationFormat>Widescreen</PresentationFormat>
  <Paragraphs>78</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GOOD BRUSH</vt:lpstr>
      <vt:lpstr>Calibri</vt:lpstr>
      <vt:lpstr>Gloss And Bloom</vt:lpstr>
      <vt:lpstr>Calibri Light</vt:lpstr>
      <vt:lpstr>Arial</vt:lpstr>
      <vt:lpstr>Office Theme</vt:lpstr>
      <vt:lpstr>Promises</vt:lpstr>
      <vt:lpstr>Unconditional Promises</vt:lpstr>
      <vt:lpstr>Conditional Promises</vt:lpstr>
      <vt:lpstr>Wonderful Promises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Promises</dc:title>
  <dc:creator>Stan Cox</dc:creator>
  <cp:lastModifiedBy>Stan Cox</cp:lastModifiedBy>
  <cp:revision>15</cp:revision>
  <dcterms:created xsi:type="dcterms:W3CDTF">2019-07-26T01:17:25Z</dcterms:created>
  <dcterms:modified xsi:type="dcterms:W3CDTF">2019-07-26T03:14:51Z</dcterms:modified>
</cp:coreProperties>
</file>