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Rockwell" panose="02060603020205020403" pitchFamily="18" charset="0"/>
      <p:regular r:id="rId10"/>
      <p:bold r:id="rId11"/>
      <p:italic r:id="rId12"/>
      <p:boldItalic r:id="rId13"/>
    </p:embeddedFont>
    <p:embeddedFont>
      <p:font typeface="Bookman Old Style" panose="02050604050505020204" pitchFamily="18"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4059" autoAdjust="0"/>
  </p:normalViewPr>
  <p:slideViewPr>
    <p:cSldViewPr snapToGrid="0">
      <p:cViewPr varScale="1">
        <p:scale>
          <a:sx n="35" d="100"/>
          <a:sy n="35" d="100"/>
        </p:scale>
        <p:origin x="2016" y="54"/>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1800" b="1" cap="all" dirty="0">
                <a:latin typeface="Bookman Old Style" panose="02050604050505020204" pitchFamily="18" charset="0"/>
              </a:rPr>
              <a:t>The Prophet Elijah</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February 12, 2017 pm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soundteahcing.org       </a:t>
            </a:r>
            <a:fld id="{14E527D7-F774-4ADC-9ACB-0548ABA017DB}" type="slidenum">
              <a:rPr lang="en-US" smtClean="0"/>
              <a:t>‹#›</a:t>
            </a:fld>
            <a:endParaRPr lang="en-US" dirty="0"/>
          </a:p>
        </p:txBody>
      </p:sp>
    </p:spTree>
    <p:extLst>
      <p:ext uri="{BB962C8B-B14F-4D97-AF65-F5344CB8AC3E}">
        <p14:creationId xmlns:p14="http://schemas.microsoft.com/office/powerpoint/2010/main" val="1968554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5E671-56AA-482E-B426-C9B73DE273C0}" type="datetimeFigureOut">
              <a:rPr lang="en-US" smtClean="0"/>
              <a:t>5/22/2017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A82B9-EDE8-442D-B1F3-8366F0B7DD01}" type="slidenum">
              <a:rPr lang="en-US" smtClean="0"/>
              <a:t>‹#›</a:t>
            </a:fld>
            <a:endParaRPr lang="en-US"/>
          </a:p>
        </p:txBody>
      </p:sp>
    </p:spTree>
    <p:extLst>
      <p:ext uri="{BB962C8B-B14F-4D97-AF65-F5344CB8AC3E}">
        <p14:creationId xmlns:p14="http://schemas.microsoft.com/office/powerpoint/2010/main" val="1702649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Who was this Elijah that was so much like us? </a:t>
            </a:r>
          </a:p>
          <a:p>
            <a:pPr marL="628650" lvl="1" indent="-171450">
              <a:buFont typeface="Arial" panose="020B0604020202020204" pitchFamily="34" charset="0"/>
              <a:buChar char="•"/>
            </a:pPr>
            <a:r>
              <a:rPr lang="en-US" dirty="0"/>
              <a:t>Mention by name 30 times in N.T. — Compare Isaiah 21, Jeremiah 3.</a:t>
            </a:r>
          </a:p>
          <a:p>
            <a:pPr marL="628650" lvl="1" indent="-171450">
              <a:buFont typeface="Arial" panose="020B0604020202020204" pitchFamily="34" charset="0"/>
              <a:buChar char="•"/>
            </a:pPr>
            <a:r>
              <a:rPr lang="en-US" dirty="0"/>
              <a:t>John the Baptist came in his power and spirit. (Luke 1:17) </a:t>
            </a:r>
          </a:p>
          <a:p>
            <a:pPr marL="0" lvl="0" indent="0">
              <a:buFont typeface="Arial" panose="020B0604020202020204" pitchFamily="34" charset="0"/>
              <a:buNone/>
            </a:pPr>
            <a:r>
              <a:rPr lang="en-US" b="1" dirty="0"/>
              <a:t>(Luke 1:17), </a:t>
            </a:r>
            <a:r>
              <a:rPr lang="en-US" i="1" dirty="0"/>
              <a:t>“He will also go before Him in the spirit and power of Elijah, 'to turn the hearts of the fathers to the children,' and the disobedient to the wisdom of the just, to make ready a people prepared for the Lord."</a:t>
            </a:r>
          </a:p>
          <a:p>
            <a:pPr marL="628650" lvl="1" indent="-171450">
              <a:buFont typeface="Arial" panose="020B0604020202020204" pitchFamily="34" charset="0"/>
              <a:buChar char="•"/>
            </a:pPr>
            <a:r>
              <a:rPr lang="en-US" dirty="0"/>
              <a:t>On the Mt. of transfiguration. (Matt. 17:4,5) With Moses and Jesus</a:t>
            </a:r>
          </a:p>
          <a:p>
            <a:pPr marL="628650" lvl="1" indent="-171450">
              <a:buFont typeface="Arial" panose="020B0604020202020204" pitchFamily="34" charset="0"/>
              <a:buChar char="•"/>
            </a:pPr>
            <a:r>
              <a:rPr lang="en-US" dirty="0"/>
              <a:t>Lived in Israel in the days of evil King Ahab.</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Look at some snapshots of Elijah as found in Old Testament, to see what kind of man he was</a:t>
            </a:r>
          </a:p>
        </p:txBody>
      </p:sp>
      <p:sp>
        <p:nvSpPr>
          <p:cNvPr id="4" name="Slide Number Placeholder 3"/>
          <p:cNvSpPr>
            <a:spLocks noGrp="1"/>
          </p:cNvSpPr>
          <p:nvPr>
            <p:ph type="sldNum" sz="quarter" idx="10"/>
          </p:nvPr>
        </p:nvSpPr>
        <p:spPr/>
        <p:txBody>
          <a:bodyPr/>
          <a:lstStyle/>
          <a:p>
            <a:fld id="{881A82B9-EDE8-442D-B1F3-8366F0B7DD01}" type="slidenum">
              <a:rPr lang="en-US" smtClean="0"/>
              <a:t>1</a:t>
            </a:fld>
            <a:endParaRPr lang="en-US"/>
          </a:p>
        </p:txBody>
      </p:sp>
    </p:spTree>
    <p:extLst>
      <p:ext uri="{BB962C8B-B14F-4D97-AF65-F5344CB8AC3E}">
        <p14:creationId xmlns:p14="http://schemas.microsoft.com/office/powerpoint/2010/main" val="375541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Kings 17:24), [Elijah hiding from Ahab in house of a widow in </a:t>
            </a:r>
            <a:r>
              <a:rPr lang="en-US" b="1" dirty="0" err="1"/>
              <a:t>Zarephath</a:t>
            </a:r>
            <a:r>
              <a:rPr lang="en-US" b="1" dirty="0"/>
              <a:t> during famine.  Child of widow falls ill. Elijah heals by prayer the widow’s son who was near death.  Her response…], </a:t>
            </a:r>
            <a:r>
              <a:rPr lang="en-US" i="1" dirty="0"/>
              <a:t>“Then the woman said to Elijah, "Now by this I know that you are a man of God, and that the word of the Lord in your mouth is the truth.“</a:t>
            </a:r>
          </a:p>
          <a:p>
            <a:pPr marL="628650" lvl="1" indent="-171450">
              <a:buFont typeface="Arial" panose="020B0604020202020204" pitchFamily="34" charset="0"/>
              <a:buChar char="•"/>
            </a:pPr>
            <a:r>
              <a:rPr lang="en-US" dirty="0"/>
              <a:t>God provided for him (first with ravens, 17:1-8; then with the widows provisions 17:8-16)</a:t>
            </a:r>
          </a:p>
          <a:p>
            <a:pPr marL="628650" lvl="1" indent="-171450">
              <a:buFont typeface="Arial" panose="020B0604020202020204" pitchFamily="34" charset="0"/>
              <a:buChar char="•"/>
            </a:pPr>
            <a:r>
              <a:rPr lang="en-US" dirty="0"/>
              <a:t>God answered his Prayers</a:t>
            </a:r>
          </a:p>
          <a:p>
            <a:pPr marL="0" lvl="0" indent="0">
              <a:buFont typeface="Arial" panose="020B0604020202020204" pitchFamily="34" charset="0"/>
              <a:buNone/>
            </a:pPr>
            <a:r>
              <a:rPr lang="en-US" b="1" dirty="0"/>
              <a:t>(1 Kings 18:41-45), </a:t>
            </a:r>
            <a:r>
              <a:rPr lang="en-US" i="1" dirty="0"/>
              <a:t>“Then Elijah said to Ahab, "Go up, eat and drink; for there is the sound of abundance of rain." </a:t>
            </a:r>
            <a:r>
              <a:rPr lang="en-US" i="1" baseline="30000" dirty="0"/>
              <a:t>42</a:t>
            </a:r>
            <a:r>
              <a:rPr lang="en-US" i="1" dirty="0"/>
              <a:t> So Ahab went up to eat and drink. And Elijah went up to the top of Carmel; then he bowed down on the ground, and put his face between his knees, </a:t>
            </a:r>
            <a:r>
              <a:rPr lang="en-US" i="1" baseline="30000" dirty="0"/>
              <a:t>43</a:t>
            </a:r>
            <a:r>
              <a:rPr lang="en-US" i="1" dirty="0"/>
              <a:t> and said to his servant, "Go up now, look toward the sea.“ So he went up and looked, and said, " There is nothing." And seven times he said, "Go again.“ </a:t>
            </a:r>
            <a:r>
              <a:rPr lang="en-US" i="1" baseline="30000" dirty="0"/>
              <a:t>44 </a:t>
            </a:r>
            <a:r>
              <a:rPr lang="en-US" i="1" dirty="0"/>
              <a:t>Then it came to pass the seventh time, that he said, "There is a cloud, as small as a man's hand, rising out of the sea!" So he said, "Go up, say to Ahab, 'Prepare your chariot, and go down before the rain stops you. '“ </a:t>
            </a:r>
            <a:r>
              <a:rPr lang="en-US" i="1" baseline="30000" dirty="0"/>
              <a:t>45</a:t>
            </a:r>
            <a:r>
              <a:rPr lang="en-US" i="1" dirty="0"/>
              <a:t> Now it happened in the meantime that the sky became black with clouds and wind, and there was a heavy rain. So Ahab rode away and went to </a:t>
            </a:r>
            <a:r>
              <a:rPr lang="en-US" i="1" dirty="0" err="1"/>
              <a:t>Jezreel</a:t>
            </a:r>
            <a:r>
              <a:rPr lang="en-US" i="1" dirty="0"/>
              <a:t>.”</a:t>
            </a:r>
          </a:p>
        </p:txBody>
      </p:sp>
      <p:sp>
        <p:nvSpPr>
          <p:cNvPr id="4" name="Slide Number Placeholder 3"/>
          <p:cNvSpPr>
            <a:spLocks noGrp="1"/>
          </p:cNvSpPr>
          <p:nvPr>
            <p:ph type="sldNum" sz="quarter" idx="10"/>
          </p:nvPr>
        </p:nvSpPr>
        <p:spPr/>
        <p:txBody>
          <a:bodyPr/>
          <a:lstStyle/>
          <a:p>
            <a:fld id="{881A82B9-EDE8-442D-B1F3-8366F0B7DD01}" type="slidenum">
              <a:rPr lang="en-US" smtClean="0"/>
              <a:t>2</a:t>
            </a:fld>
            <a:endParaRPr lang="en-US"/>
          </a:p>
        </p:txBody>
      </p:sp>
    </p:spTree>
    <p:extLst>
      <p:ext uri="{BB962C8B-B14F-4D97-AF65-F5344CB8AC3E}">
        <p14:creationId xmlns:p14="http://schemas.microsoft.com/office/powerpoint/2010/main" val="335496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Kings 18:17-18), </a:t>
            </a:r>
            <a:r>
              <a:rPr lang="en-US" i="1" dirty="0"/>
              <a:t>“Then it happened, when Ahab saw Elijah, that Ahab said to him, " Is that you, O troubler of Israel?“  </a:t>
            </a:r>
            <a:r>
              <a:rPr lang="en-US" i="1" baseline="30000" dirty="0"/>
              <a:t>18</a:t>
            </a:r>
            <a:r>
              <a:rPr lang="en-US" i="1" dirty="0"/>
              <a:t> And he answered, "I have not troubled Israel, but you and your father's house have, in that you have forsaken the commandments of the Lord and have followed the </a:t>
            </a:r>
            <a:r>
              <a:rPr lang="en-US" i="1" dirty="0" err="1"/>
              <a:t>Baals</a:t>
            </a:r>
            <a:r>
              <a:rPr lang="en-US" i="1" dirty="0"/>
              <a:t>.”</a:t>
            </a:r>
          </a:p>
          <a:p>
            <a:pPr marL="628650" lvl="1" indent="-171450">
              <a:buFont typeface="Arial" panose="020B0604020202020204" pitchFamily="34" charset="0"/>
              <a:buChar char="•"/>
            </a:pPr>
            <a:r>
              <a:rPr lang="en-US" i="0" dirty="0"/>
              <a:t>Sometimes a troublemaker is what is needed</a:t>
            </a:r>
          </a:p>
          <a:p>
            <a:pPr marL="628650" lvl="1" indent="-171450">
              <a:buFont typeface="Arial" panose="020B0604020202020204" pitchFamily="34" charset="0"/>
              <a:buChar char="•"/>
            </a:pPr>
            <a:r>
              <a:rPr lang="en-US" i="0" dirty="0"/>
              <a:t>Paul, and the brethren at Thessalonica were troublemakers!</a:t>
            </a:r>
          </a:p>
          <a:p>
            <a:pPr marL="0" lvl="0" indent="0">
              <a:buFont typeface="Arial" panose="020B0604020202020204" pitchFamily="34" charset="0"/>
              <a:buNone/>
            </a:pPr>
            <a:r>
              <a:rPr lang="en-US" b="1" i="0" dirty="0"/>
              <a:t>(Acts 17:6), </a:t>
            </a:r>
            <a:r>
              <a:rPr lang="en-US" i="1" dirty="0"/>
              <a:t>“But when they did not find them, they dragged Jason and some brethren to the rulers of the city, crying out, "These who have turned the world upside down have come here too.”</a:t>
            </a:r>
          </a:p>
          <a:p>
            <a:pPr marL="0" lvl="0" indent="0">
              <a:buFont typeface="Arial" panose="020B0604020202020204" pitchFamily="34" charset="0"/>
              <a:buNone/>
            </a:pPr>
            <a:endParaRPr lang="en-US" i="0" dirty="0"/>
          </a:p>
          <a:p>
            <a:pPr marL="0" lvl="0" indent="0">
              <a:buFont typeface="Arial" panose="020B0604020202020204" pitchFamily="34" charset="0"/>
              <a:buNone/>
            </a:pPr>
            <a:r>
              <a:rPr lang="en-US" b="1" i="0" dirty="0"/>
              <a:t>(John 15:18-19) [Jesus told his disciples], </a:t>
            </a:r>
            <a:r>
              <a:rPr lang="en-US" i="1" dirty="0"/>
              <a:t>“If the world hates you, you know that it hated Me before it hated you. </a:t>
            </a:r>
            <a:r>
              <a:rPr lang="en-US" i="1" baseline="30000" dirty="0"/>
              <a:t>19</a:t>
            </a:r>
            <a:r>
              <a:rPr lang="en-US" i="1" dirty="0"/>
              <a:t> If you were of the world, the world would love its own. Yet because you are not of the world, but I chose you out of the world, therefore the world hates you.”</a:t>
            </a:r>
          </a:p>
          <a:p>
            <a:pPr marL="0" lvl="0" indent="0">
              <a:buFont typeface="Arial" panose="020B0604020202020204" pitchFamily="34" charset="0"/>
              <a:buNone/>
            </a:pPr>
            <a:endParaRPr lang="en-US" i="1" dirty="0"/>
          </a:p>
          <a:p>
            <a:pPr marL="0" lvl="0" indent="0">
              <a:buFont typeface="Arial" panose="020B0604020202020204" pitchFamily="34" charset="0"/>
              <a:buNone/>
            </a:pPr>
            <a:r>
              <a:rPr lang="en-US" b="1" i="0" dirty="0"/>
              <a:t>Elijah troubled Jezebel! (1 Kings 19:1-2), </a:t>
            </a:r>
            <a:r>
              <a:rPr lang="en-US" i="1" dirty="0"/>
              <a:t>“And Ahab told Jezebel all that Elijah had done, also how he had executed all the prophets with the sword. </a:t>
            </a:r>
            <a:r>
              <a:rPr lang="en-US" i="1" baseline="30000" dirty="0"/>
              <a:t>2</a:t>
            </a:r>
            <a:r>
              <a:rPr lang="en-US" i="1" dirty="0"/>
              <a:t> Then Jezebel sent a messenger to Elijah, saying, "So let the gods do to me, and more also, if I do not make your life as the life of one of them by tomorrow about this time."</a:t>
            </a:r>
          </a:p>
          <a:p>
            <a:pPr marL="0" lvl="0" indent="0">
              <a:buFont typeface="Arial" panose="020B0604020202020204" pitchFamily="34" charset="0"/>
              <a:buNone/>
            </a:pPr>
            <a:endParaRPr lang="en-US" i="1" dirty="0"/>
          </a:p>
        </p:txBody>
      </p:sp>
      <p:sp>
        <p:nvSpPr>
          <p:cNvPr id="4" name="Slide Number Placeholder 3"/>
          <p:cNvSpPr>
            <a:spLocks noGrp="1"/>
          </p:cNvSpPr>
          <p:nvPr>
            <p:ph type="sldNum" sz="quarter" idx="10"/>
          </p:nvPr>
        </p:nvSpPr>
        <p:spPr/>
        <p:txBody>
          <a:bodyPr/>
          <a:lstStyle/>
          <a:p>
            <a:fld id="{881A82B9-EDE8-442D-B1F3-8366F0B7DD01}" type="slidenum">
              <a:rPr lang="en-US" smtClean="0"/>
              <a:t>3</a:t>
            </a:fld>
            <a:endParaRPr lang="en-US"/>
          </a:p>
        </p:txBody>
      </p:sp>
    </p:spTree>
    <p:extLst>
      <p:ext uri="{BB962C8B-B14F-4D97-AF65-F5344CB8AC3E}">
        <p14:creationId xmlns:p14="http://schemas.microsoft.com/office/powerpoint/2010/main" val="96624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 on top of Mount Carmel</a:t>
            </a:r>
          </a:p>
          <a:p>
            <a:r>
              <a:rPr lang="en-US" b="1" dirty="0"/>
              <a:t>(1 Kings 18:20-21), </a:t>
            </a:r>
            <a:r>
              <a:rPr lang="en-US" i="1" dirty="0"/>
              <a:t>“So Ahab sent for all the children of Israel, and gathered the prophets together on Mount Carmel. </a:t>
            </a:r>
            <a:r>
              <a:rPr lang="en-US" i="1" baseline="30000" dirty="0"/>
              <a:t>21</a:t>
            </a:r>
            <a:r>
              <a:rPr lang="en-US" i="1" dirty="0"/>
              <a:t> And Elijah came to all the people, and said, "How long will you falter between two opinions? If the Lord is God, follow Him; but if Baal, follow him." But the people answered him not a word.”</a:t>
            </a:r>
          </a:p>
          <a:p>
            <a:pPr marL="628650" lvl="1" indent="-171450">
              <a:buFont typeface="Arial" panose="020B0604020202020204" pitchFamily="34" charset="0"/>
              <a:buChar char="•"/>
            </a:pPr>
            <a:r>
              <a:rPr lang="en-US" i="0" dirty="0"/>
              <a:t>Challenged 400 prophets of Baal / who could get their “God” to bring fire down upon an altar</a:t>
            </a:r>
          </a:p>
          <a:p>
            <a:pPr marL="628650" lvl="1" indent="-171450">
              <a:buFont typeface="Arial" panose="020B0604020202020204" pitchFamily="34" charset="0"/>
              <a:buChar char="•"/>
            </a:pPr>
            <a:r>
              <a:rPr lang="en-US" i="0" dirty="0"/>
              <a:t>Ridiculed the false prophets</a:t>
            </a:r>
          </a:p>
          <a:p>
            <a:pPr marL="0" lvl="0" indent="0">
              <a:buFont typeface="Arial" panose="020B0604020202020204" pitchFamily="34" charset="0"/>
              <a:buNone/>
            </a:pPr>
            <a:r>
              <a:rPr lang="en-US" b="1" i="0" dirty="0"/>
              <a:t>(1 Kings 18:27), </a:t>
            </a:r>
            <a:r>
              <a:rPr lang="en-US" i="1" dirty="0"/>
              <a:t>“And so it was, at noon, that Elijah mocked them and said, "Cry aloud, for he is a god; either he is meditating, or he is busy, or he is on a journey, or perhaps he is sleeping and must be awakened.“</a:t>
            </a:r>
          </a:p>
          <a:p>
            <a:pPr marL="628650" lvl="1" indent="-171450">
              <a:buFont typeface="Arial" panose="020B0604020202020204" pitchFamily="34" charset="0"/>
              <a:buChar char="•"/>
            </a:pPr>
            <a:r>
              <a:rPr lang="en-US" i="0" dirty="0"/>
              <a:t>God answered his prayer</a:t>
            </a:r>
          </a:p>
          <a:p>
            <a:pPr marL="0" lvl="0" indent="0">
              <a:buFont typeface="Arial" panose="020B0604020202020204" pitchFamily="34" charset="0"/>
              <a:buNone/>
            </a:pPr>
            <a:r>
              <a:rPr lang="en-US" b="1" i="0" dirty="0"/>
              <a:t>(1 Kings 18:38-39), </a:t>
            </a:r>
            <a:r>
              <a:rPr lang="en-US" i="1" dirty="0"/>
              <a:t>“Then the fire of the Lord fell and consumed the burnt sacrifice, and the wood and the stones and the dust, and it licked up the water that was in the trench. </a:t>
            </a:r>
            <a:r>
              <a:rPr lang="en-US" i="1" baseline="30000" dirty="0"/>
              <a:t>39</a:t>
            </a:r>
            <a:r>
              <a:rPr lang="en-US" i="1" dirty="0"/>
              <a:t> Now when all the people saw it, they fell on their faces; and they said, "The Lord, He is God! The Lord, He is God!“</a:t>
            </a:r>
          </a:p>
          <a:p>
            <a:pPr marL="628650" lvl="1" indent="-171450">
              <a:buFont typeface="Arial" panose="020B0604020202020204" pitchFamily="34" charset="0"/>
              <a:buChar char="•"/>
            </a:pPr>
            <a:r>
              <a:rPr lang="en-US" i="0" dirty="0"/>
              <a:t>Elijah killed the false prophets</a:t>
            </a:r>
          </a:p>
          <a:p>
            <a:pPr marL="0" lvl="0" indent="0">
              <a:buFont typeface="Arial" panose="020B0604020202020204" pitchFamily="34" charset="0"/>
              <a:buNone/>
            </a:pPr>
            <a:r>
              <a:rPr lang="en-US" b="1" i="0" dirty="0"/>
              <a:t>(1 Kings 18:40), </a:t>
            </a:r>
            <a:r>
              <a:rPr lang="en-US" i="1" dirty="0"/>
              <a:t>“And Elijah said to them, "Seize the prophets of Baal! Do not let one of them escape!" So they seized them; and Elijah brought them down to the Brook </a:t>
            </a:r>
            <a:r>
              <a:rPr lang="en-US" i="1" dirty="0" err="1"/>
              <a:t>Kishon</a:t>
            </a:r>
            <a:r>
              <a:rPr lang="en-US" i="1" dirty="0"/>
              <a:t> and executed them there.”</a:t>
            </a:r>
          </a:p>
        </p:txBody>
      </p:sp>
      <p:sp>
        <p:nvSpPr>
          <p:cNvPr id="4" name="Slide Number Placeholder 3"/>
          <p:cNvSpPr>
            <a:spLocks noGrp="1"/>
          </p:cNvSpPr>
          <p:nvPr>
            <p:ph type="sldNum" sz="quarter" idx="10"/>
          </p:nvPr>
        </p:nvSpPr>
        <p:spPr/>
        <p:txBody>
          <a:bodyPr/>
          <a:lstStyle/>
          <a:p>
            <a:fld id="{881A82B9-EDE8-442D-B1F3-8366F0B7DD01}" type="slidenum">
              <a:rPr lang="en-US" smtClean="0"/>
              <a:t>4</a:t>
            </a:fld>
            <a:endParaRPr lang="en-US"/>
          </a:p>
        </p:txBody>
      </p:sp>
    </p:spTree>
    <p:extLst>
      <p:ext uri="{BB962C8B-B14F-4D97-AF65-F5344CB8AC3E}">
        <p14:creationId xmlns:p14="http://schemas.microsoft.com/office/powerpoint/2010/main" val="146001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 too felt discouragement</a:t>
            </a:r>
          </a:p>
          <a:p>
            <a:r>
              <a:rPr lang="en-US" b="1" dirty="0"/>
              <a:t>(1 Kings 19:4), [Feared for his life at threat of Jezebel, and fled], </a:t>
            </a:r>
            <a:r>
              <a:rPr lang="en-US" i="1" dirty="0"/>
              <a:t>“But he himself went a day's journey into the wilderness, and came and sat down under a broom tree. And he prayed that he might die, and said, "It is enough! Now, Lord, take my life, for I am no better than my fathers!“</a:t>
            </a:r>
          </a:p>
          <a:p>
            <a:endParaRPr lang="en-US" i="1" dirty="0"/>
          </a:p>
          <a:p>
            <a:r>
              <a:rPr lang="en-US" b="1" i="0" dirty="0"/>
              <a:t>He too felt alone in his effort to serve God</a:t>
            </a:r>
          </a:p>
          <a:p>
            <a:r>
              <a:rPr lang="en-US" b="1" i="0" dirty="0"/>
              <a:t>(1 Kings 19:9-10), </a:t>
            </a:r>
            <a:r>
              <a:rPr lang="en-US" i="1" dirty="0"/>
              <a:t>“And there he went into a cave, and spent the night in that place; and behold, the word of the Lord came to him, and He said to him, "What are you doing here, Elijah?"</a:t>
            </a:r>
            <a:r>
              <a:rPr lang="en-US" i="1" baseline="30000" dirty="0"/>
              <a:t>10</a:t>
            </a:r>
            <a:r>
              <a:rPr lang="en-US" i="1" dirty="0"/>
              <a:t> So he said, "I have been very zealous for the Lord God of hosts; for the children of Israel have forsaken Your covenant, torn down Your altars, and killed Your prophets with the sword. I alone am left; and they seek to take my life.“</a:t>
            </a:r>
          </a:p>
          <a:p>
            <a:endParaRPr lang="en-US" i="1" dirty="0"/>
          </a:p>
          <a:p>
            <a:r>
              <a:rPr lang="en-US" b="1" i="0" dirty="0"/>
              <a:t>He too was in need of reassurance, and received it from the Lord</a:t>
            </a:r>
          </a:p>
          <a:p>
            <a:r>
              <a:rPr lang="en-US" b="1" i="0" dirty="0"/>
              <a:t>(1 Kings 19</a:t>
            </a:r>
            <a:r>
              <a:rPr lang="en-US" b="1" i="0" dirty="0">
                <a:sym typeface="Wingdings" panose="05000000000000000000" pitchFamily="2" charset="2"/>
              </a:rPr>
              <a:t>:17), </a:t>
            </a:r>
            <a:r>
              <a:rPr lang="en-US" i="1" dirty="0">
                <a:sym typeface="Wingdings" panose="05000000000000000000" pitchFamily="2" charset="2"/>
              </a:rPr>
              <a:t>“Yet I have reserved seven thousand in Israel, all whose knees have not bowed to Baal, and every mouth that has not kissed him.“</a:t>
            </a:r>
          </a:p>
          <a:p>
            <a:endParaRPr lang="en-US" i="1" dirty="0">
              <a:sym typeface="Wingdings" panose="05000000000000000000" pitchFamily="2" charset="2"/>
            </a:endParaRPr>
          </a:p>
          <a:p>
            <a:r>
              <a:rPr lang="en-US" b="1" i="0" dirty="0">
                <a:sym typeface="Wingdings" panose="05000000000000000000" pitchFamily="2" charset="2"/>
              </a:rPr>
              <a:t>We too, can receive comfort and reassurance from God</a:t>
            </a:r>
          </a:p>
          <a:p>
            <a:r>
              <a:rPr lang="en-US" b="1" i="0" dirty="0">
                <a:sym typeface="Wingdings" panose="05000000000000000000" pitchFamily="2" charset="2"/>
              </a:rPr>
              <a:t>(James 5:13), </a:t>
            </a:r>
            <a:r>
              <a:rPr lang="en-US" i="1" dirty="0">
                <a:sym typeface="Wingdings" panose="05000000000000000000" pitchFamily="2" charset="2"/>
              </a:rPr>
              <a:t>“Is anyone among you suffering? Let him pray. Is anyone cheerful? Let him sing psalms.”</a:t>
            </a:r>
            <a:endParaRPr lang="en-US" i="1" dirty="0"/>
          </a:p>
        </p:txBody>
      </p:sp>
      <p:sp>
        <p:nvSpPr>
          <p:cNvPr id="4" name="Slide Number Placeholder 3"/>
          <p:cNvSpPr>
            <a:spLocks noGrp="1"/>
          </p:cNvSpPr>
          <p:nvPr>
            <p:ph type="sldNum" sz="quarter" idx="10"/>
          </p:nvPr>
        </p:nvSpPr>
        <p:spPr/>
        <p:txBody>
          <a:bodyPr/>
          <a:lstStyle/>
          <a:p>
            <a:fld id="{881A82B9-EDE8-442D-B1F3-8366F0B7DD01}" type="slidenum">
              <a:rPr lang="en-US" smtClean="0"/>
              <a:t>5</a:t>
            </a:fld>
            <a:endParaRPr lang="en-US"/>
          </a:p>
        </p:txBody>
      </p:sp>
    </p:spTree>
    <p:extLst>
      <p:ext uri="{BB962C8B-B14F-4D97-AF65-F5344CB8AC3E}">
        <p14:creationId xmlns:p14="http://schemas.microsoft.com/office/powerpoint/2010/main" val="86208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A82B9-EDE8-442D-B1F3-8366F0B7DD01}" type="slidenum">
              <a:rPr lang="en-US" smtClean="0"/>
              <a:t>6</a:t>
            </a:fld>
            <a:endParaRPr lang="en-US"/>
          </a:p>
        </p:txBody>
      </p:sp>
    </p:spTree>
    <p:extLst>
      <p:ext uri="{BB962C8B-B14F-4D97-AF65-F5344CB8AC3E}">
        <p14:creationId xmlns:p14="http://schemas.microsoft.com/office/powerpoint/2010/main" val="352547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5/22/2017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9415" y="299666"/>
            <a:ext cx="10645551" cy="891825"/>
          </a:xfrm>
        </p:spPr>
        <p:txBody>
          <a:bodyPr anchor="t">
            <a:noAutofit/>
          </a:bodyPr>
          <a:lstStyle/>
          <a:p>
            <a:r>
              <a:rPr lang="en-US" sz="6000" dirty="0"/>
              <a:t>The Prophet Elijah</a:t>
            </a:r>
          </a:p>
        </p:txBody>
      </p:sp>
      <p:sp>
        <p:nvSpPr>
          <p:cNvPr id="3" name="Subtitle 2"/>
          <p:cNvSpPr>
            <a:spLocks noGrp="1"/>
          </p:cNvSpPr>
          <p:nvPr>
            <p:ph type="subTitle" idx="1"/>
          </p:nvPr>
        </p:nvSpPr>
        <p:spPr>
          <a:xfrm>
            <a:off x="637309" y="1468582"/>
            <a:ext cx="7259782" cy="4927085"/>
          </a:xfrm>
        </p:spPr>
        <p:txBody>
          <a:bodyPr>
            <a:noAutofit/>
          </a:bodyPr>
          <a:lstStyle/>
          <a:p>
            <a:pPr indent="234950" algn="l">
              <a:lnSpc>
                <a:spcPct val="100000"/>
              </a:lnSpc>
              <a:spcBef>
                <a:spcPts val="0"/>
              </a:spcBef>
            </a:pPr>
            <a:r>
              <a:rPr lang="en-US" sz="3800" dirty="0">
                <a:latin typeface="Calibri" panose="020F0502020204030204" pitchFamily="34" charset="0"/>
                <a:cs typeface="Calibri" panose="020F0502020204030204" pitchFamily="34" charset="0"/>
              </a:rPr>
              <a:t>“Elijah was a man </a:t>
            </a:r>
            <a:r>
              <a:rPr lang="en-US" sz="3800" dirty="0">
                <a:solidFill>
                  <a:srgbClr val="FFFF00"/>
                </a:solidFill>
                <a:latin typeface="Calibri" panose="020F0502020204030204" pitchFamily="34" charset="0"/>
                <a:cs typeface="Calibri" panose="020F0502020204030204" pitchFamily="34" charset="0"/>
              </a:rPr>
              <a:t>with a nature like ours</a:t>
            </a:r>
            <a:r>
              <a:rPr lang="en-US" sz="3800" dirty="0">
                <a:latin typeface="Calibri" panose="020F0502020204030204" pitchFamily="34" charset="0"/>
                <a:cs typeface="Calibri" panose="020F0502020204030204" pitchFamily="34" charset="0"/>
              </a:rPr>
              <a:t>, and he prayed earnestly that it would not rain; and it did not rain on the land for three years and six months. </a:t>
            </a:r>
            <a:r>
              <a:rPr lang="en-US" sz="3800" baseline="30000" dirty="0">
                <a:latin typeface="Calibri" panose="020F0502020204030204" pitchFamily="34" charset="0"/>
                <a:cs typeface="Calibri" panose="020F0502020204030204" pitchFamily="34" charset="0"/>
              </a:rPr>
              <a:t>18</a:t>
            </a:r>
            <a:r>
              <a:rPr lang="en-US" sz="3800" dirty="0">
                <a:latin typeface="Calibri" panose="020F0502020204030204" pitchFamily="34" charset="0"/>
                <a:cs typeface="Calibri" panose="020F0502020204030204" pitchFamily="34" charset="0"/>
              </a:rPr>
              <a:t> And he prayed again, and the heaven gave rain, and the earth produced its fruit.”</a:t>
            </a:r>
          </a:p>
          <a:p>
            <a:pPr indent="234950" algn="r">
              <a:lnSpc>
                <a:spcPct val="100000"/>
              </a:lnSpc>
              <a:spcBef>
                <a:spcPts val="0"/>
              </a:spcBef>
            </a:pPr>
            <a:r>
              <a:rPr lang="en-US" sz="3800" dirty="0">
                <a:latin typeface="Calibri" panose="020F0502020204030204" pitchFamily="34" charset="0"/>
                <a:cs typeface="Calibri" panose="020F0502020204030204" pitchFamily="34" charset="0"/>
              </a:rPr>
              <a:t>(James 5:17-18)</a:t>
            </a:r>
          </a:p>
        </p:txBody>
      </p:sp>
      <p:pic>
        <p:nvPicPr>
          <p:cNvPr id="4" name="Picture 3"/>
          <p:cNvPicPr>
            <a:picLocks noChangeAspect="1"/>
          </p:cNvPicPr>
          <p:nvPr/>
        </p:nvPicPr>
        <p:blipFill>
          <a:blip r:embed="rId3"/>
          <a:stretch>
            <a:fillRect/>
          </a:stretch>
        </p:blipFill>
        <p:spPr>
          <a:xfrm>
            <a:off x="8351997" y="1823523"/>
            <a:ext cx="3112969" cy="3884550"/>
          </a:xfrm>
          <a:prstGeom prst="rect">
            <a:avLst/>
          </a:prstGeom>
        </p:spPr>
      </p:pic>
    </p:spTree>
    <p:extLst>
      <p:ext uri="{BB962C8B-B14F-4D97-AF65-F5344CB8AC3E}">
        <p14:creationId xmlns:p14="http://schemas.microsoft.com/office/powerpoint/2010/main" val="100509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49" y="263237"/>
            <a:ext cx="11443854" cy="900545"/>
          </a:xfrm>
        </p:spPr>
        <p:txBody>
          <a:bodyPr>
            <a:noAutofit/>
          </a:bodyPr>
          <a:lstStyle/>
          <a:p>
            <a:r>
              <a:rPr lang="en-US" sz="4800" dirty="0"/>
              <a:t>What Kind of Man Was Elijah?</a:t>
            </a:r>
          </a:p>
        </p:txBody>
      </p:sp>
      <p:sp>
        <p:nvSpPr>
          <p:cNvPr id="3" name="Content Placeholder 2"/>
          <p:cNvSpPr>
            <a:spLocks noGrp="1"/>
          </p:cNvSpPr>
          <p:nvPr>
            <p:ph idx="1"/>
          </p:nvPr>
        </p:nvSpPr>
        <p:spPr>
          <a:xfrm>
            <a:off x="4470400" y="1582057"/>
            <a:ext cx="6811671" cy="4804229"/>
          </a:xfrm>
        </p:spPr>
        <p:txBody>
          <a:bodyPr>
            <a:normAutofit/>
          </a:bodyPr>
          <a:lstStyle/>
          <a:p>
            <a:pPr marL="401638" indent="-401638"/>
            <a:r>
              <a:rPr lang="en-US" sz="4000" b="1" dirty="0">
                <a:solidFill>
                  <a:srgbClr val="FFFF00"/>
                </a:solidFill>
                <a:latin typeface="Calibri" panose="020F0502020204030204" pitchFamily="34" charset="0"/>
                <a:cs typeface="Calibri" panose="020F0502020204030204" pitchFamily="34" charset="0"/>
              </a:rPr>
              <a:t>Man of God </a:t>
            </a:r>
            <a:r>
              <a:rPr lang="en-US" sz="4000" dirty="0">
                <a:latin typeface="Calibri" panose="020F0502020204030204" pitchFamily="34" charset="0"/>
                <a:cs typeface="Calibri" panose="020F0502020204030204" pitchFamily="34" charset="0"/>
              </a:rPr>
              <a:t>(1 Kings 17:24)</a:t>
            </a:r>
          </a:p>
        </p:txBody>
      </p:sp>
      <p:pic>
        <p:nvPicPr>
          <p:cNvPr id="4" name="Picture 3"/>
          <p:cNvPicPr>
            <a:picLocks noChangeAspect="1"/>
          </p:cNvPicPr>
          <p:nvPr/>
        </p:nvPicPr>
        <p:blipFill>
          <a:blip r:embed="rId3"/>
          <a:stretch>
            <a:fillRect/>
          </a:stretch>
        </p:blipFill>
        <p:spPr>
          <a:xfrm>
            <a:off x="731997" y="1906650"/>
            <a:ext cx="3112969" cy="3884550"/>
          </a:xfrm>
          <a:prstGeom prst="rect">
            <a:avLst/>
          </a:prstGeom>
        </p:spPr>
      </p:pic>
    </p:spTree>
    <p:extLst>
      <p:ext uri="{BB962C8B-B14F-4D97-AF65-F5344CB8AC3E}">
        <p14:creationId xmlns:p14="http://schemas.microsoft.com/office/powerpoint/2010/main" val="1408257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49" y="263237"/>
            <a:ext cx="11443854" cy="900545"/>
          </a:xfrm>
        </p:spPr>
        <p:txBody>
          <a:bodyPr>
            <a:noAutofit/>
          </a:bodyPr>
          <a:lstStyle/>
          <a:p>
            <a:r>
              <a:rPr lang="en-US" sz="4800" dirty="0"/>
              <a:t>What Kind of Man Was Elijah?</a:t>
            </a:r>
          </a:p>
        </p:txBody>
      </p:sp>
      <p:sp>
        <p:nvSpPr>
          <p:cNvPr id="3" name="Content Placeholder 2"/>
          <p:cNvSpPr>
            <a:spLocks noGrp="1"/>
          </p:cNvSpPr>
          <p:nvPr>
            <p:ph idx="1"/>
          </p:nvPr>
        </p:nvSpPr>
        <p:spPr>
          <a:xfrm>
            <a:off x="4470400" y="1582057"/>
            <a:ext cx="6811671" cy="4804229"/>
          </a:xfrm>
        </p:spPr>
        <p:txBody>
          <a:bodyPr>
            <a:normAutofit/>
          </a:bodyPr>
          <a:lstStyle/>
          <a:p>
            <a:pPr marL="401638" indent="-401638"/>
            <a:r>
              <a:rPr lang="en-US" sz="4000" b="1" dirty="0">
                <a:latin typeface="Calibri" panose="020F0502020204030204" pitchFamily="34" charset="0"/>
                <a:cs typeface="Calibri" panose="020F0502020204030204" pitchFamily="34" charset="0"/>
              </a:rPr>
              <a:t>Man of God </a:t>
            </a:r>
            <a:r>
              <a:rPr lang="en-US" sz="4000" dirty="0">
                <a:latin typeface="Calibri" panose="020F0502020204030204" pitchFamily="34" charset="0"/>
                <a:cs typeface="Calibri" panose="020F0502020204030204" pitchFamily="34" charset="0"/>
              </a:rPr>
              <a:t>(1 Kings 17:24)</a:t>
            </a:r>
          </a:p>
          <a:p>
            <a:pPr marL="401638" indent="-401638"/>
            <a:r>
              <a:rPr lang="en-US" sz="4000" b="1" dirty="0">
                <a:solidFill>
                  <a:srgbClr val="FFFF00"/>
                </a:solidFill>
                <a:latin typeface="Calibri" panose="020F0502020204030204" pitchFamily="34" charset="0"/>
                <a:cs typeface="Calibri" panose="020F0502020204030204" pitchFamily="34" charset="0"/>
              </a:rPr>
              <a:t>Troubler of Israel </a:t>
            </a:r>
            <a:r>
              <a:rPr lang="en-US" sz="4000" dirty="0">
                <a:latin typeface="Calibri" panose="020F0502020204030204" pitchFamily="34" charset="0"/>
                <a:cs typeface="Calibri" panose="020F0502020204030204" pitchFamily="34" charset="0"/>
              </a:rPr>
              <a:t>(18:17-18)</a:t>
            </a:r>
          </a:p>
          <a:p>
            <a:pPr marL="401638" indent="-401638"/>
            <a:endParaRPr lang="en-US" sz="40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731997" y="1906650"/>
            <a:ext cx="3112969" cy="3884550"/>
          </a:xfrm>
          <a:prstGeom prst="rect">
            <a:avLst/>
          </a:prstGeom>
        </p:spPr>
      </p:pic>
    </p:spTree>
    <p:extLst>
      <p:ext uri="{BB962C8B-B14F-4D97-AF65-F5344CB8AC3E}">
        <p14:creationId xmlns:p14="http://schemas.microsoft.com/office/powerpoint/2010/main" val="417315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49" y="263237"/>
            <a:ext cx="11443854" cy="900545"/>
          </a:xfrm>
        </p:spPr>
        <p:txBody>
          <a:bodyPr>
            <a:noAutofit/>
          </a:bodyPr>
          <a:lstStyle/>
          <a:p>
            <a:r>
              <a:rPr lang="en-US" sz="4800" dirty="0"/>
              <a:t>What Kind of Man Was Elijah?</a:t>
            </a:r>
          </a:p>
        </p:txBody>
      </p:sp>
      <p:sp>
        <p:nvSpPr>
          <p:cNvPr id="3" name="Content Placeholder 2"/>
          <p:cNvSpPr>
            <a:spLocks noGrp="1"/>
          </p:cNvSpPr>
          <p:nvPr>
            <p:ph idx="1"/>
          </p:nvPr>
        </p:nvSpPr>
        <p:spPr>
          <a:xfrm>
            <a:off x="4470400" y="1582057"/>
            <a:ext cx="6811671" cy="4804229"/>
          </a:xfrm>
        </p:spPr>
        <p:txBody>
          <a:bodyPr>
            <a:normAutofit/>
          </a:bodyPr>
          <a:lstStyle/>
          <a:p>
            <a:pPr marL="401638" indent="-401638"/>
            <a:r>
              <a:rPr lang="en-US" sz="4000" b="1" dirty="0">
                <a:latin typeface="Calibri" panose="020F0502020204030204" pitchFamily="34" charset="0"/>
                <a:cs typeface="Calibri" panose="020F0502020204030204" pitchFamily="34" charset="0"/>
              </a:rPr>
              <a:t>Man of God </a:t>
            </a:r>
            <a:r>
              <a:rPr lang="en-US" sz="4000" dirty="0">
                <a:latin typeface="Calibri" panose="020F0502020204030204" pitchFamily="34" charset="0"/>
                <a:cs typeface="Calibri" panose="020F0502020204030204" pitchFamily="34" charset="0"/>
              </a:rPr>
              <a:t>(1 Kings 17:24)</a:t>
            </a:r>
          </a:p>
          <a:p>
            <a:pPr marL="401638" indent="-401638"/>
            <a:r>
              <a:rPr lang="en-US" sz="4000" b="1" dirty="0">
                <a:latin typeface="Calibri" panose="020F0502020204030204" pitchFamily="34" charset="0"/>
                <a:cs typeface="Calibri" panose="020F0502020204030204" pitchFamily="34" charset="0"/>
              </a:rPr>
              <a:t>Troubler of Israel </a:t>
            </a:r>
            <a:r>
              <a:rPr lang="en-US" sz="4000" dirty="0">
                <a:latin typeface="Calibri" panose="020F0502020204030204" pitchFamily="34" charset="0"/>
                <a:cs typeface="Calibri" panose="020F0502020204030204" pitchFamily="34" charset="0"/>
              </a:rPr>
              <a:t>(18:17-18)</a:t>
            </a:r>
          </a:p>
          <a:p>
            <a:pPr marL="401638" indent="-401638"/>
            <a:r>
              <a:rPr lang="en-US" sz="4000" b="1" dirty="0">
                <a:solidFill>
                  <a:srgbClr val="FFFF00"/>
                </a:solidFill>
                <a:latin typeface="Calibri" panose="020F0502020204030204" pitchFamily="34" charset="0"/>
                <a:cs typeface="Calibri" panose="020F0502020204030204" pitchFamily="34" charset="0"/>
              </a:rPr>
              <a:t>Challenger of Prophets</a:t>
            </a:r>
            <a:r>
              <a:rPr lang="en-US" sz="4000" b="1" dirty="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(18:20-40)</a:t>
            </a:r>
          </a:p>
        </p:txBody>
      </p:sp>
      <p:pic>
        <p:nvPicPr>
          <p:cNvPr id="4" name="Picture 3"/>
          <p:cNvPicPr>
            <a:picLocks noChangeAspect="1"/>
          </p:cNvPicPr>
          <p:nvPr/>
        </p:nvPicPr>
        <p:blipFill>
          <a:blip r:embed="rId3"/>
          <a:stretch>
            <a:fillRect/>
          </a:stretch>
        </p:blipFill>
        <p:spPr>
          <a:xfrm>
            <a:off x="731997" y="1906650"/>
            <a:ext cx="3112969" cy="3884550"/>
          </a:xfrm>
          <a:prstGeom prst="rect">
            <a:avLst/>
          </a:prstGeom>
        </p:spPr>
      </p:pic>
    </p:spTree>
    <p:extLst>
      <p:ext uri="{BB962C8B-B14F-4D97-AF65-F5344CB8AC3E}">
        <p14:creationId xmlns:p14="http://schemas.microsoft.com/office/powerpoint/2010/main" val="365884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49" y="263237"/>
            <a:ext cx="11443854" cy="900545"/>
          </a:xfrm>
        </p:spPr>
        <p:txBody>
          <a:bodyPr>
            <a:noAutofit/>
          </a:bodyPr>
          <a:lstStyle/>
          <a:p>
            <a:r>
              <a:rPr lang="en-US" sz="4800" dirty="0"/>
              <a:t>What Kind of Man Was Elijah?</a:t>
            </a:r>
          </a:p>
        </p:txBody>
      </p:sp>
      <p:sp>
        <p:nvSpPr>
          <p:cNvPr id="3" name="Content Placeholder 2"/>
          <p:cNvSpPr>
            <a:spLocks noGrp="1"/>
          </p:cNvSpPr>
          <p:nvPr>
            <p:ph idx="1"/>
          </p:nvPr>
        </p:nvSpPr>
        <p:spPr>
          <a:xfrm>
            <a:off x="4470400" y="1582057"/>
            <a:ext cx="6811671" cy="4804229"/>
          </a:xfrm>
        </p:spPr>
        <p:txBody>
          <a:bodyPr>
            <a:normAutofit/>
          </a:bodyPr>
          <a:lstStyle/>
          <a:p>
            <a:pPr marL="401638" indent="-401638"/>
            <a:r>
              <a:rPr lang="en-US" sz="4000" b="1" dirty="0">
                <a:latin typeface="Calibri" panose="020F0502020204030204" pitchFamily="34" charset="0"/>
                <a:cs typeface="Calibri" panose="020F0502020204030204" pitchFamily="34" charset="0"/>
              </a:rPr>
              <a:t>Man of God </a:t>
            </a:r>
            <a:r>
              <a:rPr lang="en-US" sz="4000" dirty="0">
                <a:latin typeface="Calibri" panose="020F0502020204030204" pitchFamily="34" charset="0"/>
                <a:cs typeface="Calibri" panose="020F0502020204030204" pitchFamily="34" charset="0"/>
              </a:rPr>
              <a:t>(1 Kings 17:24)</a:t>
            </a:r>
          </a:p>
          <a:p>
            <a:pPr marL="401638" indent="-401638"/>
            <a:r>
              <a:rPr lang="en-US" sz="4000" b="1" dirty="0">
                <a:latin typeface="Calibri" panose="020F0502020204030204" pitchFamily="34" charset="0"/>
                <a:cs typeface="Calibri" panose="020F0502020204030204" pitchFamily="34" charset="0"/>
              </a:rPr>
              <a:t>Troubler of Israel </a:t>
            </a:r>
            <a:r>
              <a:rPr lang="en-US" sz="4000" dirty="0">
                <a:latin typeface="Calibri" panose="020F0502020204030204" pitchFamily="34" charset="0"/>
                <a:cs typeface="Calibri" panose="020F0502020204030204" pitchFamily="34" charset="0"/>
              </a:rPr>
              <a:t>(18:17-18)</a:t>
            </a:r>
          </a:p>
          <a:p>
            <a:pPr marL="401638" indent="-401638"/>
            <a:r>
              <a:rPr lang="en-US" sz="4000" b="1" dirty="0">
                <a:latin typeface="Calibri" panose="020F0502020204030204" pitchFamily="34" charset="0"/>
                <a:cs typeface="Calibri" panose="020F0502020204030204" pitchFamily="34" charset="0"/>
              </a:rPr>
              <a:t>Challenger of Prophets </a:t>
            </a:r>
            <a:r>
              <a:rPr lang="en-US" sz="4000" dirty="0">
                <a:latin typeface="Calibri" panose="020F0502020204030204" pitchFamily="34" charset="0"/>
                <a:cs typeface="Calibri" panose="020F0502020204030204" pitchFamily="34" charset="0"/>
              </a:rPr>
              <a:t>(18:20-40)</a:t>
            </a:r>
          </a:p>
          <a:p>
            <a:pPr marL="401638" indent="-401638"/>
            <a:r>
              <a:rPr lang="en-US" sz="4000" b="1" dirty="0">
                <a:solidFill>
                  <a:srgbClr val="FFFF00"/>
                </a:solidFill>
                <a:latin typeface="Calibri" panose="020F0502020204030204" pitchFamily="34" charset="0"/>
                <a:cs typeface="Calibri" panose="020F0502020204030204" pitchFamily="34" charset="0"/>
              </a:rPr>
              <a:t>Passions like us! </a:t>
            </a:r>
            <a:r>
              <a:rPr lang="en-US" sz="4000" dirty="0">
                <a:latin typeface="Calibri" panose="020F0502020204030204" pitchFamily="34" charset="0"/>
                <a:cs typeface="Calibri" panose="020F0502020204030204" pitchFamily="34" charset="0"/>
              </a:rPr>
              <a:t>(James 5:17)</a:t>
            </a:r>
          </a:p>
          <a:p>
            <a:pPr marL="401638" indent="-401638"/>
            <a:endParaRPr lang="en-US" sz="40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731997" y="1906650"/>
            <a:ext cx="3112969" cy="3884550"/>
          </a:xfrm>
          <a:prstGeom prst="rect">
            <a:avLst/>
          </a:prstGeom>
        </p:spPr>
      </p:pic>
    </p:spTree>
    <p:extLst>
      <p:ext uri="{BB962C8B-B14F-4D97-AF65-F5344CB8AC3E}">
        <p14:creationId xmlns:p14="http://schemas.microsoft.com/office/powerpoint/2010/main" val="87845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9415" y="299666"/>
            <a:ext cx="10645551" cy="891825"/>
          </a:xfrm>
        </p:spPr>
        <p:txBody>
          <a:bodyPr anchor="t">
            <a:noAutofit/>
          </a:bodyPr>
          <a:lstStyle/>
          <a:p>
            <a:r>
              <a:rPr lang="en-US" sz="6000" dirty="0"/>
              <a:t>Conclusion</a:t>
            </a:r>
          </a:p>
        </p:txBody>
      </p:sp>
      <p:sp>
        <p:nvSpPr>
          <p:cNvPr id="3" name="Subtitle 2"/>
          <p:cNvSpPr>
            <a:spLocks noGrp="1"/>
          </p:cNvSpPr>
          <p:nvPr>
            <p:ph type="subTitle" idx="1"/>
          </p:nvPr>
        </p:nvSpPr>
        <p:spPr>
          <a:xfrm>
            <a:off x="637308" y="1468582"/>
            <a:ext cx="10827657" cy="4927085"/>
          </a:xfrm>
        </p:spPr>
        <p:txBody>
          <a:bodyPr>
            <a:noAutofit/>
          </a:bodyPr>
          <a:lstStyle/>
          <a:p>
            <a:pPr marL="571500" indent="-571500" algn="l">
              <a:lnSpc>
                <a:spcPct val="100000"/>
              </a:lnSpc>
              <a:spcBef>
                <a:spcPts val="0"/>
              </a:spcBef>
              <a:buFont typeface="Arial" panose="020B0604020202020204" pitchFamily="34" charset="0"/>
              <a:buChar char="•"/>
            </a:pPr>
            <a:r>
              <a:rPr lang="en-US" sz="4400" b="1" dirty="0">
                <a:latin typeface="Calibri" panose="020F0502020204030204" pitchFamily="34" charset="0"/>
                <a:cs typeface="Calibri" panose="020F0502020204030204" pitchFamily="34" charset="0"/>
              </a:rPr>
              <a:t>We need men like John with the                          “spirit and power of Elijah” </a:t>
            </a:r>
          </a:p>
          <a:p>
            <a:pPr marL="571500" indent="-571500" algn="l">
              <a:lnSpc>
                <a:spcPct val="100000"/>
              </a:lnSpc>
              <a:spcBef>
                <a:spcPts val="0"/>
              </a:spcBef>
              <a:buFont typeface="Arial" panose="020B0604020202020204" pitchFamily="34" charset="0"/>
              <a:buChar char="•"/>
            </a:pPr>
            <a:r>
              <a:rPr lang="en-US" sz="4400" b="1" dirty="0">
                <a:latin typeface="Calibri" panose="020F0502020204030204" pitchFamily="34" charset="0"/>
                <a:cs typeface="Calibri" panose="020F0502020204030204" pitchFamily="34" charset="0"/>
              </a:rPr>
              <a:t>We need to understand                                 “effectual fervent prayers of                         righteousness men” avail much </a:t>
            </a:r>
          </a:p>
          <a:p>
            <a:pPr marL="571500" indent="-571500" algn="l">
              <a:lnSpc>
                <a:spcPct val="100000"/>
              </a:lnSpc>
              <a:spcBef>
                <a:spcPts val="0"/>
              </a:spcBef>
              <a:buFont typeface="Arial" panose="020B0604020202020204" pitchFamily="34" charset="0"/>
              <a:buChar char="•"/>
            </a:pPr>
            <a:r>
              <a:rPr lang="en-US" sz="4400" b="1" dirty="0">
                <a:latin typeface="Calibri" panose="020F0502020204030204" pitchFamily="34" charset="0"/>
                <a:cs typeface="Calibri" panose="020F0502020204030204" pitchFamily="34" charset="0"/>
              </a:rPr>
              <a:t>We need to understand that God                          will provide - if we will be righteous.</a:t>
            </a:r>
          </a:p>
        </p:txBody>
      </p:sp>
      <p:pic>
        <p:nvPicPr>
          <p:cNvPr id="4" name="Picture 3"/>
          <p:cNvPicPr>
            <a:picLocks noChangeAspect="1"/>
          </p:cNvPicPr>
          <p:nvPr/>
        </p:nvPicPr>
        <p:blipFill>
          <a:blip r:embed="rId3"/>
          <a:stretch>
            <a:fillRect/>
          </a:stretch>
        </p:blipFill>
        <p:spPr>
          <a:xfrm>
            <a:off x="9195798" y="1823523"/>
            <a:ext cx="2269168" cy="2831604"/>
          </a:xfrm>
          <a:prstGeom prst="rect">
            <a:avLst/>
          </a:prstGeom>
        </p:spPr>
      </p:pic>
    </p:spTree>
    <p:extLst>
      <p:ext uri="{BB962C8B-B14F-4D97-AF65-F5344CB8AC3E}">
        <p14:creationId xmlns:p14="http://schemas.microsoft.com/office/powerpoint/2010/main" val="14236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72</TotalTime>
  <Words>1480</Words>
  <Application>Microsoft Office PowerPoint</Application>
  <PresentationFormat>Widescreen</PresentationFormat>
  <Paragraphs>67</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Rockwell</vt:lpstr>
      <vt:lpstr>Bookman Old Style</vt:lpstr>
      <vt:lpstr>Wingdings</vt:lpstr>
      <vt:lpstr>Arial</vt:lpstr>
      <vt:lpstr>Calibri</vt:lpstr>
      <vt:lpstr>Damask</vt:lpstr>
      <vt:lpstr>The Prophet Elijah</vt:lpstr>
      <vt:lpstr>What Kind of Man Was Elijah?</vt:lpstr>
      <vt:lpstr>What Kind of Man Was Elijah?</vt:lpstr>
      <vt:lpstr>What Kind of Man Was Elijah?</vt:lpstr>
      <vt:lpstr>What Kind of Man Was Elijah?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Prophet Elijah</dc:title>
  <dc:creator>Stan Cox</dc:creator>
  <cp:lastModifiedBy>Josh Cox</cp:lastModifiedBy>
  <cp:revision>8</cp:revision>
  <dcterms:created xsi:type="dcterms:W3CDTF">2017-02-12T20:43:10Z</dcterms:created>
  <dcterms:modified xsi:type="dcterms:W3CDTF">2017-05-23T04:49:28Z</dcterms:modified>
</cp:coreProperties>
</file>