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Viner Hand ITC" panose="03070502030502020203" pitchFamily="66"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4332" autoAdjust="0"/>
  </p:normalViewPr>
  <p:slideViewPr>
    <p:cSldViewPr snapToGrid="0">
      <p:cViewPr varScale="1">
        <p:scale>
          <a:sx n="34" d="100"/>
          <a:sy n="34" d="100"/>
        </p:scale>
        <p:origin x="2501" y="53"/>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101038-B6F3-4184-A3D0-76CC795E9D43}"/>
              </a:ext>
            </a:extLst>
          </p:cNvPr>
          <p:cNvSpPr>
            <a:spLocks noGrp="1"/>
          </p:cNvSpPr>
          <p:nvPr>
            <p:ph type="hdr" sz="quarter"/>
          </p:nvPr>
        </p:nvSpPr>
        <p:spPr>
          <a:xfrm>
            <a:off x="-1" y="-1"/>
            <a:ext cx="3608173" cy="840259"/>
          </a:xfrm>
          <a:prstGeom prst="rect">
            <a:avLst/>
          </a:prstGeom>
        </p:spPr>
        <p:txBody>
          <a:bodyPr vert="horz" lIns="91440" tIns="45720" rIns="91440" bIns="45720" rtlCol="0"/>
          <a:lstStyle>
            <a:lvl1pPr algn="l">
              <a:defRPr sz="1200"/>
            </a:lvl1pPr>
          </a:lstStyle>
          <a:p>
            <a:r>
              <a:rPr lang="en-US" sz="1800" dirty="0">
                <a:latin typeface="Viner Hand ITC" panose="03070502030502020203" pitchFamily="66" charset="0"/>
              </a:rPr>
              <a:t>The Reforms of Nehemiah</a:t>
            </a:r>
          </a:p>
          <a:p>
            <a:r>
              <a:rPr lang="en-US" dirty="0"/>
              <a:t>Nehemiah 13</a:t>
            </a:r>
          </a:p>
        </p:txBody>
      </p:sp>
      <p:sp>
        <p:nvSpPr>
          <p:cNvPr id="3" name="Date Placeholder 2">
            <a:extLst>
              <a:ext uri="{FF2B5EF4-FFF2-40B4-BE49-F238E27FC236}">
                <a16:creationId xmlns:a16="http://schemas.microsoft.com/office/drawing/2014/main" id="{A58F9634-4F97-4703-B4CE-38518F05D1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September 1, 2019am</a:t>
            </a:r>
          </a:p>
        </p:txBody>
      </p:sp>
      <p:sp>
        <p:nvSpPr>
          <p:cNvPr id="4" name="Footer Placeholder 3">
            <a:extLst>
              <a:ext uri="{FF2B5EF4-FFF2-40B4-BE49-F238E27FC236}">
                <a16:creationId xmlns:a16="http://schemas.microsoft.com/office/drawing/2014/main" id="{763DF5D2-C9AA-45E5-82F3-EBA6BA2E81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776A9269-DC2D-4862-8022-F5DE96AFE9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soundteaching.org   </a:t>
            </a:r>
            <a:fld id="{17CC5F57-17EB-4D1D-914E-2D9CE3A9F6DF}" type="slidenum">
              <a:rPr lang="en-US" smtClean="0"/>
              <a:t>‹#›</a:t>
            </a:fld>
            <a:endParaRPr lang="en-US" dirty="0"/>
          </a:p>
        </p:txBody>
      </p:sp>
    </p:spTree>
    <p:extLst>
      <p:ext uri="{BB962C8B-B14F-4D97-AF65-F5344CB8AC3E}">
        <p14:creationId xmlns:p14="http://schemas.microsoft.com/office/powerpoint/2010/main" val="1885806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3C61E-0155-44F9-A617-48C2480D6343}" type="datetimeFigureOut">
              <a:rPr lang="en-US" smtClean="0"/>
              <a:t>8/31/2019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7A197-D4D3-4F17-A968-25E0F65D529A}" type="slidenum">
              <a:rPr lang="en-US" smtClean="0"/>
              <a:t>‹#›</a:t>
            </a:fld>
            <a:endParaRPr lang="en-US"/>
          </a:p>
        </p:txBody>
      </p:sp>
    </p:spTree>
    <p:extLst>
      <p:ext uri="{BB962C8B-B14F-4D97-AF65-F5344CB8AC3E}">
        <p14:creationId xmlns:p14="http://schemas.microsoft.com/office/powerpoint/2010/main" val="482599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p>
          <a:p>
            <a:pPr marL="171450" indent="-171450">
              <a:buFont typeface="Arial" panose="020B0604020202020204" pitchFamily="34" charset="0"/>
              <a:buChar char="•"/>
            </a:pPr>
            <a:r>
              <a:rPr lang="en-US" dirty="0"/>
              <a:t>The children of Judah were conquered by the Babylonians, and taken away into captivity.</a:t>
            </a:r>
          </a:p>
          <a:p>
            <a:pPr marL="171450" indent="-171450">
              <a:buFont typeface="Arial" panose="020B0604020202020204" pitchFamily="34" charset="0"/>
              <a:buChar char="•"/>
            </a:pPr>
            <a:r>
              <a:rPr lang="en-US" dirty="0"/>
              <a:t>Jerusalem was destroyed, and the captivity lasted for almost two generations</a:t>
            </a:r>
          </a:p>
          <a:p>
            <a:pPr marL="171450" indent="-171450">
              <a:buFont typeface="Arial" panose="020B0604020202020204" pitchFamily="34" charset="0"/>
              <a:buChar char="•"/>
            </a:pPr>
            <a:r>
              <a:rPr lang="en-US" dirty="0"/>
              <a:t>After the Persians conquered Babylon, the man Nehemiah served as Cupbearer to Persian King </a:t>
            </a:r>
            <a:r>
              <a:rPr lang="en-US" dirty="0" err="1"/>
              <a:t>Artexerxes</a:t>
            </a:r>
            <a:endParaRPr lang="en-US" dirty="0"/>
          </a:p>
          <a:p>
            <a:pPr marL="171450" indent="-171450">
              <a:buFont typeface="Arial" panose="020B0604020202020204" pitchFamily="34" charset="0"/>
              <a:buChar char="•"/>
            </a:pPr>
            <a:r>
              <a:rPr lang="en-US" b="1" dirty="0"/>
              <a:t>The book of Nehemiah begins with his petition to the King to be allowed to return to the land, and rebuild the city walls</a:t>
            </a:r>
          </a:p>
          <a:p>
            <a:pPr marL="628650" lvl="1" indent="-171450">
              <a:buFont typeface="Arial" panose="020B0604020202020204" pitchFamily="34" charset="0"/>
              <a:buChar char="•"/>
            </a:pPr>
            <a:r>
              <a:rPr lang="en-US" dirty="0"/>
              <a:t>He was given permission and a remnant of the people began to rebuild the wall despite great opposition, led among others by </a:t>
            </a:r>
            <a:r>
              <a:rPr lang="en-US" dirty="0" err="1"/>
              <a:t>Tobiah</a:t>
            </a:r>
            <a:r>
              <a:rPr lang="en-US" dirty="0"/>
              <a:t> the Ammonite, who had made alliances with some of the Jewish nobles who had preceded Nehemiah in his return.</a:t>
            </a:r>
          </a:p>
          <a:p>
            <a:pPr marL="171450" indent="-171450">
              <a:buFont typeface="Arial" panose="020B0604020202020204" pitchFamily="34" charset="0"/>
              <a:buChar char="•"/>
            </a:pPr>
            <a:r>
              <a:rPr lang="en-US" b="1" dirty="0"/>
              <a:t>Nehemiah became governor, and had authority over the people for 12 years during the construction of the wall surrounding Jerusalem</a:t>
            </a:r>
          </a:p>
          <a:p>
            <a:pPr marL="628650" lvl="1" indent="-171450">
              <a:buFont typeface="Arial" panose="020B0604020202020204" pitchFamily="34" charset="0"/>
              <a:buChar char="•"/>
            </a:pPr>
            <a:r>
              <a:rPr lang="en-US" dirty="0"/>
              <a:t>Accomplished the rebuilding of the wall of Jerusalem, bringing joy and a sense of purpose back to the people.</a:t>
            </a:r>
          </a:p>
          <a:p>
            <a:pPr marL="628650" lvl="1" indent="-171450">
              <a:buFont typeface="Arial" panose="020B0604020202020204" pitchFamily="34" charset="0"/>
              <a:buChar char="•"/>
            </a:pPr>
            <a:r>
              <a:rPr lang="en-US" dirty="0"/>
              <a:t>Had a census done, registering the people according to their genealogy (7:4-ff)</a:t>
            </a:r>
          </a:p>
          <a:p>
            <a:pPr marL="628650" lvl="1" indent="-171450">
              <a:buFont typeface="Arial" panose="020B0604020202020204" pitchFamily="34" charset="0"/>
              <a:buChar char="•"/>
            </a:pPr>
            <a:r>
              <a:rPr lang="en-US" dirty="0"/>
              <a:t>Had Ezra read the law to the people, bringing about a repentance among the people (8 and 9)</a:t>
            </a:r>
          </a:p>
          <a:p>
            <a:pPr marL="628650" lvl="1" indent="-171450">
              <a:buFont typeface="Arial" panose="020B0604020202020204" pitchFamily="34" charset="0"/>
              <a:buChar char="•"/>
            </a:pPr>
            <a:r>
              <a:rPr lang="en-US" dirty="0"/>
              <a:t>At some point in time, he returned to King </a:t>
            </a:r>
            <a:r>
              <a:rPr lang="en-US" dirty="0" err="1"/>
              <a:t>Artexerxes</a:t>
            </a:r>
            <a:r>
              <a:rPr lang="en-US" dirty="0"/>
              <a:t>, and spent an unknown amount of time there before returning to Jerusalem</a:t>
            </a:r>
          </a:p>
          <a:p>
            <a:pPr marL="628650" lvl="1" indent="-171450">
              <a:buFont typeface="Arial" panose="020B0604020202020204" pitchFamily="34" charset="0"/>
              <a:buChar char="•"/>
            </a:pPr>
            <a:r>
              <a:rPr lang="en-US" dirty="0"/>
              <a:t>While Nehemiah was away, </a:t>
            </a:r>
            <a:r>
              <a:rPr lang="en-US" dirty="0" err="1"/>
              <a:t>Eliashib</a:t>
            </a:r>
            <a:r>
              <a:rPr lang="en-US" dirty="0"/>
              <a:t> the priest had granted to </a:t>
            </a:r>
            <a:r>
              <a:rPr lang="en-US" dirty="0" err="1"/>
              <a:t>Tobiah</a:t>
            </a:r>
            <a:r>
              <a:rPr lang="en-US" dirty="0"/>
              <a:t> the Ammonite a large storeroom in the Temple courts, in violation of the law of God.</a:t>
            </a:r>
          </a:p>
          <a:p>
            <a:pPr marL="628650" lvl="1" indent="-171450">
              <a:buFont typeface="Arial" panose="020B0604020202020204" pitchFamily="34" charset="0"/>
              <a:buChar char="•"/>
            </a:pPr>
            <a:r>
              <a:rPr lang="en-US" dirty="0"/>
              <a:t>When Nehemiah returned, he found out about this treachery, and set about making reforms that make are noted in the 13</a:t>
            </a:r>
            <a:r>
              <a:rPr lang="en-US" baseline="30000" dirty="0"/>
              <a:t>th</a:t>
            </a:r>
            <a:r>
              <a:rPr lang="en-US" dirty="0"/>
              <a:t> chapter of Nehemiah</a:t>
            </a:r>
          </a:p>
          <a:p>
            <a:pPr marL="171450" lvl="0" indent="-171450">
              <a:buFont typeface="Arial" panose="020B0604020202020204" pitchFamily="34" charset="0"/>
              <a:buChar char="•"/>
            </a:pPr>
            <a:r>
              <a:rPr lang="en-US" b="1" dirty="0"/>
              <a:t>Our purpose is to note the THREE reforms noted in chapter 13, and make some applications!</a:t>
            </a:r>
          </a:p>
        </p:txBody>
      </p:sp>
      <p:sp>
        <p:nvSpPr>
          <p:cNvPr id="4" name="Slide Number Placeholder 3"/>
          <p:cNvSpPr>
            <a:spLocks noGrp="1"/>
          </p:cNvSpPr>
          <p:nvPr>
            <p:ph type="sldNum" sz="quarter" idx="5"/>
          </p:nvPr>
        </p:nvSpPr>
        <p:spPr/>
        <p:txBody>
          <a:bodyPr/>
          <a:lstStyle/>
          <a:p>
            <a:fld id="{3877A197-D4D3-4F17-A968-25E0F65D529A}" type="slidenum">
              <a:rPr lang="en-US" smtClean="0"/>
              <a:t>1</a:t>
            </a:fld>
            <a:endParaRPr lang="en-US"/>
          </a:p>
        </p:txBody>
      </p:sp>
    </p:spTree>
    <p:extLst>
      <p:ext uri="{BB962C8B-B14F-4D97-AF65-F5344CB8AC3E}">
        <p14:creationId xmlns:p14="http://schemas.microsoft.com/office/powerpoint/2010/main" val="2023949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(13:6-14), </a:t>
            </a:r>
            <a:r>
              <a:rPr lang="en-US" b="1" i="1" dirty="0"/>
              <a:t>“…</a:t>
            </a:r>
            <a:r>
              <a:rPr lang="en-US" i="1" dirty="0"/>
              <a:t>Then after certain days I obtained leave from the king,</a:t>
            </a:r>
            <a:r>
              <a:rPr lang="en-US" i="1" baseline="30000" dirty="0"/>
              <a:t> 7</a:t>
            </a:r>
            <a:r>
              <a:rPr lang="en-US" i="1" dirty="0"/>
              <a:t> and I came to Jerusalem and discovered the evil that </a:t>
            </a:r>
            <a:r>
              <a:rPr lang="en-US" i="1" dirty="0" err="1"/>
              <a:t>Eliashib</a:t>
            </a:r>
            <a:r>
              <a:rPr lang="en-US" i="1" dirty="0"/>
              <a:t> had done for </a:t>
            </a:r>
            <a:r>
              <a:rPr lang="en-US" i="1" dirty="0" err="1"/>
              <a:t>Tobiah</a:t>
            </a:r>
            <a:r>
              <a:rPr lang="en-US" i="1" dirty="0"/>
              <a:t>, in preparing a room for him in the courts of the house of God.</a:t>
            </a:r>
            <a:r>
              <a:rPr lang="en-US" i="1" baseline="30000" dirty="0"/>
              <a:t> 8</a:t>
            </a:r>
            <a:r>
              <a:rPr lang="en-US" i="1" dirty="0"/>
              <a:t> </a:t>
            </a:r>
            <a:r>
              <a:rPr lang="en-US" b="1" i="1" dirty="0"/>
              <a:t>And it grieved me bitterly; therefore I threw all the household goods of </a:t>
            </a:r>
            <a:r>
              <a:rPr lang="en-US" b="1" i="1" dirty="0" err="1"/>
              <a:t>Tobiah</a:t>
            </a:r>
            <a:r>
              <a:rPr lang="en-US" b="1" i="1" dirty="0"/>
              <a:t> out of the room.</a:t>
            </a:r>
            <a:r>
              <a:rPr lang="en-US" i="1" baseline="30000" dirty="0"/>
              <a:t> 9</a:t>
            </a:r>
            <a:r>
              <a:rPr lang="en-US" i="1" dirty="0"/>
              <a:t> Then I commanded them to cleanse the rooms; and I brought back into them the articles of the house of God, with the grain offering and the frankincense.  </a:t>
            </a:r>
            <a:r>
              <a:rPr lang="en-US" i="1" baseline="30000" dirty="0"/>
              <a:t>10</a:t>
            </a:r>
            <a:r>
              <a:rPr lang="en-US" i="1" dirty="0"/>
              <a:t> I also realized that the portions for the Levites had not been given them; for each of the Levites and the singers who did the work had gone back to his field.</a:t>
            </a:r>
            <a:r>
              <a:rPr lang="en-US" i="1" baseline="30000" dirty="0"/>
              <a:t> 11</a:t>
            </a:r>
            <a:r>
              <a:rPr lang="en-US" i="1" dirty="0"/>
              <a:t> So I contended with the rulers, and said, “Why is the house of God forsaken?” And I gathered them together and set them in their place.</a:t>
            </a:r>
            <a:r>
              <a:rPr lang="en-US" i="1" baseline="30000" dirty="0"/>
              <a:t> 12</a:t>
            </a:r>
            <a:r>
              <a:rPr lang="en-US" i="1" dirty="0"/>
              <a:t> Then all Judah brought the tithe of the grain and the new wine and the oil to the storehouse.</a:t>
            </a:r>
            <a:r>
              <a:rPr lang="en-US" i="1" baseline="30000" dirty="0"/>
              <a:t> 13</a:t>
            </a:r>
            <a:r>
              <a:rPr lang="en-US" i="1" dirty="0"/>
              <a:t> And I appointed as treasurers over the storehouse </a:t>
            </a:r>
            <a:r>
              <a:rPr lang="en-US" i="1" dirty="0" err="1"/>
              <a:t>Shelemiah</a:t>
            </a:r>
            <a:r>
              <a:rPr lang="en-US" i="1" dirty="0"/>
              <a:t> the priest and Zadok the scribe, and of the Levites, </a:t>
            </a:r>
            <a:r>
              <a:rPr lang="en-US" i="1" dirty="0" err="1"/>
              <a:t>Pedaiah</a:t>
            </a:r>
            <a:r>
              <a:rPr lang="en-US" i="1" dirty="0"/>
              <a:t>; and next to them was Hanan the son of </a:t>
            </a:r>
            <a:r>
              <a:rPr lang="en-US" i="1" dirty="0" err="1"/>
              <a:t>Zaccur</a:t>
            </a:r>
            <a:r>
              <a:rPr lang="en-US" i="1" dirty="0"/>
              <a:t>, the son of </a:t>
            </a:r>
            <a:r>
              <a:rPr lang="en-US" i="1" dirty="0" err="1"/>
              <a:t>Mattaniah</a:t>
            </a:r>
            <a:r>
              <a:rPr lang="en-US" i="1" dirty="0"/>
              <a:t>; for they were considered faithful</a:t>
            </a:r>
            <a:r>
              <a:rPr lang="en-US" b="1" i="1" dirty="0"/>
              <a:t>, and their task was to distribute to their brethren</a:t>
            </a:r>
            <a:r>
              <a:rPr lang="en-US" i="1" dirty="0"/>
              <a:t>. </a:t>
            </a:r>
            <a:r>
              <a:rPr lang="en-US" i="1" baseline="30000" dirty="0"/>
              <a:t>14</a:t>
            </a:r>
            <a:r>
              <a:rPr lang="en-US" i="1" dirty="0"/>
              <a:t> </a:t>
            </a:r>
            <a:r>
              <a:rPr lang="en-US" i="1" u="sng" dirty="0"/>
              <a:t>Remember me, O my God, concerning this</a:t>
            </a:r>
            <a:r>
              <a:rPr lang="en-US" i="1" dirty="0"/>
              <a:t>, and do not wipe out my good deeds that I have done for the house of my God, and for its services!”</a:t>
            </a:r>
          </a:p>
          <a:p>
            <a:pPr marL="628650" lvl="1" indent="-171450">
              <a:buFont typeface="Arial" panose="020B0604020202020204" pitchFamily="34" charset="0"/>
              <a:buChar char="•"/>
            </a:pPr>
            <a:r>
              <a:rPr lang="en-US" b="0" i="0" dirty="0"/>
              <a:t>Both of these actions were necessary to render proper obedience the law of Moses</a:t>
            </a:r>
          </a:p>
          <a:p>
            <a:pPr marL="628650" lvl="1" indent="-171450">
              <a:buFont typeface="Arial" panose="020B0604020202020204" pitchFamily="34" charset="0"/>
              <a:buChar char="•"/>
            </a:pPr>
            <a:r>
              <a:rPr lang="en-US" b="0" i="0" dirty="0"/>
              <a:t>Consider the petition following:  </a:t>
            </a:r>
            <a:r>
              <a:rPr lang="en-US" b="1" i="1" dirty="0"/>
              <a:t>“Remember me, O my God, concerning this…”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7A197-D4D3-4F17-A968-25E0F65D52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448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people of Judah were working on the  Sabbath, treading wine presses, gathering crops and trading with the men of </a:t>
            </a:r>
            <a:r>
              <a:rPr lang="en-US" b="1" dirty="0" err="1"/>
              <a:t>Tyre</a:t>
            </a:r>
            <a:r>
              <a:rPr lang="en-US" b="1" dirty="0"/>
              <a:t>.</a:t>
            </a:r>
          </a:p>
          <a:p>
            <a:r>
              <a:rPr lang="en-US" b="1" i="0" dirty="0"/>
              <a:t>(13:17-22), </a:t>
            </a:r>
            <a:r>
              <a:rPr lang="en-US" b="1" i="1" dirty="0"/>
              <a:t>“</a:t>
            </a:r>
            <a:r>
              <a:rPr lang="en-US" i="1" dirty="0"/>
              <a:t>Then I contended with the nobles of Judah, and said to them, “</a:t>
            </a:r>
            <a:r>
              <a:rPr lang="en-US" b="1" i="1" dirty="0"/>
              <a:t>What evil thing is this that you do, by which you profane the Sabbath day</a:t>
            </a:r>
            <a:r>
              <a:rPr lang="en-US" i="1" dirty="0"/>
              <a:t>?</a:t>
            </a:r>
            <a:r>
              <a:rPr lang="en-US" i="1" baseline="30000" dirty="0"/>
              <a:t> 18</a:t>
            </a:r>
            <a:r>
              <a:rPr lang="en-US" i="1" dirty="0"/>
              <a:t> Did not your fathers do thus, and did not our God bring all this disaster on us and on this city? Yet you bring added wrath on Israel by profaning the Sabbath.” </a:t>
            </a:r>
            <a:r>
              <a:rPr lang="en-US" i="1" baseline="30000" dirty="0"/>
              <a:t>19</a:t>
            </a:r>
            <a:r>
              <a:rPr lang="en-US" i="1" dirty="0"/>
              <a:t> So it was, at the gates of Jerusalem, as it began to be dark before the Sabbath, that I commanded the gates to be shut, and charged that they must not be opened till after the Sabbath. Then I posted some of my servants at the gates, so that no burdens would be brought in on the Sabbath day.</a:t>
            </a:r>
            <a:r>
              <a:rPr lang="en-US" i="1" baseline="30000" dirty="0"/>
              <a:t> 20</a:t>
            </a:r>
            <a:r>
              <a:rPr lang="en-US" i="1" dirty="0"/>
              <a:t> Now the merchants and sellers of all kinds of wares lodged outside Jerusalem once or twice.   </a:t>
            </a:r>
            <a:r>
              <a:rPr lang="en-US" i="1" baseline="30000" dirty="0"/>
              <a:t>21</a:t>
            </a:r>
            <a:r>
              <a:rPr lang="en-US" i="1" dirty="0"/>
              <a:t> Then I warned them, and said to them, “Why do you spend the night around the wall? If you do so again, I will lay hands on you!” From that time on they came no more on the Sabbath.</a:t>
            </a:r>
            <a:r>
              <a:rPr lang="en-US" i="1" baseline="30000" dirty="0"/>
              <a:t> 22</a:t>
            </a:r>
            <a:r>
              <a:rPr lang="en-US" i="1" dirty="0"/>
              <a:t> And I commanded the Levites that they should cleanse themselves, and that they should go and guard the gates, to sanctify the Sabbath day. </a:t>
            </a:r>
            <a:r>
              <a:rPr lang="en-US" i="1" u="sng" dirty="0"/>
              <a:t>Remember me, O my God, concerning this also, and spare me according to the greatness of Your mercy</a:t>
            </a:r>
            <a:r>
              <a:rPr lang="en-US" i="1" dirty="0"/>
              <a:t>!”</a:t>
            </a:r>
          </a:p>
          <a:p>
            <a:pPr marL="628650" lvl="1" indent="-171450">
              <a:buFont typeface="Arial" panose="020B0604020202020204" pitchFamily="34" charset="0"/>
              <a:buChar char="•"/>
            </a:pPr>
            <a:r>
              <a:rPr lang="en-US" i="0" dirty="0"/>
              <a:t>As Nehemiah stated, a failure to observe the Sabbath was a serious crime, and brought God’s reproach upon the people</a:t>
            </a:r>
          </a:p>
          <a:p>
            <a:pPr marL="628650" lvl="1" indent="-171450">
              <a:buFont typeface="Arial" panose="020B0604020202020204" pitchFamily="34" charset="0"/>
              <a:buChar char="•"/>
            </a:pPr>
            <a:r>
              <a:rPr lang="en-US" i="0" dirty="0"/>
              <a:t>Note again Nehemiah’s petition:  </a:t>
            </a:r>
            <a:r>
              <a:rPr lang="en-US" b="1" i="1" dirty="0"/>
              <a:t>“Remember me, O my God, concerning this also”</a:t>
            </a:r>
          </a:p>
          <a:p>
            <a:endParaRPr lang="en-US" b="1"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7A197-D4D3-4F17-A968-25E0F65D52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972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Some in Judah had married women of Ashdod, Ammon and Moab.  It was distressing to Nehemiah that half the children could not even speak Hebrew, but only the language of Ashdod or one of the other peoples.</a:t>
            </a:r>
          </a:p>
          <a:p>
            <a:r>
              <a:rPr lang="en-US" b="1" i="0" dirty="0"/>
              <a:t>(13:25-31), </a:t>
            </a:r>
            <a:r>
              <a:rPr lang="en-US" b="1" i="1" dirty="0"/>
              <a:t>“</a:t>
            </a:r>
            <a:r>
              <a:rPr lang="en-US" i="1" dirty="0"/>
              <a:t>So I contended with them and cursed them, struck some of them and pulled out their hair, and made them swear by God, saying, “You shall not give your daughters as wives to their sons, nor take their daughters for your sons or yourselves.</a:t>
            </a:r>
            <a:r>
              <a:rPr lang="en-US" i="1" baseline="30000" dirty="0"/>
              <a:t> 26</a:t>
            </a:r>
            <a:r>
              <a:rPr lang="en-US" i="1" dirty="0"/>
              <a:t> </a:t>
            </a:r>
            <a:r>
              <a:rPr lang="en-US" b="1" i="1" dirty="0"/>
              <a:t>Did not Solomon king of Israel sin by these things? Yet among many nations there was no king like him, who was beloved of his God; and God made him king over all Israel. Nevertheless pagan women caused even him to sin</a:t>
            </a:r>
            <a:r>
              <a:rPr lang="en-US" i="1" dirty="0"/>
              <a:t>.</a:t>
            </a:r>
            <a:r>
              <a:rPr lang="en-US" i="1" baseline="30000" dirty="0"/>
              <a:t> 27</a:t>
            </a:r>
            <a:r>
              <a:rPr lang="en-US" i="1" dirty="0"/>
              <a:t> Should we then hear of your doing all this great evil, transgressing against our God by marrying pagan women?” </a:t>
            </a:r>
            <a:r>
              <a:rPr lang="en-US" i="1" baseline="30000" dirty="0"/>
              <a:t>28</a:t>
            </a:r>
            <a:r>
              <a:rPr lang="en-US" i="1" dirty="0"/>
              <a:t> And one of the sons of </a:t>
            </a:r>
            <a:r>
              <a:rPr lang="en-US" i="1" dirty="0" err="1"/>
              <a:t>Joiada</a:t>
            </a:r>
            <a:r>
              <a:rPr lang="en-US" i="1" dirty="0"/>
              <a:t>, the son of </a:t>
            </a:r>
            <a:r>
              <a:rPr lang="en-US" i="1" dirty="0" err="1"/>
              <a:t>Eliashib</a:t>
            </a:r>
            <a:r>
              <a:rPr lang="en-US" i="1" dirty="0"/>
              <a:t> the high priest, was a son-in-law of Sanballat the </a:t>
            </a:r>
            <a:r>
              <a:rPr lang="en-US" i="1" dirty="0" err="1"/>
              <a:t>Horonite</a:t>
            </a:r>
            <a:r>
              <a:rPr lang="en-US" i="1" dirty="0"/>
              <a:t>; therefore I drove him from me. </a:t>
            </a:r>
            <a:r>
              <a:rPr lang="en-US" i="1" baseline="30000" dirty="0"/>
              <a:t>29</a:t>
            </a:r>
            <a:r>
              <a:rPr lang="en-US" i="1" dirty="0"/>
              <a:t> Remember them, O my God, because they have defiled the priesthood and the covenant of the priesthood and the Levites. </a:t>
            </a:r>
            <a:r>
              <a:rPr lang="en-US" i="1" baseline="30000" dirty="0"/>
              <a:t>30</a:t>
            </a:r>
            <a:r>
              <a:rPr lang="en-US" i="1" dirty="0"/>
              <a:t> </a:t>
            </a:r>
            <a:r>
              <a:rPr lang="en-US" b="1" i="1" dirty="0"/>
              <a:t>Thus I cleansed them of everything pagan</a:t>
            </a:r>
            <a:r>
              <a:rPr lang="en-US" i="1" dirty="0"/>
              <a:t>. I also assigned duties to the priests and the Levites, each to his service,</a:t>
            </a:r>
            <a:r>
              <a:rPr lang="en-US" i="1" baseline="30000" dirty="0"/>
              <a:t> 31</a:t>
            </a:r>
            <a:r>
              <a:rPr lang="en-US" i="1" dirty="0"/>
              <a:t> and to bringing the wood offering and the </a:t>
            </a:r>
            <a:r>
              <a:rPr lang="en-US" i="1" dirty="0" err="1"/>
              <a:t>firstfruits</a:t>
            </a:r>
            <a:r>
              <a:rPr lang="en-US" i="1" dirty="0"/>
              <a:t> at appointed times. </a:t>
            </a:r>
            <a:r>
              <a:rPr lang="en-US" i="1" u="sng" dirty="0"/>
              <a:t>Remember me, O my God, for good</a:t>
            </a:r>
            <a:r>
              <a:rPr lang="en-US" i="1" dirty="0"/>
              <a:t>!”</a:t>
            </a:r>
          </a:p>
          <a:p>
            <a:pPr marL="628650" lvl="1" indent="-171450">
              <a:buFont typeface="Arial" panose="020B0604020202020204" pitchFamily="34" charset="0"/>
              <a:buChar char="•"/>
            </a:pPr>
            <a:r>
              <a:rPr lang="en-US" i="0" dirty="0"/>
              <a:t>Consider the example given by Nehemiah about Solomon, and how his heart was turned away from God</a:t>
            </a:r>
          </a:p>
          <a:p>
            <a:pPr marL="628650" lvl="1" indent="-171450">
              <a:buFont typeface="Arial" panose="020B0604020202020204" pitchFamily="34" charset="0"/>
              <a:buChar char="•"/>
            </a:pPr>
            <a:r>
              <a:rPr lang="en-US" i="0" dirty="0"/>
              <a:t>Note a final time Nehemiah’s petition:  </a:t>
            </a:r>
            <a:r>
              <a:rPr lang="en-US" b="1" i="1" dirty="0"/>
              <a:t>“Remember me, O my God, for good”</a:t>
            </a:r>
          </a:p>
          <a:p>
            <a:endParaRPr lang="en-US" b="1"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7A197-D4D3-4F17-A968-25E0F65D52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143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Evil Companions can cause you to sin!</a:t>
            </a:r>
          </a:p>
          <a:p>
            <a:pPr marL="171450" indent="-171450">
              <a:buFont typeface="Arial" panose="020B0604020202020204" pitchFamily="34" charset="0"/>
              <a:buChar char="•"/>
            </a:pPr>
            <a:r>
              <a:rPr lang="en-US" b="1" i="0" dirty="0" err="1"/>
              <a:t>Eliashib</a:t>
            </a:r>
            <a:r>
              <a:rPr lang="en-US" b="1" i="0" dirty="0"/>
              <a:t> the priest had an alliance with the enemy of Judah (</a:t>
            </a:r>
            <a:r>
              <a:rPr lang="en-US" b="1" i="0" dirty="0" err="1"/>
              <a:t>Tobiah</a:t>
            </a:r>
            <a:r>
              <a:rPr lang="en-US" b="1" i="0" dirty="0"/>
              <a:t> the Ammonite)</a:t>
            </a:r>
          </a:p>
          <a:p>
            <a:pPr marL="0" indent="0">
              <a:buFont typeface="Arial" panose="020B0604020202020204" pitchFamily="34" charset="0"/>
              <a:buNone/>
            </a:pPr>
            <a:r>
              <a:rPr lang="en-US" b="1" i="0" dirty="0"/>
              <a:t>(Nehemiah 13:4), </a:t>
            </a:r>
            <a:r>
              <a:rPr lang="en-US" b="0" i="1" dirty="0"/>
              <a:t>“Now before this, </a:t>
            </a:r>
            <a:r>
              <a:rPr lang="en-US" b="0" i="1" dirty="0" err="1"/>
              <a:t>Eliashib</a:t>
            </a:r>
            <a:r>
              <a:rPr lang="en-US" b="0" i="1" dirty="0"/>
              <a:t> the priest, having authority over the storerooms of the house of our God, was allied with </a:t>
            </a:r>
            <a:r>
              <a:rPr lang="en-US" b="0" i="1" dirty="0" err="1"/>
              <a:t>Tobiah</a:t>
            </a:r>
            <a:r>
              <a:rPr lang="en-US" b="0" i="1" dirty="0"/>
              <a:t>.”</a:t>
            </a:r>
          </a:p>
          <a:p>
            <a:pPr marL="628650" lvl="1" indent="-171450">
              <a:buFont typeface="Arial" panose="020B0604020202020204" pitchFamily="34" charset="0"/>
              <a:buChar char="•"/>
            </a:pPr>
            <a:r>
              <a:rPr lang="en-US" b="0" i="0" dirty="0"/>
              <a:t>This caused him to violate God’s laws regarding the Ammonites or Moabites coming in to the assembly of God</a:t>
            </a:r>
          </a:p>
          <a:p>
            <a:r>
              <a:rPr lang="en-US" b="1" i="0" dirty="0"/>
              <a:t>(Deuteronomy 23:3-4), </a:t>
            </a:r>
            <a:r>
              <a:rPr lang="en-US" b="0" i="1" dirty="0"/>
              <a:t>“An Ammonite or Moabite shall not enter the assembly of the Lord; even to the tenth generation none of his descendants shall enter the assembly of the Lord forever,</a:t>
            </a:r>
            <a:r>
              <a:rPr lang="en-US" b="0" i="1" baseline="30000" dirty="0"/>
              <a:t> 4</a:t>
            </a:r>
            <a:r>
              <a:rPr lang="en-US" b="0" i="1" dirty="0"/>
              <a:t> because they did not meet you with bread and water on the road when you came out of Egypt, and because they hired against you Balaam the son of </a:t>
            </a:r>
            <a:r>
              <a:rPr lang="en-US" b="0" i="1" dirty="0" err="1"/>
              <a:t>Beor</a:t>
            </a:r>
            <a:r>
              <a:rPr lang="en-US" b="0" i="1" dirty="0"/>
              <a:t> from </a:t>
            </a:r>
            <a:r>
              <a:rPr lang="en-US" b="0" i="1" dirty="0" err="1"/>
              <a:t>Pethor</a:t>
            </a:r>
            <a:r>
              <a:rPr lang="en-US" b="0" i="1" dirty="0"/>
              <a:t> of Mesopotamia, to curse you.”</a:t>
            </a:r>
          </a:p>
          <a:p>
            <a:pPr marL="171450" indent="-171450">
              <a:buFont typeface="Arial" panose="020B0604020202020204" pitchFamily="34" charset="0"/>
              <a:buChar char="•"/>
            </a:pPr>
            <a:r>
              <a:rPr lang="en-US" b="1" i="0" dirty="0"/>
              <a:t>This is an important principle for children of God today to learn as well!</a:t>
            </a:r>
          </a:p>
          <a:p>
            <a:pPr marL="0" indent="0">
              <a:buFont typeface="Arial" panose="020B0604020202020204" pitchFamily="34" charset="0"/>
              <a:buNone/>
            </a:pPr>
            <a:r>
              <a:rPr lang="en-US" b="1" i="0" dirty="0"/>
              <a:t>(1 Corinthians 15:33-34), </a:t>
            </a:r>
            <a:r>
              <a:rPr lang="en-US" b="0" i="1" dirty="0"/>
              <a:t>“</a:t>
            </a:r>
            <a:r>
              <a:rPr lang="en-US" i="1" dirty="0"/>
              <a:t>Do not be deceived: “Evil company corrupts good habits.”</a:t>
            </a:r>
            <a:r>
              <a:rPr lang="en-US" i="1" baseline="30000" dirty="0"/>
              <a:t> 34</a:t>
            </a:r>
            <a:r>
              <a:rPr lang="en-US" i="1" dirty="0"/>
              <a:t> Awake to righteousness, and do not sin; for some do not have the knowledge of God. I speak this to your shame.”</a:t>
            </a:r>
            <a:endParaRPr lang="en-US" b="0" i="1" dirty="0"/>
          </a:p>
          <a:p>
            <a:r>
              <a:rPr lang="en-US" b="1" i="0" dirty="0"/>
              <a:t>(Psalm 26:4-7) [David wrote], </a:t>
            </a:r>
            <a:r>
              <a:rPr lang="en-US" b="0" i="1" dirty="0"/>
              <a:t>“I have not sat with idolatrous mortals, nor will I go in with hypocrites. </a:t>
            </a:r>
            <a:r>
              <a:rPr lang="en-US" b="0" i="1" baseline="30000" dirty="0"/>
              <a:t>5</a:t>
            </a:r>
            <a:r>
              <a:rPr lang="en-US" b="0" i="1" dirty="0"/>
              <a:t> I have hated the assembly of evildoers, and will not sit with the wicked. </a:t>
            </a:r>
            <a:r>
              <a:rPr lang="en-US" b="0" i="1" baseline="30000" dirty="0"/>
              <a:t>6</a:t>
            </a:r>
            <a:r>
              <a:rPr lang="en-US" b="0" i="1" dirty="0"/>
              <a:t> I will wash my hands in innocence;</a:t>
            </a:r>
            <a:br>
              <a:rPr lang="en-US" b="0" i="1" dirty="0"/>
            </a:br>
            <a:r>
              <a:rPr lang="en-US" b="0" i="1" dirty="0"/>
              <a:t>So I will go about Your altar, O Lord, </a:t>
            </a:r>
            <a:r>
              <a:rPr lang="en-US" b="0" i="1" baseline="30000" dirty="0"/>
              <a:t>7</a:t>
            </a:r>
            <a:r>
              <a:rPr lang="en-US" b="0" i="1" dirty="0"/>
              <a:t> that I may proclaim with the voice of thanksgiving, and tell of all Your wondrous works.”</a:t>
            </a:r>
          </a:p>
          <a:p>
            <a:endParaRPr lang="en-US" b="1" i="1" dirty="0"/>
          </a:p>
          <a:p>
            <a:r>
              <a:rPr lang="en-US" b="1" i="0" dirty="0"/>
              <a:t>[CLICK FOR POINT 2]</a:t>
            </a:r>
          </a:p>
          <a:p>
            <a:r>
              <a:rPr lang="en-US" b="1" i="0" dirty="0"/>
              <a:t>God’s Holy Days are Important!</a:t>
            </a:r>
          </a:p>
          <a:p>
            <a:r>
              <a:rPr lang="en-US" b="1" i="0" dirty="0"/>
              <a:t>(Nehemiah 13:17-18), </a:t>
            </a:r>
            <a:r>
              <a:rPr lang="en-US" b="0" i="1" dirty="0"/>
              <a:t>“Then I contended with the nobles of Judah, and said to them, “What evil thing is this that you do, by which you profane the Sabbath day?</a:t>
            </a:r>
            <a:r>
              <a:rPr lang="en-US" b="0" i="1" baseline="30000" dirty="0"/>
              <a:t> 18</a:t>
            </a:r>
            <a:r>
              <a:rPr lang="en-US" b="0" i="1" dirty="0"/>
              <a:t> Did not your fathers do thus, and did not our God bring all this disaster on us and on this city? Yet you bring added wrath on Israel by profaning the Sabbath.”</a:t>
            </a:r>
          </a:p>
          <a:p>
            <a:pPr marL="171450" indent="-171450">
              <a:buFont typeface="Arial" panose="020B0604020202020204" pitchFamily="34" charset="0"/>
              <a:buChar char="•"/>
            </a:pPr>
            <a:r>
              <a:rPr lang="en-US" b="1" i="0" dirty="0"/>
              <a:t>Failure to observe the Sabbath day was a serious offense.  In Numbers 15 God instructed Moses to put to death a man who was found gathering sticks on the Sabbath.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(Exodus 20:8-9), </a:t>
            </a:r>
            <a:r>
              <a:rPr lang="en-US" i="1" dirty="0"/>
              <a:t>“Remember the Sabbath day, to keep it holy. </a:t>
            </a:r>
            <a:r>
              <a:rPr lang="en-US" i="1" baseline="30000" dirty="0"/>
              <a:t>9</a:t>
            </a:r>
            <a:r>
              <a:rPr lang="en-US" i="1" dirty="0"/>
              <a:t> Six days you shall labor and do all your work,</a:t>
            </a:r>
            <a:r>
              <a:rPr lang="en-US" i="1" baseline="30000" dirty="0"/>
              <a:t> 10</a:t>
            </a:r>
            <a:r>
              <a:rPr lang="en-US" i="1" dirty="0"/>
              <a:t> but the seventh day is the Sabbath of the Lord your God. In it you shall do no work: you, nor your son, nor your daughter, nor your male servant, nor your female servant, nor your cattle, nor your stranger who is within your gates.”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t>Today, God has given Christians a specific day to offer worship to Him.  We should respect Him by presenting ourselves in the assembly for worship and edification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t>(Hebrews 10:24-25), </a:t>
            </a:r>
            <a:r>
              <a:rPr lang="en-US" i="1" dirty="0"/>
              <a:t>“And let us consider one another in order to stir up love and good works,</a:t>
            </a:r>
            <a:r>
              <a:rPr lang="en-US" i="1" baseline="30000" dirty="0"/>
              <a:t> 25</a:t>
            </a:r>
            <a:r>
              <a:rPr lang="en-US" i="1" dirty="0"/>
              <a:t> not forsaking the assembling of ourselves together, as is the manner of some, but exhorting one another, and so much the more as you see the Day approaching.”</a:t>
            </a:r>
            <a:endParaRPr lang="en-US" b="1" i="0" dirty="0"/>
          </a:p>
          <a:p>
            <a:endParaRPr lang="en-US" b="1" i="0" dirty="0"/>
          </a:p>
          <a:p>
            <a:r>
              <a:rPr lang="en-US" b="1" i="0" dirty="0"/>
              <a:t>[CLICK FOR POINT 3]</a:t>
            </a:r>
          </a:p>
          <a:p>
            <a:r>
              <a:rPr lang="en-US" b="1" i="0" dirty="0"/>
              <a:t>Marry a Righteous Person!</a:t>
            </a:r>
          </a:p>
          <a:p>
            <a:r>
              <a:rPr lang="en-US" b="1" i="0" dirty="0"/>
              <a:t>(Nehemiah 13:23), “</a:t>
            </a:r>
            <a:r>
              <a:rPr lang="en-US" dirty="0"/>
              <a:t>In those days I also saw Jews who had married women of Ashdod, Ammon, and Moab.”</a:t>
            </a:r>
          </a:p>
          <a:p>
            <a:pPr marL="171450" indent="-171450">
              <a:buFont typeface="Arial" panose="020B0604020202020204" pitchFamily="34" charset="0"/>
              <a:buChar char="•"/>
            </a:pPr>
            <a:r>
              <a:rPr lang="en-US" b="1" i="0" dirty="0"/>
              <a:t>Solomon serves as a cautionary tale</a:t>
            </a:r>
          </a:p>
          <a:p>
            <a:pPr marL="0" indent="0">
              <a:buFont typeface="Arial" panose="020B0604020202020204" pitchFamily="34" charset="0"/>
              <a:buNone/>
            </a:pPr>
            <a:r>
              <a:rPr lang="en-US" b="1" i="0" dirty="0"/>
              <a:t>(1 Kings 10:1-4), </a:t>
            </a:r>
            <a:r>
              <a:rPr lang="en-US" b="0" i="1" dirty="0"/>
              <a:t>“But King Solomon loved many foreign women, as well as the daughter of Pharaoh: women of the Moabites, Ammonites, Edomites, Sidonians, and Hittites—</a:t>
            </a:r>
            <a:r>
              <a:rPr lang="en-US" b="0" i="1" baseline="30000" dirty="0"/>
              <a:t> 2</a:t>
            </a:r>
            <a:r>
              <a:rPr lang="en-US" b="0" i="1" dirty="0"/>
              <a:t> from the nations of whom the Lord had said to the children of Israel, “You shall not intermarry with them, nor they with you. Surely they will turn away your hearts after their gods.” Solomon clung to these in love.</a:t>
            </a:r>
            <a:r>
              <a:rPr lang="en-US" b="0" i="1" baseline="30000" dirty="0"/>
              <a:t> 3</a:t>
            </a:r>
            <a:r>
              <a:rPr lang="en-US" b="0" i="1" dirty="0"/>
              <a:t> And he had seven hundred wives, princesses, and three hundred concubines; and his wives turned away his heart.</a:t>
            </a:r>
            <a:r>
              <a:rPr lang="en-US" b="0" i="1" baseline="30000" dirty="0"/>
              <a:t> 4</a:t>
            </a:r>
            <a:r>
              <a:rPr lang="en-US" b="0" i="1" dirty="0"/>
              <a:t> For it was so, when Solomon was old, that his wives turned his heart after other gods; and his heart was not loyal to the Lord his God, as was the heart of his father David.”</a:t>
            </a:r>
          </a:p>
          <a:p>
            <a:pPr marL="171450" indent="-171450">
              <a:buFont typeface="Arial" panose="020B0604020202020204" pitchFamily="34" charset="0"/>
              <a:buChar char="•"/>
            </a:pPr>
            <a:r>
              <a:rPr lang="en-US" b="1" i="0" dirty="0"/>
              <a:t>We too must understand the importance of marrying someone who will help you get to heaven.</a:t>
            </a:r>
          </a:p>
          <a:p>
            <a:pPr marL="0" indent="0">
              <a:buFont typeface="Arial" panose="020B0604020202020204" pitchFamily="34" charset="0"/>
              <a:buNone/>
            </a:pPr>
            <a:r>
              <a:rPr lang="en-US" b="1" i="0" dirty="0"/>
              <a:t>(2 Corinthians 6:14), </a:t>
            </a:r>
            <a:r>
              <a:rPr lang="en-US" b="0" i="1" dirty="0"/>
              <a:t>“</a:t>
            </a:r>
            <a:r>
              <a:rPr lang="en-US" i="1" dirty="0"/>
              <a:t>Do not be unequally yoked together with unbelievers. For what fellowship has righteousness with lawlessness? And what communion has light with darkness?”</a:t>
            </a:r>
          </a:p>
          <a:p>
            <a:pPr marL="628650" lvl="1" indent="-171450">
              <a:buFont typeface="Arial" panose="020B0604020202020204" pitchFamily="34" charset="0"/>
              <a:buChar char="•"/>
            </a:pPr>
            <a:r>
              <a:rPr lang="en-US" b="0" i="0" dirty="0"/>
              <a:t>This text is not contextually dealing with the subject of marriage.</a:t>
            </a:r>
          </a:p>
          <a:p>
            <a:pPr marL="628650" lvl="1" indent="-171450">
              <a:buFont typeface="Arial" panose="020B0604020202020204" pitchFamily="34" charset="0"/>
              <a:buChar char="•"/>
            </a:pPr>
            <a:r>
              <a:rPr lang="en-US" b="0" i="0" dirty="0"/>
              <a:t>In fact, a marriage with one who is not a Christian is to be maintained (1 Cor. 7)</a:t>
            </a:r>
          </a:p>
          <a:p>
            <a:pPr marL="628650" lvl="1" indent="-171450">
              <a:buFont typeface="Arial" panose="020B0604020202020204" pitchFamily="34" charset="0"/>
              <a:buChar char="•"/>
            </a:pPr>
            <a:r>
              <a:rPr lang="en-US" b="0" i="0" dirty="0"/>
              <a:t>However, the admonition is appropriate.  The closest of ties can be that which leads you to sin and destruction.</a:t>
            </a:r>
            <a:endParaRPr lang="en-US" b="0" i="1" dirty="0"/>
          </a:p>
          <a:p>
            <a:endParaRPr lang="en-US" b="1" i="0" dirty="0"/>
          </a:p>
          <a:p>
            <a:r>
              <a:rPr lang="en-US" b="1" i="0" dirty="0"/>
              <a:t>[CLICK FOR POINT 4]</a:t>
            </a:r>
          </a:p>
          <a:p>
            <a:r>
              <a:rPr lang="en-US" b="1" i="0" dirty="0"/>
              <a:t>Appeal to God’s Mercy!</a:t>
            </a:r>
          </a:p>
          <a:p>
            <a:r>
              <a:rPr lang="en-US" b="1" i="0" dirty="0"/>
              <a:t>(Nehemiah 13:31), </a:t>
            </a:r>
            <a:r>
              <a:rPr lang="en-US" b="1" i="1" dirty="0"/>
              <a:t>“</a:t>
            </a:r>
            <a:r>
              <a:rPr lang="en-US" i="1" dirty="0"/>
              <a:t>Remember me, O my God, for good!”</a:t>
            </a:r>
            <a:endParaRPr lang="en-US" b="1" i="1" dirty="0"/>
          </a:p>
          <a:p>
            <a:r>
              <a:rPr lang="en-US" b="1" i="0" dirty="0"/>
              <a:t>(Nehemiah 13:22), [Re: Protecting holiness of Sabbath day], </a:t>
            </a:r>
            <a:r>
              <a:rPr lang="en-US" b="0" i="1" dirty="0"/>
              <a:t>“Remember me, O my God, concerning this also, and spare me according to the greatness of Your mercy!”</a:t>
            </a:r>
          </a:p>
          <a:p>
            <a:pPr marL="171450" indent="-171450">
              <a:buFont typeface="Arial" panose="020B0604020202020204" pitchFamily="34" charset="0"/>
              <a:buChar char="•"/>
            </a:pPr>
            <a:r>
              <a:rPr lang="en-US" b="1" i="0" dirty="0"/>
              <a:t>Nehemiah was grieved by the sin of the people</a:t>
            </a:r>
          </a:p>
          <a:p>
            <a:pPr marL="628650" lvl="1" indent="-171450">
              <a:buFont typeface="Arial" panose="020B0604020202020204" pitchFamily="34" charset="0"/>
              <a:buChar char="•"/>
            </a:pPr>
            <a:r>
              <a:rPr lang="en-US" b="0" i="0" dirty="0"/>
              <a:t>He knew that mercy comes to those who humble themselves, and are penitent before God!</a:t>
            </a:r>
          </a:p>
          <a:p>
            <a:pPr marL="171450" lvl="0" indent="-171450">
              <a:buFont typeface="Arial" panose="020B0604020202020204" pitchFamily="34" charset="0"/>
              <a:buChar char="•"/>
            </a:pPr>
            <a:r>
              <a:rPr lang="en-US" b="1" i="0" dirty="0"/>
              <a:t>This is a lesson we must learn as well!</a:t>
            </a:r>
          </a:p>
          <a:p>
            <a:pPr marL="171450" lvl="0" indent="-171450">
              <a:buFont typeface="Arial" panose="020B0604020202020204" pitchFamily="34" charset="0"/>
              <a:buChar char="•"/>
            </a:pPr>
            <a:r>
              <a:rPr lang="en-US" b="1" i="0" dirty="0"/>
              <a:t>(James 4:6-10), </a:t>
            </a:r>
            <a:r>
              <a:rPr lang="en-US" i="1" dirty="0"/>
              <a:t>“God resists the proud, but gives grace to the humble.” </a:t>
            </a:r>
            <a:r>
              <a:rPr lang="en-US" i="1" baseline="30000" dirty="0"/>
              <a:t>7</a:t>
            </a:r>
            <a:r>
              <a:rPr lang="en-US" i="1" dirty="0"/>
              <a:t> Therefore submit to God. Resist the devil and he will flee from you.</a:t>
            </a:r>
            <a:r>
              <a:rPr lang="en-US" i="1" baseline="30000" dirty="0"/>
              <a:t> 8</a:t>
            </a:r>
            <a:r>
              <a:rPr lang="en-US" i="1" dirty="0"/>
              <a:t> Draw near to God and He will draw near to you. Cleanse your hands, you sinners; and purify your hearts, you double-minded.</a:t>
            </a:r>
            <a:r>
              <a:rPr lang="en-US" i="1" baseline="30000" dirty="0"/>
              <a:t> 9</a:t>
            </a:r>
            <a:r>
              <a:rPr lang="en-US" i="1" dirty="0"/>
              <a:t> Lament and mourn and weep! Let your laughter be turned to mourning and your joy to gloom.</a:t>
            </a:r>
            <a:r>
              <a:rPr lang="en-US" i="1" baseline="30000" dirty="0"/>
              <a:t> 10</a:t>
            </a:r>
            <a:r>
              <a:rPr lang="en-US" i="1" dirty="0"/>
              <a:t> Humble yourselves in the sight of the Lord, and He will lift you up.”</a:t>
            </a:r>
            <a:endParaRPr lang="en-US" b="1"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7A197-D4D3-4F17-A968-25E0F65D52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083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every time and in every place, God demands us to humble ourselves, and live righteously.</a:t>
            </a:r>
          </a:p>
          <a:p>
            <a:endParaRPr lang="en-US" b="1" dirty="0"/>
          </a:p>
          <a:p>
            <a:r>
              <a:rPr lang="en-US" b="1" dirty="0"/>
              <a:t>What about you?</a:t>
            </a:r>
          </a:p>
          <a:p>
            <a:endParaRPr lang="en-US" b="1" dirty="0"/>
          </a:p>
          <a:p>
            <a:r>
              <a:rPr lang="en-US" b="1" dirty="0"/>
              <a:t>(Hebrews 5:9), </a:t>
            </a:r>
            <a:r>
              <a:rPr lang="en-US" b="0" i="1" dirty="0"/>
              <a:t>“And having been perfected, He became the author of eternal salvation to all who obey Him.”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7A197-D4D3-4F17-A968-25E0F65D52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8369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0E18D-25F8-40A6-9F39-95E26B3CB3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C823C6-687F-413F-98EB-E8AF15F19A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FB9024-1608-4E18-AF4D-EEAD26EE8959}"/>
              </a:ext>
            </a:extLst>
          </p:cNvPr>
          <p:cNvSpPr>
            <a:spLocks noGrp="1"/>
          </p:cNvSpPr>
          <p:nvPr>
            <p:ph type="dt" sz="half" idx="10"/>
          </p:nvPr>
        </p:nvSpPr>
        <p:spPr/>
        <p:txBody>
          <a:bodyPr/>
          <a:lstStyle/>
          <a:p>
            <a:fld id="{241237E5-21D1-4557-BB4D-6AEA8985633E}" type="datetimeFigureOut">
              <a:rPr lang="en-US" smtClean="0"/>
              <a:t>8/31/2019</a:t>
            </a:fld>
            <a:endParaRPr lang="en-US"/>
          </a:p>
        </p:txBody>
      </p:sp>
      <p:sp>
        <p:nvSpPr>
          <p:cNvPr id="5" name="Footer Placeholder 4">
            <a:extLst>
              <a:ext uri="{FF2B5EF4-FFF2-40B4-BE49-F238E27FC236}">
                <a16:creationId xmlns:a16="http://schemas.microsoft.com/office/drawing/2014/main" id="{0C6608A0-3E4A-49AC-883A-5A4475B19A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6A1018-A73E-44DB-9C65-F15F1BE91B85}"/>
              </a:ext>
            </a:extLst>
          </p:cNvPr>
          <p:cNvSpPr>
            <a:spLocks noGrp="1"/>
          </p:cNvSpPr>
          <p:nvPr>
            <p:ph type="sldNum" sz="quarter" idx="12"/>
          </p:nvPr>
        </p:nvSpPr>
        <p:spPr/>
        <p:txBody>
          <a:bodyPr/>
          <a:lstStyle/>
          <a:p>
            <a:fld id="{4FBAC9F1-A5EB-467D-B24E-85ADB0DBE256}" type="slidenum">
              <a:rPr lang="en-US" smtClean="0"/>
              <a:t>‹#›</a:t>
            </a:fld>
            <a:endParaRPr lang="en-US"/>
          </a:p>
        </p:txBody>
      </p:sp>
    </p:spTree>
    <p:extLst>
      <p:ext uri="{BB962C8B-B14F-4D97-AF65-F5344CB8AC3E}">
        <p14:creationId xmlns:p14="http://schemas.microsoft.com/office/powerpoint/2010/main" val="1796206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E3266-FCFA-4540-96D8-0158894CBF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E743FE-11EA-4A15-A253-8A861F1A5E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7286C-FE98-40CD-A128-279E34EB4275}"/>
              </a:ext>
            </a:extLst>
          </p:cNvPr>
          <p:cNvSpPr>
            <a:spLocks noGrp="1"/>
          </p:cNvSpPr>
          <p:nvPr>
            <p:ph type="dt" sz="half" idx="10"/>
          </p:nvPr>
        </p:nvSpPr>
        <p:spPr/>
        <p:txBody>
          <a:bodyPr/>
          <a:lstStyle/>
          <a:p>
            <a:fld id="{241237E5-21D1-4557-BB4D-6AEA8985633E}" type="datetimeFigureOut">
              <a:rPr lang="en-US" smtClean="0"/>
              <a:t>8/31/2019</a:t>
            </a:fld>
            <a:endParaRPr lang="en-US"/>
          </a:p>
        </p:txBody>
      </p:sp>
      <p:sp>
        <p:nvSpPr>
          <p:cNvPr id="5" name="Footer Placeholder 4">
            <a:extLst>
              <a:ext uri="{FF2B5EF4-FFF2-40B4-BE49-F238E27FC236}">
                <a16:creationId xmlns:a16="http://schemas.microsoft.com/office/drawing/2014/main" id="{982DCDC2-3977-4335-9B07-2287E689F4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DB9A94-F22E-4E08-A10C-7F51BEEE1D4A}"/>
              </a:ext>
            </a:extLst>
          </p:cNvPr>
          <p:cNvSpPr>
            <a:spLocks noGrp="1"/>
          </p:cNvSpPr>
          <p:nvPr>
            <p:ph type="sldNum" sz="quarter" idx="12"/>
          </p:nvPr>
        </p:nvSpPr>
        <p:spPr/>
        <p:txBody>
          <a:bodyPr/>
          <a:lstStyle/>
          <a:p>
            <a:fld id="{4FBAC9F1-A5EB-467D-B24E-85ADB0DBE256}" type="slidenum">
              <a:rPr lang="en-US" smtClean="0"/>
              <a:t>‹#›</a:t>
            </a:fld>
            <a:endParaRPr lang="en-US"/>
          </a:p>
        </p:txBody>
      </p:sp>
    </p:spTree>
    <p:extLst>
      <p:ext uri="{BB962C8B-B14F-4D97-AF65-F5344CB8AC3E}">
        <p14:creationId xmlns:p14="http://schemas.microsoft.com/office/powerpoint/2010/main" val="271101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02D607-5317-4E20-AB96-C824FA6A80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F92948-7015-44C8-A4E7-19F4B44E3F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9F7E7-46B8-45F3-98CB-EFC6699EA9BD}"/>
              </a:ext>
            </a:extLst>
          </p:cNvPr>
          <p:cNvSpPr>
            <a:spLocks noGrp="1"/>
          </p:cNvSpPr>
          <p:nvPr>
            <p:ph type="dt" sz="half" idx="10"/>
          </p:nvPr>
        </p:nvSpPr>
        <p:spPr/>
        <p:txBody>
          <a:bodyPr/>
          <a:lstStyle/>
          <a:p>
            <a:fld id="{241237E5-21D1-4557-BB4D-6AEA8985633E}" type="datetimeFigureOut">
              <a:rPr lang="en-US" smtClean="0"/>
              <a:t>8/31/2019</a:t>
            </a:fld>
            <a:endParaRPr lang="en-US"/>
          </a:p>
        </p:txBody>
      </p:sp>
      <p:sp>
        <p:nvSpPr>
          <p:cNvPr id="5" name="Footer Placeholder 4">
            <a:extLst>
              <a:ext uri="{FF2B5EF4-FFF2-40B4-BE49-F238E27FC236}">
                <a16:creationId xmlns:a16="http://schemas.microsoft.com/office/drawing/2014/main" id="{74E61ADF-C7B0-459D-832F-933827CBA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36462-F379-4785-BC77-1BB0E2204BF1}"/>
              </a:ext>
            </a:extLst>
          </p:cNvPr>
          <p:cNvSpPr>
            <a:spLocks noGrp="1"/>
          </p:cNvSpPr>
          <p:nvPr>
            <p:ph type="sldNum" sz="quarter" idx="12"/>
          </p:nvPr>
        </p:nvSpPr>
        <p:spPr/>
        <p:txBody>
          <a:bodyPr/>
          <a:lstStyle/>
          <a:p>
            <a:fld id="{4FBAC9F1-A5EB-467D-B24E-85ADB0DBE256}" type="slidenum">
              <a:rPr lang="en-US" smtClean="0"/>
              <a:t>‹#›</a:t>
            </a:fld>
            <a:endParaRPr lang="en-US"/>
          </a:p>
        </p:txBody>
      </p:sp>
    </p:spTree>
    <p:extLst>
      <p:ext uri="{BB962C8B-B14F-4D97-AF65-F5344CB8AC3E}">
        <p14:creationId xmlns:p14="http://schemas.microsoft.com/office/powerpoint/2010/main" val="387526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92AF0-466D-4B2C-8E77-6EFB7F2A87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B5F78E-8C39-4D15-BB06-0A0F104CF9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EBD05-48F4-421C-8B8A-D478E90A99C6}"/>
              </a:ext>
            </a:extLst>
          </p:cNvPr>
          <p:cNvSpPr>
            <a:spLocks noGrp="1"/>
          </p:cNvSpPr>
          <p:nvPr>
            <p:ph type="dt" sz="half" idx="10"/>
          </p:nvPr>
        </p:nvSpPr>
        <p:spPr/>
        <p:txBody>
          <a:bodyPr/>
          <a:lstStyle/>
          <a:p>
            <a:fld id="{241237E5-21D1-4557-BB4D-6AEA8985633E}" type="datetimeFigureOut">
              <a:rPr lang="en-US" smtClean="0"/>
              <a:t>8/31/2019</a:t>
            </a:fld>
            <a:endParaRPr lang="en-US"/>
          </a:p>
        </p:txBody>
      </p:sp>
      <p:sp>
        <p:nvSpPr>
          <p:cNvPr id="5" name="Footer Placeholder 4">
            <a:extLst>
              <a:ext uri="{FF2B5EF4-FFF2-40B4-BE49-F238E27FC236}">
                <a16:creationId xmlns:a16="http://schemas.microsoft.com/office/drawing/2014/main" id="{32B36B9B-FF01-4F6B-82E0-82C144D07B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11962-1C7C-452C-8102-3567386A2C4F}"/>
              </a:ext>
            </a:extLst>
          </p:cNvPr>
          <p:cNvSpPr>
            <a:spLocks noGrp="1"/>
          </p:cNvSpPr>
          <p:nvPr>
            <p:ph type="sldNum" sz="quarter" idx="12"/>
          </p:nvPr>
        </p:nvSpPr>
        <p:spPr/>
        <p:txBody>
          <a:bodyPr/>
          <a:lstStyle/>
          <a:p>
            <a:fld id="{4FBAC9F1-A5EB-467D-B24E-85ADB0DBE256}" type="slidenum">
              <a:rPr lang="en-US" smtClean="0"/>
              <a:t>‹#›</a:t>
            </a:fld>
            <a:endParaRPr lang="en-US"/>
          </a:p>
        </p:txBody>
      </p:sp>
    </p:spTree>
    <p:extLst>
      <p:ext uri="{BB962C8B-B14F-4D97-AF65-F5344CB8AC3E}">
        <p14:creationId xmlns:p14="http://schemas.microsoft.com/office/powerpoint/2010/main" val="4081506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E9B3A-504E-4607-BCE5-3BBDF39117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43343C-C8E4-4362-9DEF-250936314B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A6D729-1067-44B5-8FC4-76C2847773B3}"/>
              </a:ext>
            </a:extLst>
          </p:cNvPr>
          <p:cNvSpPr>
            <a:spLocks noGrp="1"/>
          </p:cNvSpPr>
          <p:nvPr>
            <p:ph type="dt" sz="half" idx="10"/>
          </p:nvPr>
        </p:nvSpPr>
        <p:spPr/>
        <p:txBody>
          <a:bodyPr/>
          <a:lstStyle/>
          <a:p>
            <a:fld id="{241237E5-21D1-4557-BB4D-6AEA8985633E}" type="datetimeFigureOut">
              <a:rPr lang="en-US" smtClean="0"/>
              <a:t>8/31/2019</a:t>
            </a:fld>
            <a:endParaRPr lang="en-US"/>
          </a:p>
        </p:txBody>
      </p:sp>
      <p:sp>
        <p:nvSpPr>
          <p:cNvPr id="5" name="Footer Placeholder 4">
            <a:extLst>
              <a:ext uri="{FF2B5EF4-FFF2-40B4-BE49-F238E27FC236}">
                <a16:creationId xmlns:a16="http://schemas.microsoft.com/office/drawing/2014/main" id="{B6089690-C633-4DBC-9619-D8EEFD872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057DE-1EF8-42E3-ABDE-B896FACCC52A}"/>
              </a:ext>
            </a:extLst>
          </p:cNvPr>
          <p:cNvSpPr>
            <a:spLocks noGrp="1"/>
          </p:cNvSpPr>
          <p:nvPr>
            <p:ph type="sldNum" sz="quarter" idx="12"/>
          </p:nvPr>
        </p:nvSpPr>
        <p:spPr/>
        <p:txBody>
          <a:bodyPr/>
          <a:lstStyle/>
          <a:p>
            <a:fld id="{4FBAC9F1-A5EB-467D-B24E-85ADB0DBE256}" type="slidenum">
              <a:rPr lang="en-US" smtClean="0"/>
              <a:t>‹#›</a:t>
            </a:fld>
            <a:endParaRPr lang="en-US"/>
          </a:p>
        </p:txBody>
      </p:sp>
    </p:spTree>
    <p:extLst>
      <p:ext uri="{BB962C8B-B14F-4D97-AF65-F5344CB8AC3E}">
        <p14:creationId xmlns:p14="http://schemas.microsoft.com/office/powerpoint/2010/main" val="4049111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2D542-C95F-46EE-9674-20D696D79B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D78CE4-661D-4F95-8233-2B8DF200A6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8C4C54-8C6A-4A02-955C-D1B9A73F28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682AA6-0EB2-48B1-B98D-181566B1E0DE}"/>
              </a:ext>
            </a:extLst>
          </p:cNvPr>
          <p:cNvSpPr>
            <a:spLocks noGrp="1"/>
          </p:cNvSpPr>
          <p:nvPr>
            <p:ph type="dt" sz="half" idx="10"/>
          </p:nvPr>
        </p:nvSpPr>
        <p:spPr/>
        <p:txBody>
          <a:bodyPr/>
          <a:lstStyle/>
          <a:p>
            <a:fld id="{241237E5-21D1-4557-BB4D-6AEA8985633E}" type="datetimeFigureOut">
              <a:rPr lang="en-US" smtClean="0"/>
              <a:t>8/31/2019</a:t>
            </a:fld>
            <a:endParaRPr lang="en-US"/>
          </a:p>
        </p:txBody>
      </p:sp>
      <p:sp>
        <p:nvSpPr>
          <p:cNvPr id="6" name="Footer Placeholder 5">
            <a:extLst>
              <a:ext uri="{FF2B5EF4-FFF2-40B4-BE49-F238E27FC236}">
                <a16:creationId xmlns:a16="http://schemas.microsoft.com/office/drawing/2014/main" id="{7AB85ADB-6228-4D4F-A103-159D4DB963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695043-103E-4C7C-A53E-5C9E08B5C1DA}"/>
              </a:ext>
            </a:extLst>
          </p:cNvPr>
          <p:cNvSpPr>
            <a:spLocks noGrp="1"/>
          </p:cNvSpPr>
          <p:nvPr>
            <p:ph type="sldNum" sz="quarter" idx="12"/>
          </p:nvPr>
        </p:nvSpPr>
        <p:spPr/>
        <p:txBody>
          <a:bodyPr/>
          <a:lstStyle/>
          <a:p>
            <a:fld id="{4FBAC9F1-A5EB-467D-B24E-85ADB0DBE256}" type="slidenum">
              <a:rPr lang="en-US" smtClean="0"/>
              <a:t>‹#›</a:t>
            </a:fld>
            <a:endParaRPr lang="en-US"/>
          </a:p>
        </p:txBody>
      </p:sp>
    </p:spTree>
    <p:extLst>
      <p:ext uri="{BB962C8B-B14F-4D97-AF65-F5344CB8AC3E}">
        <p14:creationId xmlns:p14="http://schemas.microsoft.com/office/powerpoint/2010/main" val="1136881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0F0F-724D-4C7D-958F-DB12AD68D0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C12D21-2C6B-4CCE-97C3-2DADFEC3F1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DA62FF-734C-496F-A885-F0D2FF2B17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119FF8-BE17-4E54-A8A6-17674CAA86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5501C1-E7F4-40B8-BC4D-164D6A72A1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D73EC2-760E-4CF5-96F6-990EFC644C21}"/>
              </a:ext>
            </a:extLst>
          </p:cNvPr>
          <p:cNvSpPr>
            <a:spLocks noGrp="1"/>
          </p:cNvSpPr>
          <p:nvPr>
            <p:ph type="dt" sz="half" idx="10"/>
          </p:nvPr>
        </p:nvSpPr>
        <p:spPr/>
        <p:txBody>
          <a:bodyPr/>
          <a:lstStyle/>
          <a:p>
            <a:fld id="{241237E5-21D1-4557-BB4D-6AEA8985633E}" type="datetimeFigureOut">
              <a:rPr lang="en-US" smtClean="0"/>
              <a:t>8/31/2019</a:t>
            </a:fld>
            <a:endParaRPr lang="en-US"/>
          </a:p>
        </p:txBody>
      </p:sp>
      <p:sp>
        <p:nvSpPr>
          <p:cNvPr id="8" name="Footer Placeholder 7">
            <a:extLst>
              <a:ext uri="{FF2B5EF4-FFF2-40B4-BE49-F238E27FC236}">
                <a16:creationId xmlns:a16="http://schemas.microsoft.com/office/drawing/2014/main" id="{A219239E-8EDC-4ABA-8318-A4FDC616B0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3BCF83-45C2-486D-9250-92FB0743AA67}"/>
              </a:ext>
            </a:extLst>
          </p:cNvPr>
          <p:cNvSpPr>
            <a:spLocks noGrp="1"/>
          </p:cNvSpPr>
          <p:nvPr>
            <p:ph type="sldNum" sz="quarter" idx="12"/>
          </p:nvPr>
        </p:nvSpPr>
        <p:spPr/>
        <p:txBody>
          <a:bodyPr/>
          <a:lstStyle/>
          <a:p>
            <a:fld id="{4FBAC9F1-A5EB-467D-B24E-85ADB0DBE256}" type="slidenum">
              <a:rPr lang="en-US" smtClean="0"/>
              <a:t>‹#›</a:t>
            </a:fld>
            <a:endParaRPr lang="en-US"/>
          </a:p>
        </p:txBody>
      </p:sp>
    </p:spTree>
    <p:extLst>
      <p:ext uri="{BB962C8B-B14F-4D97-AF65-F5344CB8AC3E}">
        <p14:creationId xmlns:p14="http://schemas.microsoft.com/office/powerpoint/2010/main" val="156864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828C-4035-4A40-A4E9-5484C3038D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CF8A7C-31EC-4A32-B614-202B60B85496}"/>
              </a:ext>
            </a:extLst>
          </p:cNvPr>
          <p:cNvSpPr>
            <a:spLocks noGrp="1"/>
          </p:cNvSpPr>
          <p:nvPr>
            <p:ph type="dt" sz="half" idx="10"/>
          </p:nvPr>
        </p:nvSpPr>
        <p:spPr/>
        <p:txBody>
          <a:bodyPr/>
          <a:lstStyle/>
          <a:p>
            <a:fld id="{241237E5-21D1-4557-BB4D-6AEA8985633E}" type="datetimeFigureOut">
              <a:rPr lang="en-US" smtClean="0"/>
              <a:t>8/31/2019</a:t>
            </a:fld>
            <a:endParaRPr lang="en-US"/>
          </a:p>
        </p:txBody>
      </p:sp>
      <p:sp>
        <p:nvSpPr>
          <p:cNvPr id="4" name="Footer Placeholder 3">
            <a:extLst>
              <a:ext uri="{FF2B5EF4-FFF2-40B4-BE49-F238E27FC236}">
                <a16:creationId xmlns:a16="http://schemas.microsoft.com/office/drawing/2014/main" id="{7D4F6605-0E5D-433F-8FF3-63DD7F1557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BB5971-34A6-4505-88B1-277DE9BE60DE}"/>
              </a:ext>
            </a:extLst>
          </p:cNvPr>
          <p:cNvSpPr>
            <a:spLocks noGrp="1"/>
          </p:cNvSpPr>
          <p:nvPr>
            <p:ph type="sldNum" sz="quarter" idx="12"/>
          </p:nvPr>
        </p:nvSpPr>
        <p:spPr/>
        <p:txBody>
          <a:bodyPr/>
          <a:lstStyle/>
          <a:p>
            <a:fld id="{4FBAC9F1-A5EB-467D-B24E-85ADB0DBE256}" type="slidenum">
              <a:rPr lang="en-US" smtClean="0"/>
              <a:t>‹#›</a:t>
            </a:fld>
            <a:endParaRPr lang="en-US"/>
          </a:p>
        </p:txBody>
      </p:sp>
    </p:spTree>
    <p:extLst>
      <p:ext uri="{BB962C8B-B14F-4D97-AF65-F5344CB8AC3E}">
        <p14:creationId xmlns:p14="http://schemas.microsoft.com/office/powerpoint/2010/main" val="2338197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94296C-F2B4-4877-A9F1-8644BFC6CC5E}"/>
              </a:ext>
            </a:extLst>
          </p:cNvPr>
          <p:cNvSpPr>
            <a:spLocks noGrp="1"/>
          </p:cNvSpPr>
          <p:nvPr>
            <p:ph type="dt" sz="half" idx="10"/>
          </p:nvPr>
        </p:nvSpPr>
        <p:spPr/>
        <p:txBody>
          <a:bodyPr/>
          <a:lstStyle/>
          <a:p>
            <a:fld id="{241237E5-21D1-4557-BB4D-6AEA8985633E}" type="datetimeFigureOut">
              <a:rPr lang="en-US" smtClean="0"/>
              <a:t>8/31/2019</a:t>
            </a:fld>
            <a:endParaRPr lang="en-US"/>
          </a:p>
        </p:txBody>
      </p:sp>
      <p:sp>
        <p:nvSpPr>
          <p:cNvPr id="3" name="Footer Placeholder 2">
            <a:extLst>
              <a:ext uri="{FF2B5EF4-FFF2-40B4-BE49-F238E27FC236}">
                <a16:creationId xmlns:a16="http://schemas.microsoft.com/office/drawing/2014/main" id="{00DD6E15-7FBD-48D2-83E8-22453B2163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B521CD-01B2-46DD-B8D1-65DBD736F666}"/>
              </a:ext>
            </a:extLst>
          </p:cNvPr>
          <p:cNvSpPr>
            <a:spLocks noGrp="1"/>
          </p:cNvSpPr>
          <p:nvPr>
            <p:ph type="sldNum" sz="quarter" idx="12"/>
          </p:nvPr>
        </p:nvSpPr>
        <p:spPr/>
        <p:txBody>
          <a:bodyPr/>
          <a:lstStyle/>
          <a:p>
            <a:fld id="{4FBAC9F1-A5EB-467D-B24E-85ADB0DBE256}" type="slidenum">
              <a:rPr lang="en-US" smtClean="0"/>
              <a:t>‹#›</a:t>
            </a:fld>
            <a:endParaRPr lang="en-US"/>
          </a:p>
        </p:txBody>
      </p:sp>
    </p:spTree>
    <p:extLst>
      <p:ext uri="{BB962C8B-B14F-4D97-AF65-F5344CB8AC3E}">
        <p14:creationId xmlns:p14="http://schemas.microsoft.com/office/powerpoint/2010/main" val="2882078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53C1-38F0-4765-85C2-9660D83DC0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D88141-694A-40A6-BEFE-E56120C115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91A51D-BDC2-4CAF-A2B7-F0C766011B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13AD86-9C95-45B2-84BA-5E5BA1C2EDD3}"/>
              </a:ext>
            </a:extLst>
          </p:cNvPr>
          <p:cNvSpPr>
            <a:spLocks noGrp="1"/>
          </p:cNvSpPr>
          <p:nvPr>
            <p:ph type="dt" sz="half" idx="10"/>
          </p:nvPr>
        </p:nvSpPr>
        <p:spPr/>
        <p:txBody>
          <a:bodyPr/>
          <a:lstStyle/>
          <a:p>
            <a:fld id="{241237E5-21D1-4557-BB4D-6AEA8985633E}" type="datetimeFigureOut">
              <a:rPr lang="en-US" smtClean="0"/>
              <a:t>8/31/2019</a:t>
            </a:fld>
            <a:endParaRPr lang="en-US"/>
          </a:p>
        </p:txBody>
      </p:sp>
      <p:sp>
        <p:nvSpPr>
          <p:cNvPr id="6" name="Footer Placeholder 5">
            <a:extLst>
              <a:ext uri="{FF2B5EF4-FFF2-40B4-BE49-F238E27FC236}">
                <a16:creationId xmlns:a16="http://schemas.microsoft.com/office/drawing/2014/main" id="{A559210D-9671-4C8C-9906-5472454304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0B01E5-7E18-4933-BF0E-22A3E3CE31CD}"/>
              </a:ext>
            </a:extLst>
          </p:cNvPr>
          <p:cNvSpPr>
            <a:spLocks noGrp="1"/>
          </p:cNvSpPr>
          <p:nvPr>
            <p:ph type="sldNum" sz="quarter" idx="12"/>
          </p:nvPr>
        </p:nvSpPr>
        <p:spPr/>
        <p:txBody>
          <a:bodyPr/>
          <a:lstStyle/>
          <a:p>
            <a:fld id="{4FBAC9F1-A5EB-467D-B24E-85ADB0DBE256}" type="slidenum">
              <a:rPr lang="en-US" smtClean="0"/>
              <a:t>‹#›</a:t>
            </a:fld>
            <a:endParaRPr lang="en-US"/>
          </a:p>
        </p:txBody>
      </p:sp>
    </p:spTree>
    <p:extLst>
      <p:ext uri="{BB962C8B-B14F-4D97-AF65-F5344CB8AC3E}">
        <p14:creationId xmlns:p14="http://schemas.microsoft.com/office/powerpoint/2010/main" val="4061154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37376-3453-4BAE-BE13-4F9C5977EE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4F11F3-6839-45F9-AF72-D406CCC13E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26FFC4-35BE-49A1-B83B-A549A874DE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B712ED-AE29-47E4-A622-35CA54FBB83B}"/>
              </a:ext>
            </a:extLst>
          </p:cNvPr>
          <p:cNvSpPr>
            <a:spLocks noGrp="1"/>
          </p:cNvSpPr>
          <p:nvPr>
            <p:ph type="dt" sz="half" idx="10"/>
          </p:nvPr>
        </p:nvSpPr>
        <p:spPr/>
        <p:txBody>
          <a:bodyPr/>
          <a:lstStyle/>
          <a:p>
            <a:fld id="{241237E5-21D1-4557-BB4D-6AEA8985633E}" type="datetimeFigureOut">
              <a:rPr lang="en-US" smtClean="0"/>
              <a:t>8/31/2019</a:t>
            </a:fld>
            <a:endParaRPr lang="en-US"/>
          </a:p>
        </p:txBody>
      </p:sp>
      <p:sp>
        <p:nvSpPr>
          <p:cNvPr id="6" name="Footer Placeholder 5">
            <a:extLst>
              <a:ext uri="{FF2B5EF4-FFF2-40B4-BE49-F238E27FC236}">
                <a16:creationId xmlns:a16="http://schemas.microsoft.com/office/drawing/2014/main" id="{CAC6301C-129B-4BFA-9CDC-FC89298277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E9FB7D-5C66-4FFD-AA9E-D332FBA2E7B0}"/>
              </a:ext>
            </a:extLst>
          </p:cNvPr>
          <p:cNvSpPr>
            <a:spLocks noGrp="1"/>
          </p:cNvSpPr>
          <p:nvPr>
            <p:ph type="sldNum" sz="quarter" idx="12"/>
          </p:nvPr>
        </p:nvSpPr>
        <p:spPr/>
        <p:txBody>
          <a:bodyPr/>
          <a:lstStyle/>
          <a:p>
            <a:fld id="{4FBAC9F1-A5EB-467D-B24E-85ADB0DBE256}" type="slidenum">
              <a:rPr lang="en-US" smtClean="0"/>
              <a:t>‹#›</a:t>
            </a:fld>
            <a:endParaRPr lang="en-US"/>
          </a:p>
        </p:txBody>
      </p:sp>
    </p:spTree>
    <p:extLst>
      <p:ext uri="{BB962C8B-B14F-4D97-AF65-F5344CB8AC3E}">
        <p14:creationId xmlns:p14="http://schemas.microsoft.com/office/powerpoint/2010/main" val="2177503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EFC93-E0DE-454F-8A53-89184AB17F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0DF7A9-3802-4F79-ABE6-7B1A83B67A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2FAACD-5E7B-4076-B76B-89EEDFF19B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237E5-21D1-4557-BB4D-6AEA8985633E}" type="datetimeFigureOut">
              <a:rPr lang="en-US" smtClean="0"/>
              <a:t>8/31/2019</a:t>
            </a:fld>
            <a:endParaRPr lang="en-US"/>
          </a:p>
        </p:txBody>
      </p:sp>
      <p:sp>
        <p:nvSpPr>
          <p:cNvPr id="5" name="Footer Placeholder 4">
            <a:extLst>
              <a:ext uri="{FF2B5EF4-FFF2-40B4-BE49-F238E27FC236}">
                <a16:creationId xmlns:a16="http://schemas.microsoft.com/office/drawing/2014/main" id="{D0EBFF10-50EB-44E4-8957-7F8D6F10F2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893D89-E62C-45EC-9232-BF703DB833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AC9F1-A5EB-467D-B24E-85ADB0DBE256}" type="slidenum">
              <a:rPr lang="en-US" smtClean="0"/>
              <a:t>‹#›</a:t>
            </a:fld>
            <a:endParaRPr lang="en-US"/>
          </a:p>
        </p:txBody>
      </p:sp>
    </p:spTree>
    <p:extLst>
      <p:ext uri="{BB962C8B-B14F-4D97-AF65-F5344CB8AC3E}">
        <p14:creationId xmlns:p14="http://schemas.microsoft.com/office/powerpoint/2010/main" val="411826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47AF4-7E76-45F9-BB62-8B291E39FA89}"/>
              </a:ext>
            </a:extLst>
          </p:cNvPr>
          <p:cNvSpPr>
            <a:spLocks noGrp="1"/>
          </p:cNvSpPr>
          <p:nvPr>
            <p:ph type="ctrTitle"/>
          </p:nvPr>
        </p:nvSpPr>
        <p:spPr>
          <a:xfrm>
            <a:off x="1524000" y="692331"/>
            <a:ext cx="9144000" cy="3312110"/>
          </a:xfrm>
        </p:spPr>
        <p:txBody>
          <a:bodyPr>
            <a:normAutofit/>
          </a:bodyPr>
          <a:lstStyle/>
          <a:p>
            <a:r>
              <a:rPr lang="en-US" sz="8000" dirty="0">
                <a:solidFill>
                  <a:schemeClr val="accent4">
                    <a:lumMod val="40000"/>
                    <a:lumOff val="60000"/>
                  </a:schemeClr>
                </a:solidFill>
                <a:latin typeface="Viner Hand ITC" panose="03070502030502020203" pitchFamily="66" charset="0"/>
              </a:rPr>
              <a:t>The Reforms of Nehemiah</a:t>
            </a:r>
          </a:p>
        </p:txBody>
      </p:sp>
      <p:sp>
        <p:nvSpPr>
          <p:cNvPr id="3" name="Subtitle 2">
            <a:extLst>
              <a:ext uri="{FF2B5EF4-FFF2-40B4-BE49-F238E27FC236}">
                <a16:creationId xmlns:a16="http://schemas.microsoft.com/office/drawing/2014/main" id="{FEB0C0C0-A70C-4140-A869-72EE10C75879}"/>
              </a:ext>
            </a:extLst>
          </p:cNvPr>
          <p:cNvSpPr>
            <a:spLocks noGrp="1"/>
          </p:cNvSpPr>
          <p:nvPr>
            <p:ph type="subTitle" idx="1"/>
          </p:nvPr>
        </p:nvSpPr>
        <p:spPr>
          <a:xfrm>
            <a:off x="1524000" y="4524703"/>
            <a:ext cx="9144000" cy="1268674"/>
          </a:xfrm>
        </p:spPr>
        <p:txBody>
          <a:bodyPr>
            <a:normAutofit/>
          </a:bodyPr>
          <a:lstStyle/>
          <a:p>
            <a:r>
              <a:rPr lang="en-US" sz="4800" dirty="0">
                <a:solidFill>
                  <a:schemeClr val="accent4">
                    <a:lumMod val="40000"/>
                    <a:lumOff val="60000"/>
                  </a:schemeClr>
                </a:solidFill>
              </a:rPr>
              <a:t>Nehemiah 13</a:t>
            </a:r>
          </a:p>
        </p:txBody>
      </p:sp>
    </p:spTree>
    <p:extLst>
      <p:ext uri="{BB962C8B-B14F-4D97-AF65-F5344CB8AC3E}">
        <p14:creationId xmlns:p14="http://schemas.microsoft.com/office/powerpoint/2010/main" val="30052113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47AF4-7E76-45F9-BB62-8B291E39FA89}"/>
              </a:ext>
            </a:extLst>
          </p:cNvPr>
          <p:cNvSpPr>
            <a:spLocks noGrp="1"/>
          </p:cNvSpPr>
          <p:nvPr>
            <p:ph type="ctrTitle"/>
          </p:nvPr>
        </p:nvSpPr>
        <p:spPr>
          <a:xfrm>
            <a:off x="835571" y="692331"/>
            <a:ext cx="10484069" cy="3312110"/>
          </a:xfrm>
        </p:spPr>
        <p:txBody>
          <a:bodyPr>
            <a:normAutofit/>
          </a:bodyPr>
          <a:lstStyle/>
          <a:p>
            <a:r>
              <a:rPr lang="en-US" sz="8000" dirty="0">
                <a:solidFill>
                  <a:schemeClr val="accent4">
                    <a:lumMod val="40000"/>
                    <a:lumOff val="60000"/>
                  </a:schemeClr>
                </a:solidFill>
                <a:latin typeface="Viner Hand ITC" panose="03070502030502020203" pitchFamily="66" charset="0"/>
              </a:rPr>
              <a:t>Reform One</a:t>
            </a:r>
            <a:br>
              <a:rPr lang="en-US" sz="8000" dirty="0">
                <a:solidFill>
                  <a:schemeClr val="accent4">
                    <a:lumMod val="40000"/>
                    <a:lumOff val="60000"/>
                  </a:schemeClr>
                </a:solidFill>
                <a:latin typeface="Viner Hand ITC" panose="03070502030502020203" pitchFamily="66" charset="0"/>
              </a:rPr>
            </a:br>
            <a:r>
              <a:rPr lang="en-US" dirty="0">
                <a:solidFill>
                  <a:schemeClr val="accent4">
                    <a:lumMod val="40000"/>
                    <a:lumOff val="60000"/>
                  </a:schemeClr>
                </a:solidFill>
                <a:latin typeface="+mn-lt"/>
              </a:rPr>
              <a:t>Kicked out </a:t>
            </a:r>
            <a:r>
              <a:rPr lang="en-US" dirty="0" err="1">
                <a:solidFill>
                  <a:schemeClr val="accent4">
                    <a:lumMod val="40000"/>
                    <a:lumOff val="60000"/>
                  </a:schemeClr>
                </a:solidFill>
                <a:latin typeface="+mn-lt"/>
              </a:rPr>
              <a:t>Tobiah</a:t>
            </a:r>
            <a:r>
              <a:rPr lang="en-US" dirty="0">
                <a:solidFill>
                  <a:schemeClr val="accent4">
                    <a:lumMod val="40000"/>
                    <a:lumOff val="60000"/>
                  </a:schemeClr>
                </a:solidFill>
                <a:latin typeface="+mn-lt"/>
              </a:rPr>
              <a:t>,</a:t>
            </a:r>
            <a:br>
              <a:rPr lang="en-US" dirty="0">
                <a:solidFill>
                  <a:schemeClr val="accent4">
                    <a:lumMod val="40000"/>
                    <a:lumOff val="60000"/>
                  </a:schemeClr>
                </a:solidFill>
                <a:latin typeface="+mn-lt"/>
              </a:rPr>
            </a:br>
            <a:r>
              <a:rPr lang="en-US" dirty="0">
                <a:solidFill>
                  <a:schemeClr val="accent4">
                    <a:lumMod val="40000"/>
                    <a:lumOff val="60000"/>
                  </a:schemeClr>
                </a:solidFill>
                <a:latin typeface="+mn-lt"/>
              </a:rPr>
              <a:t>and paid the Levites</a:t>
            </a:r>
          </a:p>
        </p:txBody>
      </p:sp>
      <p:sp>
        <p:nvSpPr>
          <p:cNvPr id="3" name="Subtitle 2">
            <a:extLst>
              <a:ext uri="{FF2B5EF4-FFF2-40B4-BE49-F238E27FC236}">
                <a16:creationId xmlns:a16="http://schemas.microsoft.com/office/drawing/2014/main" id="{FEB0C0C0-A70C-4140-A869-72EE10C75879}"/>
              </a:ext>
            </a:extLst>
          </p:cNvPr>
          <p:cNvSpPr>
            <a:spLocks noGrp="1"/>
          </p:cNvSpPr>
          <p:nvPr>
            <p:ph type="subTitle" idx="1"/>
          </p:nvPr>
        </p:nvSpPr>
        <p:spPr>
          <a:xfrm>
            <a:off x="1524000" y="4524703"/>
            <a:ext cx="9144000" cy="1268674"/>
          </a:xfrm>
        </p:spPr>
        <p:txBody>
          <a:bodyPr>
            <a:normAutofit/>
          </a:bodyPr>
          <a:lstStyle/>
          <a:p>
            <a:r>
              <a:rPr lang="en-US" sz="4800" dirty="0">
                <a:solidFill>
                  <a:schemeClr val="accent4">
                    <a:lumMod val="40000"/>
                    <a:lumOff val="60000"/>
                  </a:schemeClr>
                </a:solidFill>
              </a:rPr>
              <a:t>Nehemiah 13:6-14</a:t>
            </a:r>
          </a:p>
        </p:txBody>
      </p:sp>
    </p:spTree>
    <p:extLst>
      <p:ext uri="{BB962C8B-B14F-4D97-AF65-F5344CB8AC3E}">
        <p14:creationId xmlns:p14="http://schemas.microsoft.com/office/powerpoint/2010/main" val="1524346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47AF4-7E76-45F9-BB62-8B291E39FA89}"/>
              </a:ext>
            </a:extLst>
          </p:cNvPr>
          <p:cNvSpPr>
            <a:spLocks noGrp="1"/>
          </p:cNvSpPr>
          <p:nvPr>
            <p:ph type="ctrTitle"/>
          </p:nvPr>
        </p:nvSpPr>
        <p:spPr>
          <a:xfrm>
            <a:off x="835571" y="692331"/>
            <a:ext cx="10484069" cy="3312110"/>
          </a:xfrm>
        </p:spPr>
        <p:txBody>
          <a:bodyPr>
            <a:normAutofit/>
          </a:bodyPr>
          <a:lstStyle/>
          <a:p>
            <a:r>
              <a:rPr lang="en-US" sz="8000" dirty="0">
                <a:solidFill>
                  <a:schemeClr val="accent4">
                    <a:lumMod val="40000"/>
                    <a:lumOff val="60000"/>
                  </a:schemeClr>
                </a:solidFill>
                <a:latin typeface="Viner Hand ITC" panose="03070502030502020203" pitchFamily="66" charset="0"/>
              </a:rPr>
              <a:t>Reform Two</a:t>
            </a:r>
            <a:br>
              <a:rPr lang="en-US" sz="8000" dirty="0">
                <a:solidFill>
                  <a:schemeClr val="accent4">
                    <a:lumMod val="40000"/>
                    <a:lumOff val="60000"/>
                  </a:schemeClr>
                </a:solidFill>
                <a:latin typeface="Viner Hand ITC" panose="03070502030502020203" pitchFamily="66" charset="0"/>
              </a:rPr>
            </a:br>
            <a:r>
              <a:rPr lang="en-US" dirty="0">
                <a:solidFill>
                  <a:schemeClr val="accent4">
                    <a:lumMod val="40000"/>
                    <a:lumOff val="60000"/>
                  </a:schemeClr>
                </a:solidFill>
                <a:latin typeface="+mn-lt"/>
              </a:rPr>
              <a:t>Reestablished Sabbath observance among the Jews</a:t>
            </a:r>
          </a:p>
        </p:txBody>
      </p:sp>
      <p:sp>
        <p:nvSpPr>
          <p:cNvPr id="3" name="Subtitle 2">
            <a:extLst>
              <a:ext uri="{FF2B5EF4-FFF2-40B4-BE49-F238E27FC236}">
                <a16:creationId xmlns:a16="http://schemas.microsoft.com/office/drawing/2014/main" id="{FEB0C0C0-A70C-4140-A869-72EE10C75879}"/>
              </a:ext>
            </a:extLst>
          </p:cNvPr>
          <p:cNvSpPr>
            <a:spLocks noGrp="1"/>
          </p:cNvSpPr>
          <p:nvPr>
            <p:ph type="subTitle" idx="1"/>
          </p:nvPr>
        </p:nvSpPr>
        <p:spPr>
          <a:xfrm>
            <a:off x="1524000" y="4524703"/>
            <a:ext cx="9144000" cy="1268674"/>
          </a:xfrm>
        </p:spPr>
        <p:txBody>
          <a:bodyPr>
            <a:normAutofit/>
          </a:bodyPr>
          <a:lstStyle/>
          <a:p>
            <a:r>
              <a:rPr lang="en-US" sz="4800" dirty="0">
                <a:solidFill>
                  <a:schemeClr val="accent4">
                    <a:lumMod val="40000"/>
                    <a:lumOff val="60000"/>
                  </a:schemeClr>
                </a:solidFill>
              </a:rPr>
              <a:t>Nehemiah 13:17-22</a:t>
            </a:r>
          </a:p>
        </p:txBody>
      </p:sp>
    </p:spTree>
    <p:extLst>
      <p:ext uri="{BB962C8B-B14F-4D97-AF65-F5344CB8AC3E}">
        <p14:creationId xmlns:p14="http://schemas.microsoft.com/office/powerpoint/2010/main" val="20878799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47AF4-7E76-45F9-BB62-8B291E39FA89}"/>
              </a:ext>
            </a:extLst>
          </p:cNvPr>
          <p:cNvSpPr>
            <a:spLocks noGrp="1"/>
          </p:cNvSpPr>
          <p:nvPr>
            <p:ph type="ctrTitle"/>
          </p:nvPr>
        </p:nvSpPr>
        <p:spPr>
          <a:xfrm>
            <a:off x="835571" y="692331"/>
            <a:ext cx="10484069" cy="3312110"/>
          </a:xfrm>
        </p:spPr>
        <p:txBody>
          <a:bodyPr>
            <a:normAutofit/>
          </a:bodyPr>
          <a:lstStyle/>
          <a:p>
            <a:r>
              <a:rPr lang="en-US" sz="8000" dirty="0">
                <a:solidFill>
                  <a:schemeClr val="accent4">
                    <a:lumMod val="40000"/>
                    <a:lumOff val="60000"/>
                  </a:schemeClr>
                </a:solidFill>
                <a:latin typeface="Viner Hand ITC" panose="03070502030502020203" pitchFamily="66" charset="0"/>
              </a:rPr>
              <a:t>Reform Three</a:t>
            </a:r>
            <a:br>
              <a:rPr lang="en-US" sz="8000" dirty="0">
                <a:solidFill>
                  <a:schemeClr val="accent4">
                    <a:lumMod val="40000"/>
                    <a:lumOff val="60000"/>
                  </a:schemeClr>
                </a:solidFill>
                <a:latin typeface="Viner Hand ITC" panose="03070502030502020203" pitchFamily="66" charset="0"/>
              </a:rPr>
            </a:br>
            <a:r>
              <a:rPr lang="en-US" dirty="0">
                <a:solidFill>
                  <a:schemeClr val="accent4">
                    <a:lumMod val="40000"/>
                    <a:lumOff val="60000"/>
                  </a:schemeClr>
                </a:solidFill>
                <a:latin typeface="+mn-lt"/>
              </a:rPr>
              <a:t>Condemned the marriages to pagan women</a:t>
            </a:r>
          </a:p>
        </p:txBody>
      </p:sp>
      <p:sp>
        <p:nvSpPr>
          <p:cNvPr id="3" name="Subtitle 2">
            <a:extLst>
              <a:ext uri="{FF2B5EF4-FFF2-40B4-BE49-F238E27FC236}">
                <a16:creationId xmlns:a16="http://schemas.microsoft.com/office/drawing/2014/main" id="{FEB0C0C0-A70C-4140-A869-72EE10C75879}"/>
              </a:ext>
            </a:extLst>
          </p:cNvPr>
          <p:cNvSpPr>
            <a:spLocks noGrp="1"/>
          </p:cNvSpPr>
          <p:nvPr>
            <p:ph type="subTitle" idx="1"/>
          </p:nvPr>
        </p:nvSpPr>
        <p:spPr>
          <a:xfrm>
            <a:off x="1524000" y="4524703"/>
            <a:ext cx="9144000" cy="1268674"/>
          </a:xfrm>
        </p:spPr>
        <p:txBody>
          <a:bodyPr>
            <a:normAutofit/>
          </a:bodyPr>
          <a:lstStyle/>
          <a:p>
            <a:r>
              <a:rPr lang="en-US" sz="4800" dirty="0">
                <a:solidFill>
                  <a:schemeClr val="accent4">
                    <a:lumMod val="40000"/>
                    <a:lumOff val="60000"/>
                  </a:schemeClr>
                </a:solidFill>
              </a:rPr>
              <a:t>Nehemiah 13:25-31</a:t>
            </a:r>
          </a:p>
        </p:txBody>
      </p:sp>
    </p:spTree>
    <p:extLst>
      <p:ext uri="{BB962C8B-B14F-4D97-AF65-F5344CB8AC3E}">
        <p14:creationId xmlns:p14="http://schemas.microsoft.com/office/powerpoint/2010/main" val="3344498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47AF4-7E76-45F9-BB62-8B291E39FA89}"/>
              </a:ext>
            </a:extLst>
          </p:cNvPr>
          <p:cNvSpPr>
            <a:spLocks noGrp="1"/>
          </p:cNvSpPr>
          <p:nvPr>
            <p:ph type="title"/>
          </p:nvPr>
        </p:nvSpPr>
        <p:spPr>
          <a:xfrm>
            <a:off x="457200" y="250825"/>
            <a:ext cx="11247120" cy="1212215"/>
          </a:xfrm>
        </p:spPr>
        <p:txBody>
          <a:bodyPr>
            <a:normAutofit/>
          </a:bodyPr>
          <a:lstStyle/>
          <a:p>
            <a:pPr algn="ctr"/>
            <a:r>
              <a:rPr lang="en-US" sz="6600" dirty="0">
                <a:solidFill>
                  <a:schemeClr val="accent4">
                    <a:lumMod val="40000"/>
                    <a:lumOff val="60000"/>
                  </a:schemeClr>
                </a:solidFill>
                <a:latin typeface="Viner Hand ITC" panose="03070502030502020203" pitchFamily="66" charset="0"/>
              </a:rPr>
              <a:t>Four Applications</a:t>
            </a:r>
            <a:endParaRPr lang="en-US" sz="6600" dirty="0">
              <a:solidFill>
                <a:schemeClr val="accent4">
                  <a:lumMod val="40000"/>
                  <a:lumOff val="60000"/>
                </a:schemeClr>
              </a:solidFill>
              <a:latin typeface="+mn-lt"/>
            </a:endParaRPr>
          </a:p>
        </p:txBody>
      </p:sp>
      <p:sp>
        <p:nvSpPr>
          <p:cNvPr id="3" name="Subtitle 2">
            <a:extLst>
              <a:ext uri="{FF2B5EF4-FFF2-40B4-BE49-F238E27FC236}">
                <a16:creationId xmlns:a16="http://schemas.microsoft.com/office/drawing/2014/main" id="{FEB0C0C0-A70C-4140-A869-72EE10C75879}"/>
              </a:ext>
            </a:extLst>
          </p:cNvPr>
          <p:cNvSpPr>
            <a:spLocks noGrp="1"/>
          </p:cNvSpPr>
          <p:nvPr>
            <p:ph sz="half" idx="1"/>
          </p:nvPr>
        </p:nvSpPr>
        <p:spPr>
          <a:xfrm>
            <a:off x="457200" y="1825625"/>
            <a:ext cx="5562600" cy="4351338"/>
          </a:xfrm>
        </p:spPr>
        <p:txBody>
          <a:bodyPr>
            <a:normAutofit/>
          </a:bodyPr>
          <a:lstStyle/>
          <a:p>
            <a:pPr marL="0" indent="0" algn="ctr">
              <a:buNone/>
            </a:pPr>
            <a:r>
              <a:rPr lang="en-US" sz="4800" b="1" dirty="0">
                <a:solidFill>
                  <a:schemeClr val="accent4">
                    <a:lumMod val="40000"/>
                    <a:lumOff val="60000"/>
                  </a:schemeClr>
                </a:solidFill>
              </a:rPr>
              <a:t>Evil companions can lead you to sin!</a:t>
            </a:r>
          </a:p>
          <a:p>
            <a:pPr marL="0" indent="0" algn="ctr">
              <a:buNone/>
            </a:pPr>
            <a:r>
              <a:rPr lang="en-US" sz="4400" dirty="0">
                <a:solidFill>
                  <a:schemeClr val="bg1"/>
                </a:solidFill>
              </a:rPr>
              <a:t>13:4; 1 Cor. 15:33-34</a:t>
            </a:r>
          </a:p>
          <a:p>
            <a:pPr marL="0" indent="0" algn="ctr">
              <a:buNone/>
            </a:pPr>
            <a:r>
              <a:rPr lang="en-US" sz="4800" b="1" dirty="0">
                <a:solidFill>
                  <a:schemeClr val="accent4">
                    <a:lumMod val="40000"/>
                    <a:lumOff val="60000"/>
                  </a:schemeClr>
                </a:solidFill>
              </a:rPr>
              <a:t>God’s holy days are important!</a:t>
            </a:r>
          </a:p>
          <a:p>
            <a:pPr marL="0" indent="0" algn="ctr">
              <a:buNone/>
            </a:pPr>
            <a:r>
              <a:rPr lang="en-US" sz="4400" dirty="0">
                <a:solidFill>
                  <a:schemeClr val="bg1"/>
                </a:solidFill>
              </a:rPr>
              <a:t>13:17ff; Heb. 10:24-25</a:t>
            </a:r>
          </a:p>
        </p:txBody>
      </p:sp>
      <p:sp>
        <p:nvSpPr>
          <p:cNvPr id="4" name="Content Placeholder 3">
            <a:extLst>
              <a:ext uri="{FF2B5EF4-FFF2-40B4-BE49-F238E27FC236}">
                <a16:creationId xmlns:a16="http://schemas.microsoft.com/office/drawing/2014/main" id="{F790EB6C-67CF-4646-88AE-E7F34CB561D3}"/>
              </a:ext>
            </a:extLst>
          </p:cNvPr>
          <p:cNvSpPr>
            <a:spLocks noGrp="1"/>
          </p:cNvSpPr>
          <p:nvPr>
            <p:ph sz="half" idx="2"/>
          </p:nvPr>
        </p:nvSpPr>
        <p:spPr>
          <a:xfrm>
            <a:off x="6172200" y="1825625"/>
            <a:ext cx="5372100" cy="4351338"/>
          </a:xfrm>
        </p:spPr>
        <p:txBody>
          <a:bodyPr>
            <a:normAutofit/>
          </a:bodyPr>
          <a:lstStyle/>
          <a:p>
            <a:pPr marL="0" indent="0" algn="ctr">
              <a:buNone/>
            </a:pPr>
            <a:r>
              <a:rPr lang="en-US" sz="4800" b="1" dirty="0">
                <a:solidFill>
                  <a:schemeClr val="accent4">
                    <a:lumMod val="40000"/>
                    <a:lumOff val="60000"/>
                  </a:schemeClr>
                </a:solidFill>
              </a:rPr>
              <a:t>Marry a righteous person!</a:t>
            </a:r>
          </a:p>
          <a:p>
            <a:pPr marL="0" indent="0" algn="ctr">
              <a:buNone/>
            </a:pPr>
            <a:r>
              <a:rPr lang="en-US" sz="4400" dirty="0">
                <a:solidFill>
                  <a:schemeClr val="bg1"/>
                </a:solidFill>
              </a:rPr>
              <a:t>13:23; 2 Cor. 6:14</a:t>
            </a:r>
          </a:p>
          <a:p>
            <a:pPr marL="0" indent="0" algn="ctr">
              <a:buNone/>
            </a:pPr>
            <a:r>
              <a:rPr lang="en-US" sz="4800" b="1" dirty="0">
                <a:solidFill>
                  <a:schemeClr val="accent4">
                    <a:lumMod val="40000"/>
                    <a:lumOff val="60000"/>
                  </a:schemeClr>
                </a:solidFill>
              </a:rPr>
              <a:t>Appeal to God’s mercy!</a:t>
            </a:r>
          </a:p>
          <a:p>
            <a:pPr marL="0" indent="0" algn="ctr">
              <a:buNone/>
            </a:pPr>
            <a:r>
              <a:rPr lang="en-US" sz="4400" dirty="0">
                <a:solidFill>
                  <a:schemeClr val="bg1"/>
                </a:solidFill>
              </a:rPr>
              <a:t>13:22; </a:t>
            </a:r>
          </a:p>
        </p:txBody>
      </p:sp>
      <p:cxnSp>
        <p:nvCxnSpPr>
          <p:cNvPr id="6" name="Straight Connector 5">
            <a:extLst>
              <a:ext uri="{FF2B5EF4-FFF2-40B4-BE49-F238E27FC236}">
                <a16:creationId xmlns:a16="http://schemas.microsoft.com/office/drawing/2014/main" id="{65C803C7-D8EB-42A4-87CE-E995A38E3EC9}"/>
              </a:ext>
            </a:extLst>
          </p:cNvPr>
          <p:cNvCxnSpPr/>
          <p:nvPr/>
        </p:nvCxnSpPr>
        <p:spPr>
          <a:xfrm>
            <a:off x="6172200" y="1825625"/>
            <a:ext cx="0" cy="4351338"/>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0443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par>
                          <p:cTn id="31" fill="hold">
                            <p:stCondLst>
                              <p:cond delay="0"/>
                            </p:stCondLst>
                            <p:childTnLst>
                              <p:par>
                                <p:cTn id="32" presetID="42" presetClass="entr" presetSubtype="0" fill="hold" nodeType="after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fade">
                                      <p:cBhvr>
                                        <p:cTn id="34" dur="500"/>
                                        <p:tgtEl>
                                          <p:spTgt spid="4">
                                            <p:txEl>
                                              <p:pRg st="0" end="0"/>
                                            </p:txEl>
                                          </p:spTgt>
                                        </p:tgtEl>
                                      </p:cBhvr>
                                    </p:animEffect>
                                    <p:anim calcmode="lin" valueType="num">
                                      <p:cBhvr>
                                        <p:cTn id="3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4">
                                            <p:txEl>
                                              <p:pRg st="0" end="0"/>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fade">
                                      <p:cBhvr>
                                        <p:cTn id="39" dur="500"/>
                                        <p:tgtEl>
                                          <p:spTgt spid="4">
                                            <p:txEl>
                                              <p:pRg st="1" end="1"/>
                                            </p:txEl>
                                          </p:spTgt>
                                        </p:tgtEl>
                                      </p:cBhvr>
                                    </p:animEffect>
                                    <p:anim calcmode="lin" valueType="num">
                                      <p:cBhvr>
                                        <p:cTn id="4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1"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fade">
                                      <p:cBhvr>
                                        <p:cTn id="46" dur="500"/>
                                        <p:tgtEl>
                                          <p:spTgt spid="4">
                                            <p:txEl>
                                              <p:pRg st="2" end="2"/>
                                            </p:txEl>
                                          </p:spTgt>
                                        </p:tgtEl>
                                      </p:cBhvr>
                                    </p:animEffect>
                                    <p:anim calcmode="lin" valueType="num">
                                      <p:cBhvr>
                                        <p:cTn id="4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8" dur="500" fill="hold"/>
                                        <p:tgtEl>
                                          <p:spTgt spid="4">
                                            <p:txEl>
                                              <p:pRg st="2" end="2"/>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Effect transition="in" filter="fade">
                                      <p:cBhvr>
                                        <p:cTn id="51" dur="500"/>
                                        <p:tgtEl>
                                          <p:spTgt spid="4">
                                            <p:txEl>
                                              <p:pRg st="3" end="3"/>
                                            </p:txEl>
                                          </p:spTgt>
                                        </p:tgtEl>
                                      </p:cBhvr>
                                    </p:animEffect>
                                    <p:anim calcmode="lin" valueType="num">
                                      <p:cBhvr>
                                        <p:cTn id="5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3"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47AF4-7E76-45F9-BB62-8B291E39FA89}"/>
              </a:ext>
            </a:extLst>
          </p:cNvPr>
          <p:cNvSpPr>
            <a:spLocks noGrp="1"/>
          </p:cNvSpPr>
          <p:nvPr>
            <p:ph type="ctrTitle"/>
          </p:nvPr>
        </p:nvSpPr>
        <p:spPr>
          <a:xfrm>
            <a:off x="792480" y="818906"/>
            <a:ext cx="10523220" cy="1268674"/>
          </a:xfrm>
        </p:spPr>
        <p:txBody>
          <a:bodyPr anchor="t">
            <a:normAutofit/>
          </a:bodyPr>
          <a:lstStyle/>
          <a:p>
            <a:r>
              <a:rPr lang="en-US" sz="8000" dirty="0">
                <a:solidFill>
                  <a:schemeClr val="accent4">
                    <a:lumMod val="40000"/>
                    <a:lumOff val="60000"/>
                  </a:schemeClr>
                </a:solidFill>
                <a:latin typeface="Viner Hand ITC" panose="03070502030502020203" pitchFamily="66" charset="0"/>
              </a:rPr>
              <a:t>Conclusion</a:t>
            </a:r>
          </a:p>
        </p:txBody>
      </p:sp>
      <p:sp>
        <p:nvSpPr>
          <p:cNvPr id="3" name="Subtitle 2">
            <a:extLst>
              <a:ext uri="{FF2B5EF4-FFF2-40B4-BE49-F238E27FC236}">
                <a16:creationId xmlns:a16="http://schemas.microsoft.com/office/drawing/2014/main" id="{FEB0C0C0-A70C-4140-A869-72EE10C75879}"/>
              </a:ext>
            </a:extLst>
          </p:cNvPr>
          <p:cNvSpPr>
            <a:spLocks noGrp="1"/>
          </p:cNvSpPr>
          <p:nvPr>
            <p:ph type="subTitle" idx="1"/>
          </p:nvPr>
        </p:nvSpPr>
        <p:spPr>
          <a:xfrm>
            <a:off x="792480" y="2468880"/>
            <a:ext cx="10523220" cy="3324497"/>
          </a:xfrm>
        </p:spPr>
        <p:txBody>
          <a:bodyPr>
            <a:normAutofit/>
          </a:bodyPr>
          <a:lstStyle/>
          <a:p>
            <a:r>
              <a:rPr lang="en-US" sz="4800" dirty="0">
                <a:solidFill>
                  <a:schemeClr val="accent4">
                    <a:lumMod val="40000"/>
                    <a:lumOff val="60000"/>
                  </a:schemeClr>
                </a:solidFill>
              </a:rPr>
              <a:t>In every time and in every place, God demands us to humble ourselves, and live righteously.</a:t>
            </a:r>
          </a:p>
          <a:p>
            <a:endParaRPr lang="en-US" sz="1200" dirty="0">
              <a:solidFill>
                <a:schemeClr val="accent4">
                  <a:lumMod val="40000"/>
                  <a:lumOff val="60000"/>
                </a:schemeClr>
              </a:solidFill>
            </a:endParaRPr>
          </a:p>
          <a:p>
            <a:r>
              <a:rPr lang="en-US" sz="4800" b="1" dirty="0">
                <a:solidFill>
                  <a:schemeClr val="accent4">
                    <a:lumMod val="40000"/>
                    <a:lumOff val="60000"/>
                  </a:schemeClr>
                </a:solidFill>
              </a:rPr>
              <a:t>What about you? (cf. Hebrews 5:9)</a:t>
            </a:r>
          </a:p>
        </p:txBody>
      </p:sp>
    </p:spTree>
    <p:extLst>
      <p:ext uri="{BB962C8B-B14F-4D97-AF65-F5344CB8AC3E}">
        <p14:creationId xmlns:p14="http://schemas.microsoft.com/office/powerpoint/2010/main" val="12835949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1286</Words>
  <Application>Microsoft Office PowerPoint</Application>
  <PresentationFormat>Widescreen</PresentationFormat>
  <Paragraphs>93</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 Light</vt:lpstr>
      <vt:lpstr>Calibri</vt:lpstr>
      <vt:lpstr>Viner Hand ITC</vt:lpstr>
      <vt:lpstr>Office Theme</vt:lpstr>
      <vt:lpstr>The Reforms of Nehemiah</vt:lpstr>
      <vt:lpstr>Reform One Kicked out Tobiah, and paid the Levites</vt:lpstr>
      <vt:lpstr>Reform Two Reestablished Sabbath observance among the Jews</vt:lpstr>
      <vt:lpstr>Reform Three Condemned the marriages to pagan women</vt:lpstr>
      <vt:lpstr>Four Applications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Reforms of Nehemiah</dc:title>
  <dc:creator>Stan Cox</dc:creator>
  <cp:lastModifiedBy>Stan Cox</cp:lastModifiedBy>
  <cp:revision>18</cp:revision>
  <dcterms:created xsi:type="dcterms:W3CDTF">2019-08-31T11:28:32Z</dcterms:created>
  <dcterms:modified xsi:type="dcterms:W3CDTF">2019-08-31T14:38:12Z</dcterms:modified>
</cp:coreProperties>
</file>