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2BF03-D1E7-4BED-A6E8-DE0B14AD38C6}" v="100" dt="2020-07-25T20:52:06.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62688" autoAdjust="0"/>
  </p:normalViewPr>
  <p:slideViewPr>
    <p:cSldViewPr snapToGrid="0">
      <p:cViewPr varScale="1">
        <p:scale>
          <a:sx n="50" d="100"/>
          <a:sy n="50" d="100"/>
        </p:scale>
        <p:origin x="102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B72BF03-D1E7-4BED-A6E8-DE0B14AD38C6}"/>
    <pc:docChg chg="custSel addSld delSld modSld">
      <pc:chgData name="Stan Cox" userId="9376f276357bfffd" providerId="LiveId" clId="{DB72BF03-D1E7-4BED-A6E8-DE0B14AD38C6}" dt="2020-07-25T20:52:06.612" v="6690"/>
      <pc:docMkLst>
        <pc:docMk/>
      </pc:docMkLst>
      <pc:sldChg chg="modSp mod modTransition setBg modNotesTx">
        <pc:chgData name="Stan Cox" userId="9376f276357bfffd" providerId="LiveId" clId="{DB72BF03-D1E7-4BED-A6E8-DE0B14AD38C6}" dt="2020-07-25T20:25:19.018" v="6413" actId="2711"/>
        <pc:sldMkLst>
          <pc:docMk/>
          <pc:sldMk cId="1882942129" sldId="256"/>
        </pc:sldMkLst>
        <pc:spChg chg="mod">
          <ac:chgData name="Stan Cox" userId="9376f276357bfffd" providerId="LiveId" clId="{DB72BF03-D1E7-4BED-A6E8-DE0B14AD38C6}" dt="2020-07-24T00:54:21.415" v="104" actId="1076"/>
          <ac:spMkLst>
            <pc:docMk/>
            <pc:sldMk cId="1882942129" sldId="256"/>
            <ac:spMk id="2" creationId="{0E48469D-87B7-430E-8EB4-BAA57E4EB714}"/>
          </ac:spMkLst>
        </pc:spChg>
        <pc:spChg chg="mod">
          <ac:chgData name="Stan Cox" userId="9376f276357bfffd" providerId="LiveId" clId="{DB72BF03-D1E7-4BED-A6E8-DE0B14AD38C6}" dt="2020-07-24T00:54:16.946" v="103" actId="1076"/>
          <ac:spMkLst>
            <pc:docMk/>
            <pc:sldMk cId="1882942129" sldId="256"/>
            <ac:spMk id="3" creationId="{9A4EDE50-F617-4686-B393-D0BAE33EED96}"/>
          </ac:spMkLst>
        </pc:spChg>
      </pc:sldChg>
      <pc:sldChg chg="add del setBg">
        <pc:chgData name="Stan Cox" userId="9376f276357bfffd" providerId="LiveId" clId="{DB72BF03-D1E7-4BED-A6E8-DE0B14AD38C6}" dt="2020-07-24T00:54:53.691" v="106"/>
        <pc:sldMkLst>
          <pc:docMk/>
          <pc:sldMk cId="379058223" sldId="257"/>
        </pc:sldMkLst>
      </pc:sldChg>
      <pc:sldChg chg="modSp add mod modTransition modNotesTx">
        <pc:chgData name="Stan Cox" userId="9376f276357bfffd" providerId="LiveId" clId="{DB72BF03-D1E7-4BED-A6E8-DE0B14AD38C6}" dt="2020-07-25T20:30:16.003" v="6683" actId="255"/>
        <pc:sldMkLst>
          <pc:docMk/>
          <pc:sldMk cId="2183328921" sldId="257"/>
        </pc:sldMkLst>
        <pc:spChg chg="mod">
          <ac:chgData name="Stan Cox" userId="9376f276357bfffd" providerId="LiveId" clId="{DB72BF03-D1E7-4BED-A6E8-DE0B14AD38C6}" dt="2020-07-24T01:03:20.993" v="544" actId="1035"/>
          <ac:spMkLst>
            <pc:docMk/>
            <pc:sldMk cId="2183328921" sldId="257"/>
            <ac:spMk id="2" creationId="{0E48469D-87B7-430E-8EB4-BAA57E4EB714}"/>
          </ac:spMkLst>
        </pc:spChg>
        <pc:spChg chg="mod">
          <ac:chgData name="Stan Cox" userId="9376f276357bfffd" providerId="LiveId" clId="{DB72BF03-D1E7-4BED-A6E8-DE0B14AD38C6}" dt="2020-07-25T20:30:16.003" v="6683" actId="255"/>
          <ac:spMkLst>
            <pc:docMk/>
            <pc:sldMk cId="2183328921" sldId="257"/>
            <ac:spMk id="3" creationId="{9A4EDE50-F617-4686-B393-D0BAE33EED96}"/>
          </ac:spMkLst>
        </pc:spChg>
      </pc:sldChg>
      <pc:sldChg chg="add del setBg">
        <pc:chgData name="Stan Cox" userId="9376f276357bfffd" providerId="LiveId" clId="{DB72BF03-D1E7-4BED-A6E8-DE0B14AD38C6}" dt="2020-07-24T00:58:06.796" v="236"/>
        <pc:sldMkLst>
          <pc:docMk/>
          <pc:sldMk cId="340465630" sldId="258"/>
        </pc:sldMkLst>
      </pc:sldChg>
      <pc:sldChg chg="modSp add mod modTransition modNotesTx">
        <pc:chgData name="Stan Cox" userId="9376f276357bfffd" providerId="LiveId" clId="{DB72BF03-D1E7-4BED-A6E8-DE0B14AD38C6}" dt="2020-07-25T20:30:24.612" v="6684" actId="255"/>
        <pc:sldMkLst>
          <pc:docMk/>
          <pc:sldMk cId="2500310957" sldId="258"/>
        </pc:sldMkLst>
        <pc:spChg chg="mod">
          <ac:chgData name="Stan Cox" userId="9376f276357bfffd" providerId="LiveId" clId="{DB72BF03-D1E7-4BED-A6E8-DE0B14AD38C6}" dt="2020-07-24T01:03:09.118" v="534" actId="1035"/>
          <ac:spMkLst>
            <pc:docMk/>
            <pc:sldMk cId="2500310957" sldId="258"/>
            <ac:spMk id="2" creationId="{0E48469D-87B7-430E-8EB4-BAA57E4EB714}"/>
          </ac:spMkLst>
        </pc:spChg>
        <pc:spChg chg="mod">
          <ac:chgData name="Stan Cox" userId="9376f276357bfffd" providerId="LiveId" clId="{DB72BF03-D1E7-4BED-A6E8-DE0B14AD38C6}" dt="2020-07-25T20:30:24.612" v="6684" actId="255"/>
          <ac:spMkLst>
            <pc:docMk/>
            <pc:sldMk cId="2500310957" sldId="258"/>
            <ac:spMk id="3" creationId="{9A4EDE50-F617-4686-B393-D0BAE33EED96}"/>
          </ac:spMkLst>
        </pc:spChg>
      </pc:sldChg>
      <pc:sldChg chg="add del setBg">
        <pc:chgData name="Stan Cox" userId="9376f276357bfffd" providerId="LiveId" clId="{DB72BF03-D1E7-4BED-A6E8-DE0B14AD38C6}" dt="2020-07-24T00:59:09.270" v="306"/>
        <pc:sldMkLst>
          <pc:docMk/>
          <pc:sldMk cId="1305227050" sldId="259"/>
        </pc:sldMkLst>
      </pc:sldChg>
      <pc:sldChg chg="modSp add mod modTransition modNotesTx">
        <pc:chgData name="Stan Cox" userId="9376f276357bfffd" providerId="LiveId" clId="{DB72BF03-D1E7-4BED-A6E8-DE0B14AD38C6}" dt="2020-07-25T20:30:31.304" v="6685" actId="255"/>
        <pc:sldMkLst>
          <pc:docMk/>
          <pc:sldMk cId="3628015862" sldId="259"/>
        </pc:sldMkLst>
        <pc:spChg chg="mod">
          <ac:chgData name="Stan Cox" userId="9376f276357bfffd" providerId="LiveId" clId="{DB72BF03-D1E7-4BED-A6E8-DE0B14AD38C6}" dt="2020-07-24T01:03:29.456" v="554" actId="1035"/>
          <ac:spMkLst>
            <pc:docMk/>
            <pc:sldMk cId="3628015862" sldId="259"/>
            <ac:spMk id="2" creationId="{0E48469D-87B7-430E-8EB4-BAA57E4EB714}"/>
          </ac:spMkLst>
        </pc:spChg>
        <pc:spChg chg="mod">
          <ac:chgData name="Stan Cox" userId="9376f276357bfffd" providerId="LiveId" clId="{DB72BF03-D1E7-4BED-A6E8-DE0B14AD38C6}" dt="2020-07-25T20:30:31.304" v="6685" actId="255"/>
          <ac:spMkLst>
            <pc:docMk/>
            <pc:sldMk cId="3628015862" sldId="259"/>
            <ac:spMk id="3" creationId="{9A4EDE50-F617-4686-B393-D0BAE33EED96}"/>
          </ac:spMkLst>
        </pc:spChg>
      </pc:sldChg>
      <pc:sldChg chg="modSp add mod modTransition modNotesTx">
        <pc:chgData name="Stan Cox" userId="9376f276357bfffd" providerId="LiveId" clId="{DB72BF03-D1E7-4BED-A6E8-DE0B14AD38C6}" dt="2020-07-25T20:30:40.317" v="6686" actId="255"/>
        <pc:sldMkLst>
          <pc:docMk/>
          <pc:sldMk cId="2776729781" sldId="260"/>
        </pc:sldMkLst>
        <pc:spChg chg="mod">
          <ac:chgData name="Stan Cox" userId="9376f276357bfffd" providerId="LiveId" clId="{DB72BF03-D1E7-4BED-A6E8-DE0B14AD38C6}" dt="2020-07-24T01:03:36.954" v="564" actId="1035"/>
          <ac:spMkLst>
            <pc:docMk/>
            <pc:sldMk cId="2776729781" sldId="260"/>
            <ac:spMk id="2" creationId="{0E48469D-87B7-430E-8EB4-BAA57E4EB714}"/>
          </ac:spMkLst>
        </pc:spChg>
        <pc:spChg chg="mod">
          <ac:chgData name="Stan Cox" userId="9376f276357bfffd" providerId="LiveId" clId="{DB72BF03-D1E7-4BED-A6E8-DE0B14AD38C6}" dt="2020-07-25T20:30:40.317" v="6686" actId="255"/>
          <ac:spMkLst>
            <pc:docMk/>
            <pc:sldMk cId="2776729781" sldId="260"/>
            <ac:spMk id="3" creationId="{9A4EDE50-F617-4686-B393-D0BAE33EED96}"/>
          </ac:spMkLst>
        </pc:spChg>
      </pc:sldChg>
      <pc:sldChg chg="add del setBg">
        <pc:chgData name="Stan Cox" userId="9376f276357bfffd" providerId="LiveId" clId="{DB72BF03-D1E7-4BED-A6E8-DE0B14AD38C6}" dt="2020-07-24T01:00:15.643" v="397"/>
        <pc:sldMkLst>
          <pc:docMk/>
          <pc:sldMk cId="2803179251" sldId="260"/>
        </pc:sldMkLst>
      </pc:sldChg>
      <pc:sldChg chg="add del setBg">
        <pc:chgData name="Stan Cox" userId="9376f276357bfffd" providerId="LiveId" clId="{DB72BF03-D1E7-4BED-A6E8-DE0B14AD38C6}" dt="2020-07-24T01:00:48.472" v="431"/>
        <pc:sldMkLst>
          <pc:docMk/>
          <pc:sldMk cId="1922193650" sldId="261"/>
        </pc:sldMkLst>
      </pc:sldChg>
      <pc:sldChg chg="modSp add mod modTransition modNotesTx">
        <pc:chgData name="Stan Cox" userId="9376f276357bfffd" providerId="LiveId" clId="{DB72BF03-D1E7-4BED-A6E8-DE0B14AD38C6}" dt="2020-07-25T20:30:48.007" v="6687" actId="255"/>
        <pc:sldMkLst>
          <pc:docMk/>
          <pc:sldMk cId="4138115755" sldId="261"/>
        </pc:sldMkLst>
        <pc:spChg chg="mod">
          <ac:chgData name="Stan Cox" userId="9376f276357bfffd" providerId="LiveId" clId="{DB72BF03-D1E7-4BED-A6E8-DE0B14AD38C6}" dt="2020-07-24T01:03:45.409" v="574" actId="1035"/>
          <ac:spMkLst>
            <pc:docMk/>
            <pc:sldMk cId="4138115755" sldId="261"/>
            <ac:spMk id="2" creationId="{0E48469D-87B7-430E-8EB4-BAA57E4EB714}"/>
          </ac:spMkLst>
        </pc:spChg>
        <pc:spChg chg="mod">
          <ac:chgData name="Stan Cox" userId="9376f276357bfffd" providerId="LiveId" clId="{DB72BF03-D1E7-4BED-A6E8-DE0B14AD38C6}" dt="2020-07-25T20:30:48.007" v="6687" actId="255"/>
          <ac:spMkLst>
            <pc:docMk/>
            <pc:sldMk cId="4138115755" sldId="261"/>
            <ac:spMk id="3" creationId="{9A4EDE50-F617-4686-B393-D0BAE33EED96}"/>
          </ac:spMkLst>
        </pc:spChg>
      </pc:sldChg>
      <pc:sldChg chg="add del setBg">
        <pc:chgData name="Stan Cox" userId="9376f276357bfffd" providerId="LiveId" clId="{DB72BF03-D1E7-4BED-A6E8-DE0B14AD38C6}" dt="2020-07-24T01:01:53.498" v="481"/>
        <pc:sldMkLst>
          <pc:docMk/>
          <pc:sldMk cId="526297961" sldId="262"/>
        </pc:sldMkLst>
      </pc:sldChg>
      <pc:sldChg chg="modSp add mod modTransition modNotesTx">
        <pc:chgData name="Stan Cox" userId="9376f276357bfffd" providerId="LiveId" clId="{DB72BF03-D1E7-4BED-A6E8-DE0B14AD38C6}" dt="2020-07-25T20:30:53.772" v="6688" actId="255"/>
        <pc:sldMkLst>
          <pc:docMk/>
          <pc:sldMk cId="3734548152" sldId="262"/>
        </pc:sldMkLst>
        <pc:spChg chg="mod">
          <ac:chgData name="Stan Cox" userId="9376f276357bfffd" providerId="LiveId" clId="{DB72BF03-D1E7-4BED-A6E8-DE0B14AD38C6}" dt="2020-07-24T01:03:53.705" v="584" actId="1035"/>
          <ac:spMkLst>
            <pc:docMk/>
            <pc:sldMk cId="3734548152" sldId="262"/>
            <ac:spMk id="2" creationId="{0E48469D-87B7-430E-8EB4-BAA57E4EB714}"/>
          </ac:spMkLst>
        </pc:spChg>
        <pc:spChg chg="mod">
          <ac:chgData name="Stan Cox" userId="9376f276357bfffd" providerId="LiveId" clId="{DB72BF03-D1E7-4BED-A6E8-DE0B14AD38C6}" dt="2020-07-25T20:30:53.772" v="6688" actId="255"/>
          <ac:spMkLst>
            <pc:docMk/>
            <pc:sldMk cId="3734548152" sldId="262"/>
            <ac:spMk id="3" creationId="{9A4EDE50-F617-4686-B393-D0BAE33EED96}"/>
          </ac:spMkLst>
        </pc:spChg>
      </pc:sldChg>
      <pc:sldChg chg="modSp add mod modNotesTx">
        <pc:chgData name="Stan Cox" userId="9376f276357bfffd" providerId="LiveId" clId="{DB72BF03-D1E7-4BED-A6E8-DE0B14AD38C6}" dt="2020-07-25T20:28:04.620" v="6674" actId="20577"/>
        <pc:sldMkLst>
          <pc:docMk/>
          <pc:sldMk cId="1348263012" sldId="263"/>
        </pc:sldMkLst>
        <pc:spChg chg="mod">
          <ac:chgData name="Stan Cox" userId="9376f276357bfffd" providerId="LiveId" clId="{DB72BF03-D1E7-4BED-A6E8-DE0B14AD38C6}" dt="2020-07-25T19:19:16.256" v="1820" actId="20577"/>
          <ac:spMkLst>
            <pc:docMk/>
            <pc:sldMk cId="1348263012" sldId="263"/>
            <ac:spMk id="2" creationId="{0E48469D-87B7-430E-8EB4-BAA57E4EB714}"/>
          </ac:spMkLst>
        </pc:spChg>
        <pc:spChg chg="mod">
          <ac:chgData name="Stan Cox" userId="9376f276357bfffd" providerId="LiveId" clId="{DB72BF03-D1E7-4BED-A6E8-DE0B14AD38C6}" dt="2020-07-25T20:28:04.620" v="6674" actId="20577"/>
          <ac:spMkLst>
            <pc:docMk/>
            <pc:sldMk cId="1348263012" sldId="263"/>
            <ac:spMk id="3" creationId="{9A4EDE50-F617-4686-B393-D0BAE33EED96}"/>
          </ac:spMkLst>
        </pc:spChg>
      </pc:sldChg>
      <pc:sldChg chg="add del setBg">
        <pc:chgData name="Stan Cox" userId="9376f276357bfffd" providerId="LiveId" clId="{DB72BF03-D1E7-4BED-A6E8-DE0B14AD38C6}" dt="2020-07-25T19:18:24.606" v="1767"/>
        <pc:sldMkLst>
          <pc:docMk/>
          <pc:sldMk cId="2919674935" sldId="263"/>
        </pc:sldMkLst>
      </pc:sldChg>
      <pc:sldChg chg="new setBg">
        <pc:chgData name="Stan Cox" userId="9376f276357bfffd" providerId="LiveId" clId="{DB72BF03-D1E7-4BED-A6E8-DE0B14AD38C6}" dt="2020-07-25T20:52:06.612" v="6690"/>
        <pc:sldMkLst>
          <pc:docMk/>
          <pc:sldMk cId="1148410451"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89331-DF78-4917-B0CA-AAA9C2AD8BAB}" type="datetimeFigureOut">
              <a:rPr lang="en-US" smtClean="0"/>
              <a:t>7/25/2020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ED333-F424-4121-AAD2-5ACA324CF4F0}" type="slidenum">
              <a:rPr lang="en-US" smtClean="0"/>
              <a:t>‹#›</a:t>
            </a:fld>
            <a:endParaRPr lang="en-US"/>
          </a:p>
        </p:txBody>
      </p:sp>
    </p:spTree>
    <p:extLst>
      <p:ext uri="{BB962C8B-B14F-4D97-AF65-F5344CB8AC3E}">
        <p14:creationId xmlns:p14="http://schemas.microsoft.com/office/powerpoint/2010/main" val="353823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Psalm 72 is stated as a Psalm of Solomon</a:t>
            </a:r>
          </a:p>
          <a:p>
            <a:pPr marL="628650" lvl="1" indent="-171450" algn="l">
              <a:buFont typeface="Arial" panose="020B0604020202020204" pitchFamily="34" charset="0"/>
              <a:buChar char="•"/>
            </a:pPr>
            <a:r>
              <a:rPr lang="en-US" b="1" i="0" dirty="0">
                <a:solidFill>
                  <a:srgbClr val="000000"/>
                </a:solidFill>
                <a:effectLst/>
                <a:latin typeface="+mn-lt"/>
              </a:rPr>
              <a:t>It is referred to by some as a  song that would have been sung at the coronation of the king.</a:t>
            </a:r>
          </a:p>
          <a:p>
            <a:pPr marL="628650" lvl="1" indent="-171450" algn="l">
              <a:buFont typeface="Arial" panose="020B0604020202020204" pitchFamily="34" charset="0"/>
              <a:buChar char="•"/>
            </a:pPr>
            <a:r>
              <a:rPr lang="en-US" b="0" i="0" dirty="0">
                <a:solidFill>
                  <a:srgbClr val="000000"/>
                </a:solidFill>
                <a:effectLst/>
                <a:latin typeface="+mn-lt"/>
              </a:rPr>
              <a:t>It is hyperbolic, (or exaggerated) in the sense that no King of Israel or Judah completely fulfills the promises contained in the Psalm</a:t>
            </a:r>
          </a:p>
          <a:p>
            <a:pPr marL="628650" lvl="1" indent="-171450" algn="l">
              <a:buFont typeface="Arial" panose="020B0604020202020204" pitchFamily="34" charset="0"/>
              <a:buChar char="•"/>
            </a:pPr>
            <a:r>
              <a:rPr lang="en-US" b="1" i="0" dirty="0">
                <a:solidFill>
                  <a:srgbClr val="000000"/>
                </a:solidFill>
                <a:effectLst/>
                <a:latin typeface="+mn-lt"/>
              </a:rPr>
              <a:t>Except in scope, the spiritual reign of Christ most certainly does fit the text. So, there is a duality found in the text, as in many of the Psalms.</a:t>
            </a:r>
          </a:p>
          <a:p>
            <a:pPr marL="628650" lvl="1" indent="-171450" algn="l">
              <a:buFont typeface="Arial" panose="020B0604020202020204" pitchFamily="34" charset="0"/>
              <a:buChar char="•"/>
            </a:pPr>
            <a:r>
              <a:rPr lang="en-US" b="0" i="0" dirty="0">
                <a:solidFill>
                  <a:srgbClr val="000000"/>
                </a:solidFill>
                <a:effectLst/>
                <a:latin typeface="+mn-lt"/>
              </a:rPr>
              <a:t>It is, in fact a messianic psalm, referencing the future reign of Jesus, which began in Acts 2.</a:t>
            </a:r>
          </a:p>
          <a:p>
            <a:pPr marL="628650" lvl="1" indent="-171450" algn="l">
              <a:buFont typeface="Arial" panose="020B0604020202020204" pitchFamily="34" charset="0"/>
              <a:buChar char="•"/>
            </a:pPr>
            <a:r>
              <a:rPr lang="en-US" b="1" i="0" dirty="0">
                <a:solidFill>
                  <a:srgbClr val="000000"/>
                </a:solidFill>
                <a:effectLst/>
                <a:latin typeface="+mn-lt"/>
              </a:rPr>
              <a:t>The passage accurately describes the nature of Christ’s reign</a:t>
            </a:r>
          </a:p>
          <a:p>
            <a:pPr marL="628650" lvl="1" indent="-171450" algn="l">
              <a:buFont typeface="Arial" panose="020B0604020202020204" pitchFamily="34" charset="0"/>
              <a:buChar char="•"/>
            </a:pPr>
            <a:r>
              <a:rPr lang="en-US" b="0" i="0" dirty="0">
                <a:solidFill>
                  <a:srgbClr val="000000"/>
                </a:solidFill>
                <a:effectLst/>
                <a:latin typeface="+mn-lt"/>
              </a:rPr>
              <a:t>It clearly states the blessings which come to those in His kingdom.</a:t>
            </a:r>
          </a:p>
          <a:p>
            <a:pPr marL="628650" lvl="1" indent="-171450" algn="l">
              <a:buFont typeface="Arial" panose="020B0604020202020204" pitchFamily="34" charset="0"/>
              <a:buChar char="•"/>
            </a:pPr>
            <a:r>
              <a:rPr lang="en-US" b="1" i="0" dirty="0">
                <a:solidFill>
                  <a:srgbClr val="000000"/>
                </a:solidFill>
                <a:effectLst/>
                <a:latin typeface="+mn-lt"/>
              </a:rPr>
              <a:t>Let’s consider the words of the Psalm</a:t>
            </a:r>
          </a:p>
          <a:p>
            <a:pPr marL="0" lvl="0" indent="0" algn="l">
              <a:buFont typeface="Arial" panose="020B0604020202020204" pitchFamily="34" charset="0"/>
              <a:buNone/>
            </a:pPr>
            <a:r>
              <a:rPr lang="en-US" b="1" i="0" dirty="0">
                <a:solidFill>
                  <a:srgbClr val="000000"/>
                </a:solidFill>
                <a:effectLst/>
                <a:latin typeface="+mn-lt"/>
              </a:rPr>
              <a:t>(Psalm 72),</a:t>
            </a:r>
            <a:r>
              <a:rPr lang="en-US" b="0" i="0" dirty="0">
                <a:solidFill>
                  <a:srgbClr val="000000"/>
                </a:solidFill>
                <a:effectLst/>
                <a:latin typeface="+mn-lt"/>
              </a:rPr>
              <a:t> </a:t>
            </a:r>
            <a:r>
              <a:rPr lang="en-US" b="0" i="1" dirty="0">
                <a:solidFill>
                  <a:srgbClr val="000000"/>
                </a:solidFill>
                <a:effectLst/>
                <a:latin typeface="+mn-lt"/>
              </a:rPr>
              <a:t>“</a:t>
            </a:r>
            <a:r>
              <a:rPr lang="en-US" i="1" dirty="0">
                <a:latin typeface="+mn-lt"/>
              </a:rPr>
              <a:t>Give the king Your judgments, O God, and Your righteousness to the king's Son. </a:t>
            </a:r>
            <a:r>
              <a:rPr lang="en-US" i="1" baseline="30000" dirty="0">
                <a:latin typeface="+mn-lt"/>
              </a:rPr>
              <a:t>2</a:t>
            </a:r>
            <a:r>
              <a:rPr lang="en-US" i="1" dirty="0">
                <a:latin typeface="+mn-lt"/>
              </a:rPr>
              <a:t> </a:t>
            </a:r>
            <a:r>
              <a:rPr lang="en-US" b="1" i="1" dirty="0">
                <a:latin typeface="+mn-lt"/>
              </a:rPr>
              <a:t>He will judge Your people with righteousness</a:t>
            </a:r>
            <a:r>
              <a:rPr lang="en-US" i="1" dirty="0">
                <a:latin typeface="+mn-lt"/>
              </a:rPr>
              <a:t>, and Your poor with justice. </a:t>
            </a:r>
            <a:r>
              <a:rPr lang="en-US" i="1" baseline="30000" dirty="0">
                <a:latin typeface="+mn-lt"/>
              </a:rPr>
              <a:t>3</a:t>
            </a:r>
            <a:r>
              <a:rPr lang="en-US" i="1" dirty="0">
                <a:latin typeface="+mn-lt"/>
              </a:rPr>
              <a:t> The mountains will bring peace to the people, and the little hills, by righteousness. </a:t>
            </a:r>
            <a:r>
              <a:rPr lang="en-US" i="1" baseline="30000" dirty="0">
                <a:latin typeface="+mn-lt"/>
              </a:rPr>
              <a:t>4</a:t>
            </a:r>
            <a:r>
              <a:rPr lang="en-US" i="1" dirty="0">
                <a:latin typeface="+mn-lt"/>
              </a:rPr>
              <a:t> He will bring justice to the poor of the people; He will save the children of the needy, and will break in pieces the oppressor. </a:t>
            </a:r>
            <a:r>
              <a:rPr lang="en-US" i="1" baseline="30000" dirty="0">
                <a:latin typeface="+mn-lt"/>
              </a:rPr>
              <a:t>5</a:t>
            </a:r>
            <a:r>
              <a:rPr lang="en-US" i="1" dirty="0">
                <a:latin typeface="+mn-lt"/>
              </a:rPr>
              <a:t> They shall fear You as long as the sun and moon endure, throughout all generations. </a:t>
            </a:r>
            <a:r>
              <a:rPr lang="en-US" i="1" baseline="30000" dirty="0">
                <a:latin typeface="+mn-lt"/>
              </a:rPr>
              <a:t>6</a:t>
            </a:r>
            <a:r>
              <a:rPr lang="en-US" i="1" dirty="0">
                <a:latin typeface="+mn-lt"/>
              </a:rPr>
              <a:t> He shall come down like rain upon the grass before mowing, like showers that water the earth. </a:t>
            </a:r>
            <a:r>
              <a:rPr lang="en-US" i="1" baseline="30000" dirty="0">
                <a:latin typeface="+mn-lt"/>
              </a:rPr>
              <a:t>7</a:t>
            </a:r>
            <a:r>
              <a:rPr lang="en-US" i="1" dirty="0">
                <a:latin typeface="+mn-lt"/>
              </a:rPr>
              <a:t> </a:t>
            </a:r>
            <a:r>
              <a:rPr lang="en-US" b="1" i="1" dirty="0">
                <a:latin typeface="+mn-lt"/>
              </a:rPr>
              <a:t>In His days the righteous shall flourish, and abundance of peace</a:t>
            </a:r>
            <a:r>
              <a:rPr lang="en-US" i="1" dirty="0">
                <a:latin typeface="+mn-lt"/>
              </a:rPr>
              <a:t>, until the moon is no more. </a:t>
            </a:r>
            <a:r>
              <a:rPr lang="en-US" i="1" baseline="30000" dirty="0">
                <a:latin typeface="+mn-lt"/>
              </a:rPr>
              <a:t>8</a:t>
            </a:r>
            <a:r>
              <a:rPr lang="en-US" i="1" dirty="0">
                <a:latin typeface="+mn-lt"/>
              </a:rPr>
              <a:t> </a:t>
            </a:r>
            <a:r>
              <a:rPr lang="en-US" b="1" i="1" dirty="0">
                <a:latin typeface="+mn-lt"/>
              </a:rPr>
              <a:t>He shall have dominion also from sea to sea</a:t>
            </a:r>
            <a:r>
              <a:rPr lang="en-US" i="1" dirty="0">
                <a:latin typeface="+mn-lt"/>
              </a:rPr>
              <a:t>, and from the River </a:t>
            </a:r>
            <a:r>
              <a:rPr lang="en-US" b="1" i="1" dirty="0">
                <a:latin typeface="+mn-lt"/>
              </a:rPr>
              <a:t>to the ends of the earth</a:t>
            </a:r>
            <a:r>
              <a:rPr lang="en-US" i="1" dirty="0">
                <a:latin typeface="+mn-lt"/>
              </a:rPr>
              <a:t>. </a:t>
            </a:r>
            <a:r>
              <a:rPr lang="en-US" i="1" baseline="30000" dirty="0">
                <a:latin typeface="+mn-lt"/>
              </a:rPr>
              <a:t>9</a:t>
            </a:r>
            <a:r>
              <a:rPr lang="en-US" i="1" dirty="0">
                <a:latin typeface="+mn-lt"/>
              </a:rPr>
              <a:t> Those who dwell in the wilderness will bow before Him, and His enemies will lick the dust. </a:t>
            </a:r>
            <a:r>
              <a:rPr lang="en-US" i="1" baseline="30000" dirty="0">
                <a:latin typeface="+mn-lt"/>
              </a:rPr>
              <a:t>10</a:t>
            </a:r>
            <a:r>
              <a:rPr lang="en-US" i="1" dirty="0">
                <a:latin typeface="+mn-lt"/>
              </a:rPr>
              <a:t> The kings of Tarshish and of the isles will bring presents; the kings of Sheba and </a:t>
            </a:r>
            <a:r>
              <a:rPr lang="en-US" i="1" dirty="0" err="1">
                <a:latin typeface="+mn-lt"/>
              </a:rPr>
              <a:t>Seba</a:t>
            </a:r>
            <a:br>
              <a:rPr lang="en-US" i="1" dirty="0">
                <a:latin typeface="+mn-lt"/>
              </a:rPr>
            </a:br>
            <a:r>
              <a:rPr lang="en-US" i="1" dirty="0">
                <a:latin typeface="+mn-lt"/>
              </a:rPr>
              <a:t>will offer gifts. </a:t>
            </a:r>
            <a:r>
              <a:rPr lang="en-US" i="1" baseline="30000" dirty="0">
                <a:latin typeface="+mn-lt"/>
              </a:rPr>
              <a:t>11</a:t>
            </a:r>
            <a:r>
              <a:rPr lang="en-US" i="1" dirty="0">
                <a:latin typeface="+mn-lt"/>
              </a:rPr>
              <a:t> Yes, all kings shall fall down before Him; </a:t>
            </a:r>
            <a:r>
              <a:rPr lang="en-US" b="1" i="1" dirty="0">
                <a:latin typeface="+mn-lt"/>
              </a:rPr>
              <a:t>all nations shall serve Him</a:t>
            </a:r>
            <a:r>
              <a:rPr lang="en-US" i="1" dirty="0">
                <a:latin typeface="+mn-lt"/>
              </a:rPr>
              <a:t>. </a:t>
            </a:r>
            <a:r>
              <a:rPr lang="en-US" i="1" baseline="30000" dirty="0">
                <a:latin typeface="+mn-lt"/>
              </a:rPr>
              <a:t>12</a:t>
            </a:r>
            <a:r>
              <a:rPr lang="en-US" i="1" dirty="0">
                <a:latin typeface="+mn-lt"/>
              </a:rPr>
              <a:t> For He will deliver the needy when he cries, the poor also, and him who has no helper. </a:t>
            </a:r>
            <a:r>
              <a:rPr lang="en-US" i="1" baseline="30000" dirty="0">
                <a:latin typeface="+mn-lt"/>
              </a:rPr>
              <a:t>13</a:t>
            </a:r>
            <a:r>
              <a:rPr lang="en-US" i="1" dirty="0">
                <a:latin typeface="+mn-lt"/>
              </a:rPr>
              <a:t> He will spare the poor and needy, and will save the souls of the needy. </a:t>
            </a:r>
            <a:r>
              <a:rPr lang="en-US" i="1" baseline="30000" dirty="0">
                <a:latin typeface="+mn-lt"/>
              </a:rPr>
              <a:t>14</a:t>
            </a:r>
            <a:r>
              <a:rPr lang="en-US" i="1" dirty="0">
                <a:latin typeface="+mn-lt"/>
              </a:rPr>
              <a:t> </a:t>
            </a:r>
            <a:r>
              <a:rPr lang="en-US" b="1" i="1" dirty="0">
                <a:latin typeface="+mn-lt"/>
              </a:rPr>
              <a:t>He will redeem their life </a:t>
            </a:r>
            <a:r>
              <a:rPr lang="en-US" i="1" dirty="0">
                <a:latin typeface="+mn-lt"/>
              </a:rPr>
              <a:t>from oppression and violence; and precious shall be their blood in His sight. </a:t>
            </a:r>
            <a:r>
              <a:rPr lang="en-US" i="1" baseline="30000" dirty="0">
                <a:latin typeface="+mn-lt"/>
              </a:rPr>
              <a:t>15</a:t>
            </a:r>
            <a:r>
              <a:rPr lang="en-US" i="1" dirty="0">
                <a:latin typeface="+mn-lt"/>
              </a:rPr>
              <a:t> And He shall live; and the gold of Sheba will be given to Him; prayer also will be made for Him continually, and daily He shall be praised. </a:t>
            </a:r>
            <a:r>
              <a:rPr lang="en-US" i="1" baseline="30000" dirty="0">
                <a:latin typeface="+mn-lt"/>
              </a:rPr>
              <a:t>16</a:t>
            </a:r>
            <a:r>
              <a:rPr lang="en-US" i="1" dirty="0">
                <a:latin typeface="+mn-lt"/>
              </a:rPr>
              <a:t> There will be an abundance of grain in the earth, on the top of the mountains; its fruit shall wave like Lebanon; and those of the city shall flourish like grass of the earth. </a:t>
            </a:r>
            <a:r>
              <a:rPr lang="en-US" i="1" baseline="30000" dirty="0">
                <a:latin typeface="+mn-lt"/>
              </a:rPr>
              <a:t>17</a:t>
            </a:r>
            <a:r>
              <a:rPr lang="en-US" i="1" dirty="0">
                <a:latin typeface="+mn-lt"/>
              </a:rPr>
              <a:t> His name shall endure forever; His name shall continue as long as the sun. </a:t>
            </a:r>
            <a:r>
              <a:rPr lang="en-US" b="1" i="1" dirty="0">
                <a:latin typeface="+mn-lt"/>
              </a:rPr>
              <a:t>And men shall be blessed in Him</a:t>
            </a:r>
            <a:r>
              <a:rPr lang="en-US" i="1" dirty="0">
                <a:latin typeface="+mn-lt"/>
              </a:rPr>
              <a:t>; all nations shall call Him blessed. </a:t>
            </a:r>
            <a:r>
              <a:rPr lang="en-US" i="1" baseline="30000" dirty="0">
                <a:latin typeface="+mn-lt"/>
              </a:rPr>
              <a:t>18</a:t>
            </a:r>
            <a:r>
              <a:rPr lang="en-US" i="1" dirty="0">
                <a:latin typeface="+mn-lt"/>
              </a:rPr>
              <a:t> Blessed be the Lord God, the God of Israel, Who only does wondrous things! </a:t>
            </a:r>
            <a:r>
              <a:rPr lang="en-US" i="1" baseline="30000" dirty="0">
                <a:latin typeface="+mn-lt"/>
              </a:rPr>
              <a:t>19</a:t>
            </a:r>
            <a:r>
              <a:rPr lang="en-US" i="1" dirty="0">
                <a:latin typeface="+mn-lt"/>
              </a:rPr>
              <a:t> And blessed be His glorious name forever! And let the whole earth be filled with His glory. Amen and Amen. </a:t>
            </a:r>
            <a:r>
              <a:rPr lang="en-US" i="1" baseline="30000" dirty="0">
                <a:latin typeface="+mn-lt"/>
              </a:rPr>
              <a:t>20</a:t>
            </a:r>
            <a:r>
              <a:rPr lang="en-US" i="1" dirty="0">
                <a:latin typeface="+mn-lt"/>
              </a:rPr>
              <a:t> The prayers of David the son of Jesse are ended.”</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99BED333-F424-4121-AAD2-5ACA324CF4F0}" type="slidenum">
              <a:rPr lang="en-US" smtClean="0"/>
              <a:t>2</a:t>
            </a:fld>
            <a:endParaRPr lang="en-US"/>
          </a:p>
        </p:txBody>
      </p:sp>
    </p:spTree>
    <p:extLst>
      <p:ext uri="{BB962C8B-B14F-4D97-AF65-F5344CB8AC3E}">
        <p14:creationId xmlns:p14="http://schemas.microsoft.com/office/powerpoint/2010/main" val="224631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He will judge your people with righteousness (v. 2). </a:t>
            </a:r>
          </a:p>
          <a:p>
            <a:pPr marL="628650" lvl="1" indent="-171450" algn="l">
              <a:buFont typeface="Arial" panose="020B0604020202020204" pitchFamily="34" charset="0"/>
              <a:buChar char="•"/>
            </a:pPr>
            <a:r>
              <a:rPr lang="en-US" b="1" i="0" dirty="0">
                <a:solidFill>
                  <a:srgbClr val="000000"/>
                </a:solidFill>
                <a:effectLst/>
                <a:latin typeface="+mn-lt"/>
              </a:rPr>
              <a:t>Consider the messianic prophecy of Isaiah</a:t>
            </a:r>
          </a:p>
          <a:p>
            <a:pPr marL="0" indent="0" algn="l">
              <a:buFont typeface="Arial" panose="020B0604020202020204" pitchFamily="34" charset="0"/>
              <a:buNone/>
            </a:pPr>
            <a:r>
              <a:rPr lang="en-US" b="1" i="0" dirty="0">
                <a:solidFill>
                  <a:srgbClr val="000000"/>
                </a:solidFill>
                <a:effectLst/>
                <a:latin typeface="+mn-lt"/>
              </a:rPr>
              <a:t>(Isaiah 11:1-4), </a:t>
            </a:r>
            <a:r>
              <a:rPr lang="en-US" b="1" i="1" dirty="0">
                <a:solidFill>
                  <a:srgbClr val="000000"/>
                </a:solidFill>
                <a:effectLst/>
                <a:latin typeface="+mn-lt"/>
              </a:rPr>
              <a:t>“</a:t>
            </a:r>
            <a:r>
              <a:rPr lang="en-US" i="1" dirty="0">
                <a:latin typeface="+mn-lt"/>
              </a:rPr>
              <a:t>There shall come forth a Rod from the stem of Jesse, and a Branch shall grow out of his roots. </a:t>
            </a:r>
            <a:r>
              <a:rPr lang="en-US" i="1" baseline="30000" dirty="0">
                <a:latin typeface="+mn-lt"/>
              </a:rPr>
              <a:t>2</a:t>
            </a:r>
            <a:r>
              <a:rPr lang="en-US" i="1" dirty="0">
                <a:latin typeface="+mn-lt"/>
              </a:rPr>
              <a:t> The Spirit of the Lord shall rest upon Him, the Spirit of wisdom and understanding, the Spirit of counsel and might, the Spirit of knowledge and of the fear of the Lord. </a:t>
            </a:r>
            <a:r>
              <a:rPr lang="en-US" i="1" baseline="30000" dirty="0">
                <a:latin typeface="+mn-lt"/>
              </a:rPr>
              <a:t>3</a:t>
            </a:r>
            <a:r>
              <a:rPr lang="en-US" i="1" dirty="0">
                <a:latin typeface="+mn-lt"/>
              </a:rPr>
              <a:t> His delight is in the fear of the Lord, and </a:t>
            </a:r>
            <a:r>
              <a:rPr lang="en-US" i="1" u="sng" dirty="0">
                <a:latin typeface="+mn-lt"/>
              </a:rPr>
              <a:t>He shall not judge by the sight of His eyes,</a:t>
            </a:r>
            <a:br>
              <a:rPr lang="en-US" i="1" u="sng" dirty="0">
                <a:latin typeface="+mn-lt"/>
              </a:rPr>
            </a:br>
            <a:r>
              <a:rPr lang="en-US" i="1" u="sng" dirty="0">
                <a:latin typeface="+mn-lt"/>
              </a:rPr>
              <a:t>nor decide by the hearing of His ears; </a:t>
            </a:r>
            <a:r>
              <a:rPr lang="en-US" i="1" u="sng" baseline="30000" dirty="0">
                <a:latin typeface="+mn-lt"/>
              </a:rPr>
              <a:t>4</a:t>
            </a:r>
            <a:r>
              <a:rPr lang="en-US" i="1" u="sng" dirty="0">
                <a:latin typeface="+mn-lt"/>
              </a:rPr>
              <a:t> But with righteousness He shall judge</a:t>
            </a:r>
            <a:r>
              <a:rPr lang="en-US" i="1" dirty="0">
                <a:latin typeface="+mn-lt"/>
              </a:rPr>
              <a:t> the poor, and decide with equity for the meek of the earth; He shall strike the earth with the rod of His mouth,</a:t>
            </a:r>
            <a:br>
              <a:rPr lang="en-US" i="1" dirty="0">
                <a:latin typeface="+mn-lt"/>
              </a:rPr>
            </a:br>
            <a:r>
              <a:rPr lang="en-US" i="1" dirty="0">
                <a:latin typeface="+mn-lt"/>
              </a:rPr>
              <a:t>And with the breath of His lips He shall slay the wicked.”</a:t>
            </a:r>
            <a:endParaRPr lang="en-US" b="1" i="1" dirty="0">
              <a:solidFill>
                <a:srgbClr val="000000"/>
              </a:solidFill>
              <a:effectLst/>
              <a:latin typeface="+mn-lt"/>
            </a:endParaRPr>
          </a:p>
          <a:p>
            <a:pPr marL="0" indent="0" algn="l">
              <a:buFont typeface="Arial" panose="020B0604020202020204" pitchFamily="34" charset="0"/>
              <a:buNone/>
            </a:pPr>
            <a:r>
              <a:rPr lang="en-US" b="1" i="0" dirty="0">
                <a:solidFill>
                  <a:srgbClr val="000000"/>
                </a:solidFill>
                <a:effectLst/>
                <a:latin typeface="+mn-lt"/>
              </a:rPr>
              <a:t>(Isaiah 32:1), </a:t>
            </a:r>
            <a:r>
              <a:rPr lang="en-US" b="1" i="1" dirty="0">
                <a:solidFill>
                  <a:srgbClr val="000000"/>
                </a:solidFill>
                <a:effectLst/>
                <a:latin typeface="+mn-lt"/>
              </a:rPr>
              <a:t>“</a:t>
            </a:r>
            <a:r>
              <a:rPr lang="en-US" i="1" dirty="0">
                <a:latin typeface="+mn-lt"/>
              </a:rPr>
              <a:t>Behold, a king will reign in righteousness…”</a:t>
            </a:r>
            <a:endParaRPr lang="en-US" b="1"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Paul agreed with this assessment of the judgment of the Lord</a:t>
            </a:r>
          </a:p>
          <a:p>
            <a:pPr marL="0" indent="0" algn="l">
              <a:buFont typeface="Arial" panose="020B0604020202020204" pitchFamily="34" charset="0"/>
              <a:buNone/>
            </a:pPr>
            <a:r>
              <a:rPr lang="en-US" b="1" i="0" dirty="0">
                <a:solidFill>
                  <a:srgbClr val="000000"/>
                </a:solidFill>
                <a:effectLst/>
                <a:latin typeface="+mn-lt"/>
              </a:rPr>
              <a:t>(Acts 17:30-31), </a:t>
            </a:r>
            <a:r>
              <a:rPr lang="en-US" b="0" i="1" dirty="0">
                <a:solidFill>
                  <a:srgbClr val="000000"/>
                </a:solidFill>
                <a:effectLst/>
                <a:latin typeface="+mn-lt"/>
              </a:rPr>
              <a:t>“</a:t>
            </a:r>
            <a:r>
              <a:rPr lang="en-US" b="0" i="1" dirty="0">
                <a:latin typeface="+mn-lt"/>
              </a:rPr>
              <a:t>Truly, these times of ignorance God overlooked, but now commands all men everywhere to repent,</a:t>
            </a:r>
            <a:r>
              <a:rPr lang="en-US" b="0" i="1" baseline="30000" dirty="0">
                <a:latin typeface="+mn-lt"/>
              </a:rPr>
              <a:t> 31</a:t>
            </a:r>
            <a:r>
              <a:rPr lang="en-US" b="0" i="1" dirty="0">
                <a:latin typeface="+mn-lt"/>
              </a:rPr>
              <a:t> </a:t>
            </a:r>
            <a:r>
              <a:rPr lang="en-US" b="0" i="1" u="sng" dirty="0">
                <a:latin typeface="+mn-lt"/>
              </a:rPr>
              <a:t>because He has appointed a day on which He will judge the world in righteousness by the Man whom He has ordained</a:t>
            </a:r>
            <a:r>
              <a:rPr lang="en-US" b="0" i="1" dirty="0">
                <a:latin typeface="+mn-lt"/>
              </a:rPr>
              <a:t>. He has given assurance of this to all by raising Him from the dead.”</a:t>
            </a:r>
          </a:p>
          <a:p>
            <a:pPr marL="628650" lvl="1" indent="-171450" algn="l">
              <a:buFont typeface="Arial" panose="020B0604020202020204" pitchFamily="34" charset="0"/>
              <a:buChar char="•"/>
            </a:pPr>
            <a:r>
              <a:rPr lang="en-US" b="1" i="0" dirty="0">
                <a:solidFill>
                  <a:srgbClr val="000000"/>
                </a:solidFill>
                <a:effectLst/>
                <a:latin typeface="+mn-lt"/>
              </a:rPr>
              <a:t>Application:  There will be no appeal made after judgment.  No mistakes.  No exceptions.</a:t>
            </a:r>
            <a:r>
              <a:rPr lang="en-US" b="0" i="0" dirty="0">
                <a:solidFill>
                  <a:srgbClr val="000000"/>
                </a:solidFill>
                <a:effectLst/>
                <a:latin typeface="+mn-lt"/>
              </a:rPr>
              <a:t>  </a:t>
            </a:r>
          </a:p>
          <a:p>
            <a:pPr marL="1085850" lvl="2" indent="-171450" algn="l">
              <a:buFont typeface="Arial" panose="020B0604020202020204" pitchFamily="34" charset="0"/>
              <a:buChar char="•"/>
            </a:pPr>
            <a:r>
              <a:rPr lang="en-US" b="0" i="0" dirty="0">
                <a:solidFill>
                  <a:srgbClr val="000000"/>
                </a:solidFill>
                <a:effectLst/>
                <a:latin typeface="+mn-lt"/>
              </a:rPr>
              <a:t>The provision of grace has been extended to all.  </a:t>
            </a:r>
          </a:p>
          <a:p>
            <a:pPr marL="1085850" lvl="2" indent="-171450" algn="l">
              <a:buFont typeface="Arial" panose="020B0604020202020204" pitchFamily="34" charset="0"/>
              <a:buChar char="•"/>
            </a:pPr>
            <a:r>
              <a:rPr lang="en-US" b="0" i="0" dirty="0">
                <a:solidFill>
                  <a:srgbClr val="000000"/>
                </a:solidFill>
                <a:effectLst/>
                <a:latin typeface="+mn-lt"/>
              </a:rPr>
              <a:t>The requirements for mercy are also the same for all.  </a:t>
            </a:r>
          </a:p>
          <a:p>
            <a:pPr marL="1085850" lvl="2" indent="-171450" algn="l">
              <a:buFont typeface="Arial" panose="020B0604020202020204" pitchFamily="34" charset="0"/>
              <a:buChar char="•"/>
            </a:pPr>
            <a:r>
              <a:rPr lang="en-US" b="0" i="0" dirty="0">
                <a:solidFill>
                  <a:srgbClr val="000000"/>
                </a:solidFill>
                <a:effectLst/>
                <a:latin typeface="+mn-lt"/>
              </a:rPr>
              <a:t>The Lord is no respecter of persons.</a:t>
            </a:r>
          </a:p>
          <a:p>
            <a:pPr marL="628650" lvl="1" indent="-171450" algn="l">
              <a:buFont typeface="Arial" panose="020B0604020202020204" pitchFamily="34" charset="0"/>
              <a:buChar char="•"/>
            </a:pPr>
            <a:r>
              <a:rPr lang="en-US" b="1" i="0" dirty="0">
                <a:solidFill>
                  <a:srgbClr val="000000"/>
                </a:solidFill>
                <a:effectLst/>
                <a:latin typeface="+mn-lt"/>
              </a:rPr>
              <a:t>We will all be judged righteously in accord with our own deeds.</a:t>
            </a:r>
          </a:p>
          <a:p>
            <a:pPr marL="0" lvl="0" indent="0" algn="l">
              <a:buFont typeface="Arial" panose="020B0604020202020204" pitchFamily="34" charset="0"/>
              <a:buNone/>
            </a:pPr>
            <a:r>
              <a:rPr lang="en-US" b="1" i="0" dirty="0">
                <a:solidFill>
                  <a:srgbClr val="000000"/>
                </a:solidFill>
                <a:effectLst/>
                <a:latin typeface="+mn-lt"/>
              </a:rPr>
              <a:t>(2 Corinthians 5:10), </a:t>
            </a:r>
            <a:r>
              <a:rPr lang="en-US" b="0" i="1" dirty="0">
                <a:solidFill>
                  <a:srgbClr val="000000"/>
                </a:solidFill>
                <a:effectLst/>
                <a:latin typeface="+mn-lt"/>
              </a:rPr>
              <a:t>“</a:t>
            </a:r>
            <a:r>
              <a:rPr lang="en-US" b="0" i="1" dirty="0">
                <a:latin typeface="+mn-lt"/>
              </a:rPr>
              <a:t>For we must all appear before the judgment seat of Christ, that each one may receive the things done in the body, according to what he has done, whether good or bad.”</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86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In His Days Shall the Righteous Flourish, and Abundance of Peace (v. 7). </a:t>
            </a:r>
          </a:p>
          <a:p>
            <a:pPr marL="628650" lvl="1" indent="-171450" algn="l">
              <a:buFont typeface="Arial" panose="020B0604020202020204" pitchFamily="34" charset="0"/>
              <a:buChar char="•"/>
            </a:pPr>
            <a:r>
              <a:rPr lang="en-US" b="1" i="0" dirty="0">
                <a:solidFill>
                  <a:srgbClr val="000000"/>
                </a:solidFill>
                <a:effectLst/>
                <a:latin typeface="+mn-lt"/>
              </a:rPr>
              <a:t>These blessings are in Christ alone, as the deliverer of God’s grace and mercy</a:t>
            </a:r>
          </a:p>
          <a:p>
            <a:pPr marL="0" lvl="0" indent="0" algn="l">
              <a:buFont typeface="Arial" panose="020B0604020202020204" pitchFamily="34" charset="0"/>
              <a:buNone/>
            </a:pPr>
            <a:r>
              <a:rPr lang="en-US" b="1" i="0" dirty="0">
                <a:solidFill>
                  <a:srgbClr val="000000"/>
                </a:solidFill>
                <a:effectLst/>
                <a:latin typeface="+mn-lt"/>
              </a:rPr>
              <a:t>(Ephesians 1:3,7) </a:t>
            </a:r>
            <a:r>
              <a:rPr lang="en-US" b="0" i="1" dirty="0">
                <a:solidFill>
                  <a:srgbClr val="000000"/>
                </a:solidFill>
                <a:effectLst/>
                <a:latin typeface="+mn-lt"/>
              </a:rPr>
              <a:t>“</a:t>
            </a:r>
            <a:r>
              <a:rPr lang="en-US" b="0" i="1" dirty="0">
                <a:latin typeface="+mn-lt"/>
              </a:rPr>
              <a:t>Blessed be the God and Father of our Lord Jesus Christ, who has blessed us with every spiritual blessing in the heavenly places in Christ,</a:t>
            </a:r>
            <a:r>
              <a:rPr lang="en-US" b="0" i="1" baseline="30000" dirty="0">
                <a:latin typeface="+mn-lt"/>
              </a:rPr>
              <a:t> </a:t>
            </a:r>
            <a:r>
              <a:rPr lang="en-US" b="0" i="1" baseline="0" dirty="0">
                <a:latin typeface="+mn-lt"/>
              </a:rPr>
              <a:t>…  </a:t>
            </a:r>
            <a:r>
              <a:rPr lang="en-US" b="0" i="1" baseline="30000" dirty="0">
                <a:latin typeface="+mn-lt"/>
              </a:rPr>
              <a:t>7</a:t>
            </a:r>
            <a:r>
              <a:rPr lang="en-US" b="0" i="1" dirty="0">
                <a:latin typeface="+mn-lt"/>
              </a:rPr>
              <a:t>“In Him we have redemption through His blood, the forgiveness of sins, according to the riches of His grace.”</a:t>
            </a:r>
          </a:p>
          <a:p>
            <a:pPr marL="628650" lvl="1" indent="-171450" algn="l">
              <a:buFont typeface="Arial" panose="020B0604020202020204" pitchFamily="34" charset="0"/>
              <a:buChar char="•"/>
            </a:pPr>
            <a:r>
              <a:rPr lang="en-US" b="1" i="0" dirty="0">
                <a:solidFill>
                  <a:srgbClr val="000000"/>
                </a:solidFill>
                <a:effectLst/>
                <a:latin typeface="+mn-lt"/>
              </a:rPr>
              <a:t>The righteous flourish because of Jesus</a:t>
            </a:r>
          </a:p>
          <a:p>
            <a:pPr marL="0" lvl="0" indent="0" algn="l">
              <a:buFont typeface="Arial" panose="020B0604020202020204" pitchFamily="34" charset="0"/>
              <a:buNone/>
            </a:pPr>
            <a:r>
              <a:rPr lang="en-US" b="1" i="0" dirty="0">
                <a:solidFill>
                  <a:srgbClr val="000000"/>
                </a:solidFill>
                <a:effectLst/>
                <a:latin typeface="+mn-lt"/>
              </a:rPr>
              <a:t>(Romans 5:19), “</a:t>
            </a:r>
            <a:r>
              <a:rPr lang="en-US" dirty="0">
                <a:latin typeface="+mn-lt"/>
              </a:rPr>
              <a:t>For as by one man's disobedience many were made sinners, so also by one Man's obedience many will be made righteous.”</a:t>
            </a:r>
            <a:endParaRPr lang="en-US" b="1" i="0"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We have an abundance of Peace through Jesus</a:t>
            </a:r>
          </a:p>
          <a:p>
            <a:pPr marL="0" lvl="0" indent="0" algn="l">
              <a:buFont typeface="Arial" panose="020B0604020202020204" pitchFamily="34" charset="0"/>
              <a:buNone/>
            </a:pPr>
            <a:r>
              <a:rPr lang="en-US" b="1" i="0" dirty="0">
                <a:solidFill>
                  <a:srgbClr val="000000"/>
                </a:solidFill>
                <a:effectLst/>
                <a:latin typeface="+mn-lt"/>
              </a:rPr>
              <a:t>(John 14:27), [Jesus’ promise], </a:t>
            </a:r>
            <a:r>
              <a:rPr lang="en-US" b="0" i="1" dirty="0">
                <a:solidFill>
                  <a:srgbClr val="000000"/>
                </a:solidFill>
                <a:effectLst/>
                <a:latin typeface="+mn-lt"/>
              </a:rPr>
              <a:t>“</a:t>
            </a:r>
            <a:r>
              <a:rPr lang="en-US" b="0" i="1" dirty="0">
                <a:latin typeface="+mn-lt"/>
              </a:rPr>
              <a:t>Peace I leave with you, My peace I give to you; not as the world gives do I give to you. Let not your heart be troubled, neither let it be afraid.”</a:t>
            </a:r>
            <a:endParaRPr lang="en-US" b="0" i="1"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(Romans 5:1), </a:t>
            </a:r>
            <a:r>
              <a:rPr lang="en-US" b="0" i="1" dirty="0">
                <a:solidFill>
                  <a:srgbClr val="000000"/>
                </a:solidFill>
                <a:effectLst/>
                <a:latin typeface="+mn-lt"/>
              </a:rPr>
              <a:t>“</a:t>
            </a:r>
            <a:r>
              <a:rPr lang="en-US" b="0" i="1" dirty="0">
                <a:latin typeface="+mn-lt"/>
              </a:rPr>
              <a:t>Therefore, having been justified by faith, we have peace with God through our Lord Jesus Christ.”</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Application:  This is not a promise of no conflict while on earth (Jesus came to bring a sword, putting even family at odds with one another, cf. Matthew 10:34-39)</a:t>
            </a:r>
          </a:p>
          <a:p>
            <a:pPr marL="1085850" lvl="2" indent="-171450" algn="l">
              <a:buFont typeface="Arial" panose="020B0604020202020204" pitchFamily="34" charset="0"/>
              <a:buChar char="•"/>
            </a:pPr>
            <a:r>
              <a:rPr lang="en-US" b="0" i="0" dirty="0">
                <a:solidFill>
                  <a:srgbClr val="000000"/>
                </a:solidFill>
                <a:effectLst/>
                <a:latin typeface="+mn-lt"/>
              </a:rPr>
              <a:t>Notice Romans 5:1 – PEACE WITH GOD</a:t>
            </a:r>
          </a:p>
          <a:p>
            <a:pPr marL="1085850" lvl="2" indent="-171450" algn="l">
              <a:buFont typeface="Arial" panose="020B0604020202020204" pitchFamily="34" charset="0"/>
              <a:buChar char="•"/>
            </a:pPr>
            <a:r>
              <a:rPr lang="en-US" b="0" i="0" dirty="0">
                <a:solidFill>
                  <a:srgbClr val="000000"/>
                </a:solidFill>
                <a:effectLst/>
                <a:latin typeface="+mn-lt"/>
              </a:rPr>
              <a:t>Such reconciliation brings a promise of eternal peace and happiness.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38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He Shall Have Dominion from Sea to Sea, and …to the Ends of the Earth (v. 8). </a:t>
            </a:r>
          </a:p>
          <a:p>
            <a:pPr marL="628650" lvl="1" indent="-171450" algn="l">
              <a:buFont typeface="Arial" panose="020B0604020202020204" pitchFamily="34" charset="0"/>
              <a:buChar char="•"/>
            </a:pPr>
            <a:r>
              <a:rPr lang="en-US" b="1" i="0" dirty="0">
                <a:solidFill>
                  <a:srgbClr val="000000"/>
                </a:solidFill>
                <a:effectLst/>
                <a:latin typeface="+mn-lt"/>
              </a:rPr>
              <a:t>Here there needs to be a recognition of the spiritual nature of Christ’s reign</a:t>
            </a:r>
          </a:p>
          <a:p>
            <a:pPr marL="1085850" lvl="2" indent="-171450" algn="l">
              <a:buFont typeface="Arial" panose="020B0604020202020204" pitchFamily="34" charset="0"/>
              <a:buChar char="•"/>
            </a:pPr>
            <a:r>
              <a:rPr lang="en-US" b="0" i="0" dirty="0">
                <a:solidFill>
                  <a:srgbClr val="000000"/>
                </a:solidFill>
                <a:effectLst/>
                <a:latin typeface="+mn-lt"/>
              </a:rPr>
              <a:t>Though nations continue to exist, with authorities reigning, Christ is over men and all nations</a:t>
            </a:r>
          </a:p>
          <a:p>
            <a:pPr marL="628650" lvl="1" indent="-171450" algn="l">
              <a:buFont typeface="Arial" panose="020B0604020202020204" pitchFamily="34" charset="0"/>
              <a:buChar char="•"/>
            </a:pPr>
            <a:r>
              <a:rPr lang="en-US" b="1" i="0" dirty="0">
                <a:solidFill>
                  <a:srgbClr val="000000"/>
                </a:solidFill>
                <a:effectLst/>
                <a:latin typeface="+mn-lt"/>
              </a:rPr>
              <a:t>Zechariah’s prophesy agrees with this truth</a:t>
            </a:r>
          </a:p>
          <a:p>
            <a:pPr marL="0" lvl="0" indent="0" algn="l">
              <a:buFont typeface="Arial" panose="020B0604020202020204" pitchFamily="34" charset="0"/>
              <a:buNone/>
            </a:pPr>
            <a:r>
              <a:rPr lang="en-US" b="1" i="0" dirty="0">
                <a:solidFill>
                  <a:srgbClr val="000000"/>
                </a:solidFill>
                <a:effectLst/>
                <a:latin typeface="+mn-lt"/>
              </a:rPr>
              <a:t>(Zechariah 9:10), </a:t>
            </a:r>
            <a:r>
              <a:rPr lang="en-US" i="1" dirty="0">
                <a:latin typeface="+mn-lt"/>
              </a:rPr>
              <a:t>“Rejoice greatly, O daughter of Zion! Shout, O daughter of Jerusalem! Behold, your King is coming to you; He is just and having salvation, lowly and riding on a donkey,</a:t>
            </a:r>
            <a:br>
              <a:rPr lang="en-US" i="1" dirty="0">
                <a:latin typeface="+mn-lt"/>
              </a:rPr>
            </a:br>
            <a:r>
              <a:rPr lang="en-US" i="1" dirty="0">
                <a:latin typeface="+mn-lt"/>
              </a:rPr>
              <a:t>a colt, the foal of a donkey. </a:t>
            </a:r>
            <a:r>
              <a:rPr lang="en-US" i="1" baseline="30000" dirty="0">
                <a:latin typeface="+mn-lt"/>
              </a:rPr>
              <a:t>10</a:t>
            </a:r>
            <a:r>
              <a:rPr lang="en-US" i="1" dirty="0">
                <a:latin typeface="+mn-lt"/>
              </a:rPr>
              <a:t> I will cut off the chariot from Ephraim and the horse from Jerusalem; the battle bow shall be cut off. He shall speak peace to the nations; </a:t>
            </a:r>
            <a:r>
              <a:rPr lang="en-US" i="1" u="sng" dirty="0">
                <a:latin typeface="+mn-lt"/>
              </a:rPr>
              <a:t>His dominion shall be ‘from sea to sea, and from the River to the ends of the earth</a:t>
            </a:r>
            <a:r>
              <a:rPr lang="en-US" i="1" dirty="0">
                <a:latin typeface="+mn-lt"/>
              </a:rPr>
              <a:t>.’”</a:t>
            </a:r>
            <a:endParaRPr lang="en-US" b="1"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Jesus affirmed this to be so</a:t>
            </a:r>
          </a:p>
          <a:p>
            <a:pPr marL="1085850" lvl="2" indent="-171450" algn="l">
              <a:buFont typeface="Arial" panose="020B0604020202020204" pitchFamily="34" charset="0"/>
              <a:buChar char="•"/>
            </a:pPr>
            <a:r>
              <a:rPr lang="en-US" b="0" i="0" dirty="0">
                <a:solidFill>
                  <a:srgbClr val="000000"/>
                </a:solidFill>
                <a:effectLst/>
                <a:latin typeface="+mn-lt"/>
              </a:rPr>
              <a:t>Both with regard to his dominion</a:t>
            </a:r>
          </a:p>
          <a:p>
            <a:pPr marL="0" lvl="0" indent="0" algn="l">
              <a:buFont typeface="Arial" panose="020B0604020202020204" pitchFamily="34" charset="0"/>
              <a:buNone/>
            </a:pPr>
            <a:r>
              <a:rPr lang="en-US" b="1" i="0" dirty="0">
                <a:solidFill>
                  <a:srgbClr val="000000"/>
                </a:solidFill>
                <a:effectLst/>
                <a:latin typeface="+mn-lt"/>
              </a:rPr>
              <a:t>(Matthew 28:18), </a:t>
            </a:r>
            <a:r>
              <a:rPr lang="en-US" b="0" i="1" dirty="0">
                <a:solidFill>
                  <a:srgbClr val="000000"/>
                </a:solidFill>
                <a:effectLst/>
                <a:latin typeface="+mn-lt"/>
              </a:rPr>
              <a:t>“</a:t>
            </a:r>
            <a:r>
              <a:rPr lang="en-US" b="0" i="1" dirty="0">
                <a:latin typeface="+mn-lt"/>
              </a:rPr>
              <a:t>And Jesus came and spoke to them, saying, “All authority has been given to Me in heaven and on earth.”</a:t>
            </a:r>
            <a:endParaRPr lang="en-US" b="0" i="1" dirty="0">
              <a:solidFill>
                <a:srgbClr val="000000"/>
              </a:solidFill>
              <a:effectLst/>
              <a:latin typeface="+mn-lt"/>
            </a:endParaRPr>
          </a:p>
          <a:p>
            <a:pPr marL="1085850" lvl="2" indent="-171450" algn="l">
              <a:buFont typeface="Arial" panose="020B0604020202020204" pitchFamily="34" charset="0"/>
              <a:buChar char="•"/>
            </a:pPr>
            <a:r>
              <a:rPr lang="en-US" b="0" i="0" dirty="0">
                <a:solidFill>
                  <a:srgbClr val="000000"/>
                </a:solidFill>
                <a:effectLst/>
                <a:latin typeface="+mn-lt"/>
              </a:rPr>
              <a:t>As well as to the extent of  his reign</a:t>
            </a:r>
          </a:p>
          <a:p>
            <a:pPr marL="0" lvl="0" indent="0" algn="l">
              <a:buFont typeface="Arial" panose="020B0604020202020204" pitchFamily="34" charset="0"/>
              <a:buNone/>
            </a:pPr>
            <a:r>
              <a:rPr lang="en-US" b="1" i="0" dirty="0">
                <a:solidFill>
                  <a:srgbClr val="000000"/>
                </a:solidFill>
                <a:effectLst/>
                <a:latin typeface="+mn-lt"/>
              </a:rPr>
              <a:t>(Acts 1:8), [to His apostles], </a:t>
            </a:r>
            <a:r>
              <a:rPr lang="en-US" b="0" i="1" dirty="0">
                <a:solidFill>
                  <a:srgbClr val="000000"/>
                </a:solidFill>
                <a:effectLst/>
                <a:latin typeface="+mn-lt"/>
              </a:rPr>
              <a:t>“</a:t>
            </a:r>
            <a:r>
              <a:rPr lang="en-US" b="0" i="1" dirty="0">
                <a:latin typeface="+mn-lt"/>
              </a:rPr>
              <a:t>But you shall receive power when the Holy Spirit has come upon you; and you shall be witnesses to Me in Jerusalem, and in all Judea and Samaria, </a:t>
            </a:r>
            <a:r>
              <a:rPr lang="en-US" b="0" i="1" u="sng" dirty="0">
                <a:latin typeface="+mn-lt"/>
              </a:rPr>
              <a:t>and to the end of the earth</a:t>
            </a:r>
            <a:r>
              <a:rPr lang="en-US" b="0" i="1" dirty="0">
                <a:latin typeface="+mn-lt"/>
              </a:rPr>
              <a:t>.”</a:t>
            </a:r>
          </a:p>
          <a:p>
            <a:pPr marL="628650" lvl="1" indent="-171450" algn="l">
              <a:buFont typeface="Arial" panose="020B0604020202020204" pitchFamily="34" charset="0"/>
              <a:buChar char="•"/>
            </a:pPr>
            <a:r>
              <a:rPr lang="en-US" b="1" i="0" dirty="0">
                <a:solidFill>
                  <a:srgbClr val="000000"/>
                </a:solidFill>
                <a:effectLst/>
                <a:latin typeface="+mn-lt"/>
              </a:rPr>
              <a:t>Applications to consider</a:t>
            </a:r>
          </a:p>
          <a:p>
            <a:pPr marL="1085850" lvl="2" indent="-171450" algn="l">
              <a:buFont typeface="Arial" panose="020B0604020202020204" pitchFamily="34" charset="0"/>
              <a:buChar char="•"/>
            </a:pPr>
            <a:r>
              <a:rPr lang="en-US" b="0" i="0" dirty="0">
                <a:solidFill>
                  <a:srgbClr val="000000"/>
                </a:solidFill>
                <a:effectLst/>
                <a:latin typeface="+mn-lt"/>
              </a:rPr>
              <a:t>It is a great blessing to be in His kingdom, as this is where the blessings lie.</a:t>
            </a:r>
          </a:p>
          <a:p>
            <a:pPr marL="1085850" lvl="2" indent="-171450" algn="l">
              <a:buFont typeface="Arial" panose="020B0604020202020204" pitchFamily="34" charset="0"/>
              <a:buChar char="•"/>
            </a:pPr>
            <a:r>
              <a:rPr lang="en-US" b="0" i="0" dirty="0">
                <a:solidFill>
                  <a:srgbClr val="000000"/>
                </a:solidFill>
                <a:effectLst/>
                <a:latin typeface="+mn-lt"/>
              </a:rPr>
              <a:t>Regardless, Christ’s authority must be respected.  You are either an obedience citizen, or a rebellious criminal.</a:t>
            </a:r>
          </a:p>
          <a:p>
            <a:pPr marL="1085850" lvl="2" indent="-171450" algn="l">
              <a:buFont typeface="Arial" panose="020B0604020202020204" pitchFamily="34" charset="0"/>
              <a:buChar char="•"/>
            </a:pPr>
            <a:r>
              <a:rPr lang="en-US" b="0" i="0" dirty="0">
                <a:solidFill>
                  <a:srgbClr val="000000"/>
                </a:solidFill>
                <a:effectLst/>
                <a:latin typeface="+mn-lt"/>
              </a:rPr>
              <a:t>Because His dominion is absolute, every soul will give an account to Him, and Him alone.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2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All Nations Shall Serve Him (v. 11). </a:t>
            </a:r>
          </a:p>
          <a:p>
            <a:pPr marL="628650" lvl="1" indent="-171450" algn="l">
              <a:buFont typeface="Arial" panose="020B0604020202020204" pitchFamily="34" charset="0"/>
              <a:buChar char="•"/>
            </a:pPr>
            <a:r>
              <a:rPr lang="en-US" b="1" i="0" dirty="0">
                <a:solidFill>
                  <a:srgbClr val="000000"/>
                </a:solidFill>
                <a:effectLst/>
                <a:latin typeface="+mn-lt"/>
              </a:rPr>
              <a:t>As we have already established the nature of His dominion, we here with to emphasize the inclusiveness of the Kingdom.</a:t>
            </a:r>
          </a:p>
          <a:p>
            <a:pPr marL="1085850" lvl="2" indent="-171450" algn="l">
              <a:buFont typeface="Arial" panose="020B0604020202020204" pitchFamily="34" charset="0"/>
              <a:buChar char="•"/>
            </a:pPr>
            <a:r>
              <a:rPr lang="en-US" b="0" i="0" dirty="0">
                <a:solidFill>
                  <a:srgbClr val="000000"/>
                </a:solidFill>
                <a:effectLst/>
                <a:latin typeface="+mn-lt"/>
              </a:rPr>
              <a:t>Under the Old, Jews were the chosen of God</a:t>
            </a:r>
          </a:p>
          <a:p>
            <a:pPr marL="1085850" lvl="2" indent="-171450" algn="l">
              <a:buFont typeface="Arial" panose="020B0604020202020204" pitchFamily="34" charset="0"/>
              <a:buChar char="•"/>
            </a:pPr>
            <a:r>
              <a:rPr lang="en-US" b="0" i="0" dirty="0">
                <a:solidFill>
                  <a:srgbClr val="000000"/>
                </a:solidFill>
                <a:effectLst/>
                <a:latin typeface="+mn-lt"/>
              </a:rPr>
              <a:t>Under the New, God’s blessings are available to all. Jew and Gentile alike.</a:t>
            </a:r>
          </a:p>
          <a:p>
            <a:pPr marL="628650" lvl="1" indent="-171450" algn="l">
              <a:buFont typeface="Arial" panose="020B0604020202020204" pitchFamily="34" charset="0"/>
              <a:buChar char="•"/>
            </a:pPr>
            <a:r>
              <a:rPr lang="en-US" b="1" i="0" dirty="0">
                <a:solidFill>
                  <a:srgbClr val="000000"/>
                </a:solidFill>
                <a:effectLst/>
                <a:latin typeface="+mn-lt"/>
              </a:rPr>
              <a:t>Isaiah clearly prophesied this truth</a:t>
            </a:r>
          </a:p>
          <a:p>
            <a:pPr marL="0" lvl="0" indent="0" algn="l">
              <a:buFont typeface="Arial" panose="020B0604020202020204" pitchFamily="34" charset="0"/>
              <a:buNone/>
            </a:pPr>
            <a:r>
              <a:rPr lang="en-US" b="1" i="0" dirty="0">
                <a:solidFill>
                  <a:srgbClr val="000000"/>
                </a:solidFill>
                <a:effectLst/>
                <a:latin typeface="+mn-lt"/>
              </a:rPr>
              <a:t>(Isaiah 2:1-2), </a:t>
            </a:r>
            <a:r>
              <a:rPr lang="en-US" b="0" i="1" dirty="0">
                <a:solidFill>
                  <a:srgbClr val="000000"/>
                </a:solidFill>
                <a:effectLst/>
                <a:latin typeface="+mn-lt"/>
              </a:rPr>
              <a:t>“</a:t>
            </a:r>
            <a:r>
              <a:rPr lang="en-US" b="0" i="1" dirty="0">
                <a:latin typeface="+mn-lt"/>
              </a:rPr>
              <a:t>The word that Isaiah the son of </a:t>
            </a:r>
            <a:r>
              <a:rPr lang="en-US" b="0" i="1" dirty="0" err="1">
                <a:latin typeface="+mn-lt"/>
              </a:rPr>
              <a:t>Amoz</a:t>
            </a:r>
            <a:r>
              <a:rPr lang="en-US" b="0" i="1" dirty="0">
                <a:latin typeface="+mn-lt"/>
              </a:rPr>
              <a:t> saw concerning Judah and Jerusalem. </a:t>
            </a:r>
            <a:r>
              <a:rPr lang="en-US" b="0" i="1" baseline="30000" dirty="0">
                <a:latin typeface="+mn-lt"/>
              </a:rPr>
              <a:t>2</a:t>
            </a:r>
            <a:r>
              <a:rPr lang="en-US" b="0" i="1" dirty="0">
                <a:latin typeface="+mn-lt"/>
              </a:rPr>
              <a:t> Now it shall come to pass in the latter days that the mountain of the Lord's house shall be established on the top of the mountains, and shall be exalted above the hills; </a:t>
            </a:r>
            <a:r>
              <a:rPr lang="en-US" b="0" i="1" u="sng" dirty="0">
                <a:latin typeface="+mn-lt"/>
              </a:rPr>
              <a:t>and all nations shall flow to it</a:t>
            </a:r>
            <a:r>
              <a:rPr lang="en-US" b="0" i="1" dirty="0">
                <a:latin typeface="+mn-lt"/>
              </a:rPr>
              <a:t>.”</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Consider the inclusive nature of Jesus’ commission to His apostles</a:t>
            </a:r>
          </a:p>
          <a:p>
            <a:pPr marL="0" lvl="0" indent="0" algn="l">
              <a:buFont typeface="Arial" panose="020B0604020202020204" pitchFamily="34" charset="0"/>
              <a:buNone/>
            </a:pPr>
            <a:r>
              <a:rPr lang="en-US" b="1" i="0" dirty="0">
                <a:solidFill>
                  <a:srgbClr val="000000"/>
                </a:solidFill>
                <a:effectLst/>
                <a:latin typeface="+mn-lt"/>
              </a:rPr>
              <a:t>(Matthew 28:19-20), </a:t>
            </a:r>
            <a:r>
              <a:rPr lang="en-US" b="0" i="1" dirty="0">
                <a:solidFill>
                  <a:srgbClr val="000000"/>
                </a:solidFill>
                <a:effectLst/>
                <a:latin typeface="+mn-lt"/>
              </a:rPr>
              <a:t>“</a:t>
            </a:r>
            <a:r>
              <a:rPr lang="en-US" b="0" i="1" dirty="0">
                <a:latin typeface="+mn-lt"/>
              </a:rPr>
              <a:t>Go therefore and make disciples of all the nations, baptizing them in the name of the Father and of the Son and of the Holy Spirit,</a:t>
            </a:r>
            <a:r>
              <a:rPr lang="en-US" b="0" i="1" baseline="30000" dirty="0">
                <a:latin typeface="+mn-lt"/>
              </a:rPr>
              <a:t> 20</a:t>
            </a:r>
            <a:r>
              <a:rPr lang="en-US" b="0" i="1" dirty="0">
                <a:latin typeface="+mn-lt"/>
              </a:rPr>
              <a:t> teaching them to observe all things that I have commanded you; and lo, I am with you always, even to the end of the age.” Amen.”</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Application:  Who you are (physical genealogy) matters not.  All that matters is an acceptance of Jesus</a:t>
            </a:r>
          </a:p>
          <a:p>
            <a:pPr marL="0" lvl="0" indent="0" algn="l">
              <a:buFont typeface="Arial" panose="020B0604020202020204" pitchFamily="34" charset="0"/>
              <a:buNone/>
            </a:pPr>
            <a:r>
              <a:rPr lang="en-US" b="1" i="0" dirty="0">
                <a:solidFill>
                  <a:srgbClr val="000000"/>
                </a:solidFill>
                <a:effectLst/>
                <a:latin typeface="+mn-lt"/>
              </a:rPr>
              <a:t>(Romans 1:16), </a:t>
            </a:r>
            <a:r>
              <a:rPr lang="en-US" b="0" i="1" dirty="0">
                <a:solidFill>
                  <a:srgbClr val="000000"/>
                </a:solidFill>
                <a:effectLst/>
                <a:latin typeface="+mn-lt"/>
              </a:rPr>
              <a:t>“</a:t>
            </a:r>
            <a:r>
              <a:rPr lang="en-US" b="0" i="1" dirty="0">
                <a:latin typeface="+mn-lt"/>
              </a:rPr>
              <a:t>For I am not ashamed of the gospel of Christ, for it is the power of God to salvation for everyone who believes, for the Jew first and also for the Greek.”</a:t>
            </a:r>
          </a:p>
          <a:p>
            <a:pPr marL="0" lvl="0" indent="0" algn="l">
              <a:buFont typeface="Arial" panose="020B0604020202020204" pitchFamily="34" charset="0"/>
              <a:buNone/>
            </a:pPr>
            <a:r>
              <a:rPr lang="en-US" b="1" i="0" dirty="0">
                <a:solidFill>
                  <a:srgbClr val="000000"/>
                </a:solidFill>
                <a:effectLst/>
                <a:latin typeface="+mn-lt"/>
              </a:rPr>
              <a:t>(Romans 2:28-29), </a:t>
            </a:r>
            <a:r>
              <a:rPr lang="en-US" b="0" i="1" dirty="0">
                <a:solidFill>
                  <a:srgbClr val="000000"/>
                </a:solidFill>
                <a:effectLst/>
                <a:latin typeface="+mn-lt"/>
              </a:rPr>
              <a:t>“</a:t>
            </a:r>
            <a:r>
              <a:rPr lang="en-US" i="1" dirty="0">
                <a:latin typeface="+mn-lt"/>
              </a:rPr>
              <a:t>For he is not a Jew who is one outwardly, nor is circumcision that which is outward in the flesh;</a:t>
            </a:r>
            <a:r>
              <a:rPr lang="en-US" i="1" baseline="30000" dirty="0">
                <a:latin typeface="+mn-lt"/>
              </a:rPr>
              <a:t> 29</a:t>
            </a:r>
            <a:r>
              <a:rPr lang="en-US" i="1" dirty="0">
                <a:latin typeface="+mn-lt"/>
              </a:rPr>
              <a:t> but he is a Jew who is one inwardly; and circumcision is that of the heart, in the Spirit, not in the letter; whose praise is not from men but from God.”</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2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He Shall Redeem Their Life (v. 14).</a:t>
            </a:r>
          </a:p>
          <a:p>
            <a:pPr algn="l"/>
            <a:r>
              <a:rPr lang="en-US" b="1" i="0" dirty="0">
                <a:solidFill>
                  <a:srgbClr val="000000"/>
                </a:solidFill>
                <a:effectLst/>
                <a:latin typeface="+mn-lt"/>
              </a:rPr>
              <a:t>(Psalm 72:13-14), </a:t>
            </a:r>
            <a:r>
              <a:rPr lang="en-US" b="0" i="1" dirty="0">
                <a:solidFill>
                  <a:srgbClr val="000000"/>
                </a:solidFill>
                <a:effectLst/>
                <a:latin typeface="+mn-lt"/>
              </a:rPr>
              <a:t>“</a:t>
            </a:r>
            <a:r>
              <a:rPr lang="en-US" b="0" i="1" dirty="0">
                <a:latin typeface="+mn-lt"/>
              </a:rPr>
              <a:t>He will spare the poor and needy, and will save the souls of the needy. </a:t>
            </a:r>
            <a:r>
              <a:rPr lang="en-US" b="0" i="1" baseline="30000" dirty="0">
                <a:latin typeface="+mn-lt"/>
              </a:rPr>
              <a:t>14</a:t>
            </a:r>
            <a:r>
              <a:rPr lang="en-US" b="0" i="1" dirty="0">
                <a:latin typeface="+mn-lt"/>
              </a:rPr>
              <a:t> He will redeem their life from oppression and violence; and precious shall be their blood in His sight.”</a:t>
            </a:r>
          </a:p>
          <a:p>
            <a:pPr marL="628650" lvl="1" indent="-171450" algn="l">
              <a:buFont typeface="Arial" panose="020B0604020202020204" pitchFamily="34" charset="0"/>
              <a:buChar char="•"/>
            </a:pPr>
            <a:r>
              <a:rPr lang="en-US" b="1" i="0" dirty="0">
                <a:solidFill>
                  <a:srgbClr val="000000"/>
                </a:solidFill>
                <a:effectLst/>
                <a:latin typeface="+mn-lt"/>
              </a:rPr>
              <a:t>The work of a physical king would be to protect the physical lives of his subjects</a:t>
            </a:r>
          </a:p>
          <a:p>
            <a:pPr marL="628650" lvl="1" indent="-171450" algn="l">
              <a:buFont typeface="Arial" panose="020B0604020202020204" pitchFamily="34" charset="0"/>
              <a:buChar char="•"/>
            </a:pPr>
            <a:r>
              <a:rPr lang="en-US" b="0" i="0" dirty="0">
                <a:solidFill>
                  <a:srgbClr val="000000"/>
                </a:solidFill>
                <a:effectLst/>
                <a:latin typeface="+mn-lt"/>
              </a:rPr>
              <a:t>The Hebrew word nephesh (life), (translated soul in KJV) is the same word in verse 13, “and will save the souls of the needy.”</a:t>
            </a:r>
          </a:p>
          <a:p>
            <a:pPr marL="1085850" lvl="2" indent="-171450" algn="l">
              <a:buFont typeface="Arial" panose="020B0604020202020204" pitchFamily="34" charset="0"/>
              <a:buChar char="•"/>
            </a:pPr>
            <a:r>
              <a:rPr lang="en-US" b="0" i="0" dirty="0">
                <a:solidFill>
                  <a:srgbClr val="000000"/>
                </a:solidFill>
                <a:effectLst/>
                <a:latin typeface="+mn-lt"/>
              </a:rPr>
              <a:t>Meaning – a breathing creature.  Vitality.  Physical – a living person; Spiritual – soul.</a:t>
            </a:r>
          </a:p>
          <a:p>
            <a:pPr marL="628650" lvl="1" indent="-171450" algn="l">
              <a:buFont typeface="Arial" panose="020B0604020202020204" pitchFamily="34" charset="0"/>
              <a:buChar char="•"/>
            </a:pPr>
            <a:r>
              <a:rPr lang="en-US" b="1" i="0" dirty="0">
                <a:solidFill>
                  <a:srgbClr val="000000"/>
                </a:solidFill>
                <a:effectLst/>
                <a:latin typeface="+mn-lt"/>
              </a:rPr>
              <a:t>The work of the Righteous King (Jesus) is to save the souls of men.</a:t>
            </a:r>
          </a:p>
          <a:p>
            <a:pPr marL="1085850" marR="0" lvl="2" indent="-171450" algn="l" rtl="0">
              <a:buFont typeface="Arial" panose="020B0604020202020204" pitchFamily="34" charset="0"/>
              <a:buChar char="•"/>
            </a:pPr>
            <a:r>
              <a:rPr lang="en-US" sz="1200" b="0" i="0" u="none" strike="noStrike" baseline="0" dirty="0">
                <a:solidFill>
                  <a:srgbClr val="2E78C2"/>
                </a:solidFill>
                <a:latin typeface="+mn-lt"/>
              </a:rPr>
              <a:t>Redemption comes through Christ Jesus</a:t>
            </a:r>
          </a:p>
          <a:p>
            <a:pPr marL="0" marR="0" lvl="0" indent="0" algn="l" rtl="0">
              <a:buFont typeface="Arial" panose="020B0604020202020204" pitchFamily="34" charset="0"/>
              <a:buNone/>
            </a:pPr>
            <a:r>
              <a:rPr lang="en-US" sz="1200" b="1" i="0" u="none" strike="noStrike" baseline="0" dirty="0">
                <a:solidFill>
                  <a:srgbClr val="2E78C2"/>
                </a:solidFill>
                <a:latin typeface="+mn-lt"/>
              </a:rPr>
              <a:t>(Romans 3:23-26), </a:t>
            </a:r>
            <a:r>
              <a:rPr lang="en-US" sz="1200" b="0" i="1" u="none" strike="noStrike" baseline="0" dirty="0">
                <a:solidFill>
                  <a:srgbClr val="2E78C2"/>
                </a:solidFill>
                <a:latin typeface="+mn-lt"/>
              </a:rPr>
              <a:t>“</a:t>
            </a:r>
            <a:r>
              <a:rPr lang="en-US" b="0" i="1" dirty="0">
                <a:latin typeface="+mn-lt"/>
              </a:rPr>
              <a:t>for all have sinned and fall short of the glory of God,</a:t>
            </a:r>
            <a:r>
              <a:rPr lang="en-US" b="0" i="1" baseline="30000" dirty="0">
                <a:latin typeface="+mn-lt"/>
              </a:rPr>
              <a:t> 24</a:t>
            </a:r>
            <a:r>
              <a:rPr lang="en-US" b="0" i="1" dirty="0">
                <a:latin typeface="+mn-lt"/>
              </a:rPr>
              <a:t> being justified freely by His grace through the redemption that is in Christ Jesus,</a:t>
            </a:r>
            <a:r>
              <a:rPr lang="en-US" b="0" i="1" baseline="30000" dirty="0">
                <a:latin typeface="+mn-lt"/>
              </a:rPr>
              <a:t> 25</a:t>
            </a:r>
            <a:r>
              <a:rPr lang="en-US" b="0" i="1" dirty="0">
                <a:latin typeface="+mn-lt"/>
              </a:rPr>
              <a:t> whom God set forth as a propitiation by His blood, through faith, to demonstrate His righteousness, because in His forbearance God had passed over the sins that were previously committed,</a:t>
            </a:r>
            <a:r>
              <a:rPr lang="en-US" b="0" i="1" baseline="30000" dirty="0">
                <a:latin typeface="+mn-lt"/>
              </a:rPr>
              <a:t> 26</a:t>
            </a:r>
            <a:r>
              <a:rPr lang="en-US" b="0" i="1" dirty="0">
                <a:latin typeface="+mn-lt"/>
              </a:rPr>
              <a:t> to demonstrate at the present time His righteousness, that He might be just and the justifier of the one who has faith in Jesus.”</a:t>
            </a:r>
          </a:p>
          <a:p>
            <a:pPr marL="0" marR="0" lvl="0" indent="0" algn="l" rtl="0">
              <a:buFont typeface="Arial" panose="020B0604020202020204" pitchFamily="34" charset="0"/>
              <a:buNone/>
            </a:pPr>
            <a:r>
              <a:rPr lang="en-US" sz="1200" b="1" i="0" u="none" strike="noStrike" baseline="0" dirty="0">
                <a:solidFill>
                  <a:srgbClr val="2E78C2"/>
                </a:solidFill>
                <a:latin typeface="+mn-lt"/>
              </a:rPr>
              <a:t>(Ephesians 1:7), </a:t>
            </a:r>
            <a:r>
              <a:rPr lang="en-US" sz="1200" b="0" i="1" u="none" strike="noStrike" baseline="0" dirty="0">
                <a:solidFill>
                  <a:srgbClr val="2E78C2"/>
                </a:solidFill>
                <a:latin typeface="+mn-lt"/>
              </a:rPr>
              <a:t>“</a:t>
            </a:r>
            <a:r>
              <a:rPr lang="en-US" b="0" i="1" dirty="0">
                <a:latin typeface="+mn-lt"/>
              </a:rPr>
              <a:t>In Him we have redemption through His blood, the forgiveness of sins, according to the riches of His grace.”</a:t>
            </a:r>
          </a:p>
          <a:p>
            <a:pPr marL="628650" marR="0" lvl="1" indent="-171450" algn="l" rtl="0">
              <a:buFont typeface="Arial" panose="020B0604020202020204" pitchFamily="34" charset="0"/>
              <a:buChar char="•"/>
            </a:pPr>
            <a:r>
              <a:rPr lang="en-US" sz="1200" b="1" i="0" u="none" strike="noStrike" baseline="0" dirty="0">
                <a:solidFill>
                  <a:srgbClr val="2E78C2"/>
                </a:solidFill>
                <a:latin typeface="+mn-lt"/>
              </a:rPr>
              <a:t>Application: The fact we are redeemed is attributable to Christ alone.  (God’s grace).  He deserves the Glory!</a:t>
            </a:r>
          </a:p>
          <a:p>
            <a:pPr marL="0" marR="0" lvl="0" indent="0" algn="l" rtl="0">
              <a:buFont typeface="Arial" panose="020B0604020202020204" pitchFamily="34" charset="0"/>
              <a:buNone/>
            </a:pPr>
            <a:r>
              <a:rPr lang="en-US" sz="1200" b="1" i="0" u="none" strike="noStrike" baseline="0" dirty="0">
                <a:solidFill>
                  <a:srgbClr val="2E78C2"/>
                </a:solidFill>
                <a:latin typeface="+mn-lt"/>
              </a:rPr>
              <a:t>(1 Corinthians 1:30-31), </a:t>
            </a:r>
            <a:r>
              <a:rPr lang="en-US" sz="1200" b="0" i="1" u="none" strike="noStrike" baseline="0" dirty="0">
                <a:solidFill>
                  <a:srgbClr val="2E78C2"/>
                </a:solidFill>
                <a:latin typeface="+mn-lt"/>
              </a:rPr>
              <a:t>“</a:t>
            </a:r>
            <a:r>
              <a:rPr lang="en-US" i="1" dirty="0">
                <a:latin typeface="+mn-lt"/>
              </a:rPr>
              <a:t>But of Him you are in Christ Jesus, who became for us wisdom from God—and righteousness and sanctification and redemption—</a:t>
            </a:r>
            <a:r>
              <a:rPr lang="en-US" i="1" baseline="30000" dirty="0">
                <a:latin typeface="+mn-lt"/>
              </a:rPr>
              <a:t> 31</a:t>
            </a:r>
            <a:r>
              <a:rPr lang="en-US" i="1" dirty="0">
                <a:latin typeface="+mn-lt"/>
              </a:rPr>
              <a:t> that, as it is written, “He who glories, let him glory in the Lord.”</a:t>
            </a:r>
            <a:endParaRPr lang="en-US" sz="1200" b="0" i="1" u="none" strike="noStrike" baseline="0" dirty="0">
              <a:solidFill>
                <a:srgbClr val="2E78C2"/>
              </a:solidFill>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37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Men Shall Be Blessed in Him (v.</a:t>
            </a:r>
            <a:r>
              <a:rPr lang="en-US" b="0" i="0" dirty="0">
                <a:solidFill>
                  <a:srgbClr val="000000"/>
                </a:solidFill>
                <a:effectLst/>
                <a:latin typeface="+mn-lt"/>
              </a:rPr>
              <a:t> </a:t>
            </a:r>
            <a:r>
              <a:rPr lang="en-US" b="1" i="0" dirty="0">
                <a:solidFill>
                  <a:srgbClr val="000000"/>
                </a:solidFill>
                <a:effectLst/>
                <a:latin typeface="+mn-lt"/>
              </a:rPr>
              <a:t>17).</a:t>
            </a:r>
          </a:p>
          <a:p>
            <a:pPr marL="628650" lvl="1" indent="-171450" algn="l">
              <a:buFont typeface="Arial" panose="020B0604020202020204" pitchFamily="34" charset="0"/>
              <a:buChar char="•"/>
            </a:pPr>
            <a:r>
              <a:rPr lang="en-US" b="1" i="0" dirty="0">
                <a:solidFill>
                  <a:srgbClr val="000000"/>
                </a:solidFill>
                <a:effectLst/>
                <a:latin typeface="+mn-lt"/>
              </a:rPr>
              <a:t>Though physical blessings also come from the Lord, we have all spiritual blessings through Jesus</a:t>
            </a:r>
          </a:p>
          <a:p>
            <a:pPr marL="0" lvl="0" indent="0" algn="l">
              <a:buFont typeface="Arial" panose="020B0604020202020204" pitchFamily="34" charset="0"/>
              <a:buNone/>
            </a:pPr>
            <a:r>
              <a:rPr lang="en-US" b="1" i="0" dirty="0">
                <a:solidFill>
                  <a:srgbClr val="000000"/>
                </a:solidFill>
                <a:effectLst/>
                <a:latin typeface="+mn-lt"/>
              </a:rPr>
              <a:t>(Ephesians 1:3), “</a:t>
            </a:r>
          </a:p>
          <a:p>
            <a:pPr marL="628650" lvl="1" indent="-171450" algn="l">
              <a:buFont typeface="Arial" panose="020B0604020202020204" pitchFamily="34" charset="0"/>
              <a:buChar char="•"/>
            </a:pPr>
            <a:r>
              <a:rPr lang="en-US" b="1" i="0" dirty="0">
                <a:solidFill>
                  <a:srgbClr val="000000"/>
                </a:solidFill>
                <a:effectLst/>
                <a:latin typeface="+mn-lt"/>
              </a:rPr>
              <a:t>These blessings are great and wonderful to the extreme! </a:t>
            </a:r>
          </a:p>
          <a:p>
            <a:pPr marL="0" lvl="0" indent="0" algn="l">
              <a:buFont typeface="Arial" panose="020B0604020202020204" pitchFamily="34" charset="0"/>
              <a:buNone/>
            </a:pPr>
            <a:r>
              <a:rPr lang="en-US" b="1" i="0" dirty="0">
                <a:solidFill>
                  <a:srgbClr val="000000"/>
                </a:solidFill>
                <a:effectLst/>
                <a:latin typeface="+mn-lt"/>
              </a:rPr>
              <a:t>(2 Corinthians 4:16-18), </a:t>
            </a:r>
            <a:r>
              <a:rPr lang="en-US" b="0" i="1" dirty="0">
                <a:solidFill>
                  <a:srgbClr val="000000"/>
                </a:solidFill>
                <a:effectLst/>
                <a:latin typeface="+mn-lt"/>
              </a:rPr>
              <a:t>“</a:t>
            </a:r>
            <a:r>
              <a:rPr lang="en-US" b="0" i="1" dirty="0">
                <a:latin typeface="+mn-lt"/>
              </a:rPr>
              <a:t>Therefore we do not lose heart. Even though our outward man is perishing, yet the inward man is being renewed day by day.</a:t>
            </a:r>
            <a:r>
              <a:rPr lang="en-US" b="0" i="1" baseline="30000" dirty="0">
                <a:latin typeface="+mn-lt"/>
              </a:rPr>
              <a:t> 17</a:t>
            </a:r>
            <a:r>
              <a:rPr lang="en-US" b="0" i="1" dirty="0">
                <a:latin typeface="+mn-lt"/>
              </a:rPr>
              <a:t> For our light affliction, which is but for a moment, is working for us a far more exceeding and eternal weight of glory,</a:t>
            </a:r>
            <a:r>
              <a:rPr lang="en-US" b="0" i="1" baseline="30000" dirty="0">
                <a:latin typeface="+mn-lt"/>
              </a:rPr>
              <a:t> 18</a:t>
            </a:r>
            <a:r>
              <a:rPr lang="en-US" b="0" i="1" dirty="0">
                <a:latin typeface="+mn-lt"/>
              </a:rPr>
              <a:t> while we do not look at the things which are seen, but at the things which are not seen. For the things which are seen are temporary, but the things which are not seen are eternal.”</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08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Georgia" panose="02040502050405020303" pitchFamily="18" charset="0"/>
              </a:rPr>
              <a:t>Have you submitted to King Jesus?</a:t>
            </a:r>
          </a:p>
          <a:p>
            <a:pPr marL="628650" lvl="1" indent="-171450" algn="l">
              <a:buFont typeface="Arial" panose="020B0604020202020204" pitchFamily="34" charset="0"/>
              <a:buChar char="•"/>
            </a:pPr>
            <a:r>
              <a:rPr lang="en-US" b="0" i="0" dirty="0">
                <a:solidFill>
                  <a:srgbClr val="000000"/>
                </a:solidFill>
                <a:effectLst/>
                <a:latin typeface="Georgia" panose="02040502050405020303" pitchFamily="18" charset="0"/>
              </a:rPr>
              <a:t>The blessings, protection and nurture that comes from citizenship in His kingdom is without compare</a:t>
            </a:r>
          </a:p>
          <a:p>
            <a:pPr marL="628650" lvl="1" indent="-171450" algn="l">
              <a:buFont typeface="Arial" panose="020B0604020202020204" pitchFamily="34" charset="0"/>
              <a:buChar char="•"/>
            </a:pPr>
            <a:r>
              <a:rPr lang="en-US" b="1" i="0" dirty="0">
                <a:solidFill>
                  <a:srgbClr val="000000"/>
                </a:solidFill>
                <a:effectLst/>
                <a:latin typeface="Georgia" panose="02040502050405020303" pitchFamily="18" charset="0"/>
              </a:rPr>
              <a:t>It is your choice!</a:t>
            </a:r>
          </a:p>
          <a:p>
            <a:pPr marL="0" lvl="0" indent="0" algn="l">
              <a:buFont typeface="Arial" panose="020B0604020202020204" pitchFamily="34" charset="0"/>
              <a:buNone/>
            </a:pPr>
            <a:r>
              <a:rPr lang="en-US" b="1" i="0" dirty="0">
                <a:solidFill>
                  <a:srgbClr val="000000"/>
                </a:solidFill>
                <a:effectLst/>
                <a:latin typeface="Georgia" panose="02040502050405020303" pitchFamily="18" charset="0"/>
              </a:rPr>
              <a:t>(Acts 22:16), </a:t>
            </a:r>
            <a:r>
              <a:rPr lang="en-US" b="0" i="1" dirty="0">
                <a:solidFill>
                  <a:srgbClr val="000000"/>
                </a:solidFill>
                <a:effectLst/>
                <a:latin typeface="Georgia" panose="02040502050405020303" pitchFamily="18" charset="0"/>
              </a:rPr>
              <a:t>“</a:t>
            </a:r>
            <a:r>
              <a:rPr lang="en-US" i="1" dirty="0"/>
              <a:t>And now why are you waiting? Arise and be baptized, and wash away your sins, calling on the name of the Lord.’”</a:t>
            </a:r>
            <a:endParaRPr lang="en-US" b="0" i="1" dirty="0">
              <a:solidFill>
                <a:srgbClr val="000000"/>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ED333-F424-4121-AAD2-5ACA324CF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02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6AE8-CAB2-4905-A786-3D7A9052B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CE6703-E0C1-467D-A178-05AB7C331E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1CFC2-6502-471A-853B-0236DD51E466}"/>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5" name="Footer Placeholder 4">
            <a:extLst>
              <a:ext uri="{FF2B5EF4-FFF2-40B4-BE49-F238E27FC236}">
                <a16:creationId xmlns:a16="http://schemas.microsoft.com/office/drawing/2014/main" id="{18C7B9A3-18FE-49EA-85FD-6EE7F82B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2AEA1-C147-4A08-B393-79B7AA9747CB}"/>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1206103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EAA0-39FA-4EBA-AC48-B99A6C16CF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AABCC-93AA-457E-816A-D7C4A0ACE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48C03-4C5D-4775-AB2C-A7FFA7FF60C2}"/>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5" name="Footer Placeholder 4">
            <a:extLst>
              <a:ext uri="{FF2B5EF4-FFF2-40B4-BE49-F238E27FC236}">
                <a16:creationId xmlns:a16="http://schemas.microsoft.com/office/drawing/2014/main" id="{BE9894FC-2CE0-45C2-B12E-4B42716B9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6853A-12F1-424C-9BB0-953B6AB6672E}"/>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425106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D78E32-98CA-4480-9CDB-7815A59180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7C69DF-4FFF-45F0-9739-AE7457CB0C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75AE4-6ACB-4865-944B-43291986B0E6}"/>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5" name="Footer Placeholder 4">
            <a:extLst>
              <a:ext uri="{FF2B5EF4-FFF2-40B4-BE49-F238E27FC236}">
                <a16:creationId xmlns:a16="http://schemas.microsoft.com/office/drawing/2014/main" id="{F8FFDA9F-6960-438D-94F4-E572AD43B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6FB66-B76E-4084-B296-47FD05F7635D}"/>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107487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41E9-5CA5-4F92-9B32-7863F8F40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0B467-C857-4EFF-B66F-2146E12F2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821E9-DDE2-4360-A5A8-640DC1BCFD9F}"/>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5" name="Footer Placeholder 4">
            <a:extLst>
              <a:ext uri="{FF2B5EF4-FFF2-40B4-BE49-F238E27FC236}">
                <a16:creationId xmlns:a16="http://schemas.microsoft.com/office/drawing/2014/main" id="{596CEFBF-D355-4762-9E03-CE4A2FE5B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E5C19-3684-4794-A448-5D9499C14EED}"/>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356676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8A14-11C7-4791-83AC-5762945166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A8EF00-C7DD-40C6-8B6D-05DB7C5E4C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29019-107C-44CC-BCE5-27062BAA36FD}"/>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5" name="Footer Placeholder 4">
            <a:extLst>
              <a:ext uri="{FF2B5EF4-FFF2-40B4-BE49-F238E27FC236}">
                <a16:creationId xmlns:a16="http://schemas.microsoft.com/office/drawing/2014/main" id="{507F41D8-F495-4FBA-80A6-9AF70DA33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07F17-79C7-4737-9F79-97BD982FAFF9}"/>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111881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9B9F7-2723-40AA-B27E-60385AEB6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8605E-4723-4CBA-B95B-520F4CA158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DAD64-47CB-43E1-927F-3879FDFB6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CAF59-1A29-4D0C-816A-322E1106323F}"/>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6" name="Footer Placeholder 5">
            <a:extLst>
              <a:ext uri="{FF2B5EF4-FFF2-40B4-BE49-F238E27FC236}">
                <a16:creationId xmlns:a16="http://schemas.microsoft.com/office/drawing/2014/main" id="{EE5E2F04-AFFA-4FE2-BEE8-66D82F13F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40375-0CB9-40C5-A57D-4144AFD58DD0}"/>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269306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821B4-53E4-4F1A-92E9-FDB5D1234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35E8A-2073-42D5-A2B9-A61B28116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73ABD-1DC7-4822-BE5E-FBB01FE40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B3285F-6EA7-4255-B4FB-D7FF28A13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4F721-DE95-4534-95F4-54ABA830D5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3028DE-B93C-494D-B7C5-62AD0CBD8AA4}"/>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8" name="Footer Placeholder 7">
            <a:extLst>
              <a:ext uri="{FF2B5EF4-FFF2-40B4-BE49-F238E27FC236}">
                <a16:creationId xmlns:a16="http://schemas.microsoft.com/office/drawing/2014/main" id="{FFEB253D-A5AB-4567-B42B-6E9674FBB7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55D91A-7FBD-4DCA-8CB4-BB928A9FC7C3}"/>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639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353E-4FA1-4D92-957C-F1842828D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AB2859-B115-42CA-86CD-457330A9AA29}"/>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4" name="Footer Placeholder 3">
            <a:extLst>
              <a:ext uri="{FF2B5EF4-FFF2-40B4-BE49-F238E27FC236}">
                <a16:creationId xmlns:a16="http://schemas.microsoft.com/office/drawing/2014/main" id="{45E207E2-A15B-426A-A729-5A6FFFB767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8FD117-40AA-44DB-A7F0-EACF1902CA8C}"/>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219492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BDF11-A730-485D-9D20-3BE8F45BA208}"/>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3" name="Footer Placeholder 2">
            <a:extLst>
              <a:ext uri="{FF2B5EF4-FFF2-40B4-BE49-F238E27FC236}">
                <a16:creationId xmlns:a16="http://schemas.microsoft.com/office/drawing/2014/main" id="{1DA1E2BD-A98A-4486-93D9-915AAA4578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8743C7-6B1C-42A1-97B9-7561D1190F27}"/>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70627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FFF2-1897-4B33-A5FC-5F6605E59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62837F-2954-452C-9217-B35E413F0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0C51C7-036C-4E24-BF03-C6B5C65DD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40E4A-1EE8-4470-8107-10C406CADF9A}"/>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6" name="Footer Placeholder 5">
            <a:extLst>
              <a:ext uri="{FF2B5EF4-FFF2-40B4-BE49-F238E27FC236}">
                <a16:creationId xmlns:a16="http://schemas.microsoft.com/office/drawing/2014/main" id="{1F3CABE1-B584-4D0D-A4C7-609C4F9FC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9252F-5F6F-495E-A5A1-394FE54B937C}"/>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351855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98B05-D838-4F3B-B964-8FCE116F0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BFD66B-F778-48E5-8990-0339606FE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DD676A-3016-416C-BE1A-3751F77E7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BA9C6-ECF3-43B9-9826-6963ACC2F3F4}"/>
              </a:ext>
            </a:extLst>
          </p:cNvPr>
          <p:cNvSpPr>
            <a:spLocks noGrp="1"/>
          </p:cNvSpPr>
          <p:nvPr>
            <p:ph type="dt" sz="half" idx="10"/>
          </p:nvPr>
        </p:nvSpPr>
        <p:spPr/>
        <p:txBody>
          <a:bodyPr/>
          <a:lstStyle/>
          <a:p>
            <a:fld id="{1A4ED693-7239-4B80-AF7A-F409D7B59E03}" type="datetimeFigureOut">
              <a:rPr lang="en-US" smtClean="0"/>
              <a:t>7/25/2020</a:t>
            </a:fld>
            <a:endParaRPr lang="en-US"/>
          </a:p>
        </p:txBody>
      </p:sp>
      <p:sp>
        <p:nvSpPr>
          <p:cNvPr id="6" name="Footer Placeholder 5">
            <a:extLst>
              <a:ext uri="{FF2B5EF4-FFF2-40B4-BE49-F238E27FC236}">
                <a16:creationId xmlns:a16="http://schemas.microsoft.com/office/drawing/2014/main" id="{4E11CD2C-2742-4FC3-8294-68F85B2A1A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E0866-E756-4B38-96BD-D97ABD7C32C0}"/>
              </a:ext>
            </a:extLst>
          </p:cNvPr>
          <p:cNvSpPr>
            <a:spLocks noGrp="1"/>
          </p:cNvSpPr>
          <p:nvPr>
            <p:ph type="sldNum" sz="quarter" idx="12"/>
          </p:nvPr>
        </p:nvSpPr>
        <p:spPr/>
        <p:txBody>
          <a:bodyPr/>
          <a:lstStyle/>
          <a:p>
            <a:fld id="{50BFFE46-F8BE-4732-8DC4-72CBA40FA125}" type="slidenum">
              <a:rPr lang="en-US" smtClean="0"/>
              <a:t>‹#›</a:t>
            </a:fld>
            <a:endParaRPr lang="en-US"/>
          </a:p>
        </p:txBody>
      </p:sp>
    </p:spTree>
    <p:extLst>
      <p:ext uri="{BB962C8B-B14F-4D97-AF65-F5344CB8AC3E}">
        <p14:creationId xmlns:p14="http://schemas.microsoft.com/office/powerpoint/2010/main" val="390206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BC08A2-7333-4C84-A67C-2864FB7A7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9313AC-2B33-4037-9294-BBE8F0BAB1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1D20C-572D-4984-87A2-C8C2928C3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ED693-7239-4B80-AF7A-F409D7B59E03}" type="datetimeFigureOut">
              <a:rPr lang="en-US" smtClean="0"/>
              <a:t>7/25/2020</a:t>
            </a:fld>
            <a:endParaRPr lang="en-US"/>
          </a:p>
        </p:txBody>
      </p:sp>
      <p:sp>
        <p:nvSpPr>
          <p:cNvPr id="5" name="Footer Placeholder 4">
            <a:extLst>
              <a:ext uri="{FF2B5EF4-FFF2-40B4-BE49-F238E27FC236}">
                <a16:creationId xmlns:a16="http://schemas.microsoft.com/office/drawing/2014/main" id="{C2321820-C7BD-464C-9CD6-DDFA94F120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05A9EA-6193-49F4-9E86-EE26BD898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FFE46-F8BE-4732-8DC4-72CBA40FA125}" type="slidenum">
              <a:rPr lang="en-US" smtClean="0"/>
              <a:t>‹#›</a:t>
            </a:fld>
            <a:endParaRPr lang="en-US"/>
          </a:p>
        </p:txBody>
      </p:sp>
    </p:spTree>
    <p:extLst>
      <p:ext uri="{BB962C8B-B14F-4D97-AF65-F5344CB8AC3E}">
        <p14:creationId xmlns:p14="http://schemas.microsoft.com/office/powerpoint/2010/main" val="188678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41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914399"/>
            <a:ext cx="6964680" cy="1325882"/>
          </a:xfrm>
        </p:spPr>
        <p:txBody>
          <a:bodyPr>
            <a:normAutofit/>
          </a:bodyPr>
          <a:lstStyle/>
          <a:p>
            <a:r>
              <a:rPr lang="en-US" dirty="0">
                <a:latin typeface="Fondamento" panose="03020505000000020004" pitchFamily="66" charset="0"/>
              </a:rPr>
              <a:t>The Righteous King</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509260" y="2601119"/>
            <a:ext cx="5151120" cy="827881"/>
          </a:xfrm>
        </p:spPr>
        <p:txBody>
          <a:bodyPr>
            <a:normAutofit/>
          </a:bodyPr>
          <a:lstStyle/>
          <a:p>
            <a:r>
              <a:rPr lang="en-US" sz="4800" b="1" dirty="0"/>
              <a:t>Psalm 72</a:t>
            </a:r>
          </a:p>
        </p:txBody>
      </p:sp>
    </p:spTree>
    <p:extLst>
      <p:ext uri="{BB962C8B-B14F-4D97-AF65-F5344CB8AC3E}">
        <p14:creationId xmlns:p14="http://schemas.microsoft.com/office/powerpoint/2010/main" val="1882942129"/>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193421"/>
            <a:ext cx="6964680" cy="2409097"/>
          </a:xfrm>
        </p:spPr>
        <p:txBody>
          <a:bodyPr>
            <a:normAutofit/>
          </a:bodyPr>
          <a:lstStyle/>
          <a:p>
            <a:r>
              <a:rPr lang="en-US" sz="4800" dirty="0">
                <a:latin typeface="Fondamento" panose="03020505000000020004" pitchFamily="66" charset="0"/>
              </a:rPr>
              <a:t>He will judge your people with righteousness (2)</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491675" y="3006969"/>
            <a:ext cx="5151120" cy="2655276"/>
          </a:xfrm>
        </p:spPr>
        <p:txBody>
          <a:bodyPr>
            <a:normAutofit/>
          </a:bodyPr>
          <a:lstStyle/>
          <a:p>
            <a:r>
              <a:rPr lang="en-US" sz="4400" dirty="0"/>
              <a:t>Isaiah 11:1-4; 32:1</a:t>
            </a:r>
          </a:p>
          <a:p>
            <a:r>
              <a:rPr lang="en-US" sz="4400" dirty="0"/>
              <a:t>Acts 17:31</a:t>
            </a:r>
          </a:p>
          <a:p>
            <a:r>
              <a:rPr lang="en-US" sz="4400" dirty="0"/>
              <a:t>2 Corinthians 5:10</a:t>
            </a:r>
          </a:p>
        </p:txBody>
      </p:sp>
    </p:spTree>
    <p:extLst>
      <p:ext uri="{BB962C8B-B14F-4D97-AF65-F5344CB8AC3E}">
        <p14:creationId xmlns:p14="http://schemas.microsoft.com/office/powerpoint/2010/main" val="218332892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193421"/>
            <a:ext cx="6964680" cy="2409097"/>
          </a:xfrm>
        </p:spPr>
        <p:txBody>
          <a:bodyPr>
            <a:normAutofit/>
          </a:bodyPr>
          <a:lstStyle/>
          <a:p>
            <a:r>
              <a:rPr lang="en-US" sz="4800" dirty="0">
                <a:latin typeface="Fondamento" panose="03020505000000020004" pitchFamily="66" charset="0"/>
              </a:rPr>
              <a:t>In His days shall the righteous flourish, and abundance of peace (7)</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059680" y="3006969"/>
            <a:ext cx="6004560" cy="2655276"/>
          </a:xfrm>
        </p:spPr>
        <p:txBody>
          <a:bodyPr>
            <a:normAutofit/>
          </a:bodyPr>
          <a:lstStyle/>
          <a:p>
            <a:r>
              <a:rPr lang="en-US" sz="4400" dirty="0"/>
              <a:t>Ephesians 1:3,7</a:t>
            </a:r>
          </a:p>
          <a:p>
            <a:r>
              <a:rPr lang="en-US" sz="4400" dirty="0"/>
              <a:t>Romans 5:19</a:t>
            </a:r>
          </a:p>
          <a:p>
            <a:r>
              <a:rPr lang="en-US" sz="4400" dirty="0"/>
              <a:t>John 14:7; Romans 5:1 </a:t>
            </a:r>
          </a:p>
        </p:txBody>
      </p:sp>
    </p:spTree>
    <p:extLst>
      <p:ext uri="{BB962C8B-B14F-4D97-AF65-F5344CB8AC3E}">
        <p14:creationId xmlns:p14="http://schemas.microsoft.com/office/powerpoint/2010/main" val="250031095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193421"/>
            <a:ext cx="6964680" cy="2409097"/>
          </a:xfrm>
        </p:spPr>
        <p:txBody>
          <a:bodyPr>
            <a:normAutofit/>
          </a:bodyPr>
          <a:lstStyle/>
          <a:p>
            <a:r>
              <a:rPr lang="en-US" sz="4800" dirty="0">
                <a:latin typeface="Fondamento" panose="03020505000000020004" pitchFamily="66" charset="0"/>
              </a:rPr>
              <a:t>He shall have dominion from sea to sea, and … to the ends of the earth (8)</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491675" y="3006969"/>
            <a:ext cx="5151120" cy="2655276"/>
          </a:xfrm>
        </p:spPr>
        <p:txBody>
          <a:bodyPr>
            <a:normAutofit/>
          </a:bodyPr>
          <a:lstStyle/>
          <a:p>
            <a:r>
              <a:rPr lang="en-US" sz="4400" dirty="0"/>
              <a:t>Zechariah 9:9-10</a:t>
            </a:r>
          </a:p>
          <a:p>
            <a:r>
              <a:rPr lang="en-US" sz="4400" dirty="0"/>
              <a:t>Matthew 28:18</a:t>
            </a:r>
          </a:p>
          <a:p>
            <a:r>
              <a:rPr lang="en-US" sz="4400" dirty="0"/>
              <a:t>Acts 1:8</a:t>
            </a:r>
          </a:p>
        </p:txBody>
      </p:sp>
    </p:spTree>
    <p:extLst>
      <p:ext uri="{BB962C8B-B14F-4D97-AF65-F5344CB8AC3E}">
        <p14:creationId xmlns:p14="http://schemas.microsoft.com/office/powerpoint/2010/main" val="3628015862"/>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193421"/>
            <a:ext cx="6964680" cy="2409097"/>
          </a:xfrm>
        </p:spPr>
        <p:txBody>
          <a:bodyPr>
            <a:normAutofit/>
          </a:bodyPr>
          <a:lstStyle/>
          <a:p>
            <a:r>
              <a:rPr lang="en-US" sz="4800" dirty="0">
                <a:latin typeface="Fondamento" panose="03020505000000020004" pitchFamily="66" charset="0"/>
              </a:rPr>
              <a:t>All nations shall serve Him (11)</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257800" y="3006969"/>
            <a:ext cx="5623560" cy="2655276"/>
          </a:xfrm>
        </p:spPr>
        <p:txBody>
          <a:bodyPr>
            <a:normAutofit/>
          </a:bodyPr>
          <a:lstStyle/>
          <a:p>
            <a:r>
              <a:rPr lang="en-US" sz="4400" dirty="0"/>
              <a:t>Isaiah 2:1-2</a:t>
            </a:r>
          </a:p>
          <a:p>
            <a:r>
              <a:rPr lang="en-US" sz="4400" dirty="0"/>
              <a:t>Matthew 28:19-20</a:t>
            </a:r>
          </a:p>
          <a:p>
            <a:r>
              <a:rPr lang="en-US" sz="4400" dirty="0"/>
              <a:t>Romans 1:16; 2:28-29</a:t>
            </a:r>
          </a:p>
        </p:txBody>
      </p:sp>
    </p:spTree>
    <p:extLst>
      <p:ext uri="{BB962C8B-B14F-4D97-AF65-F5344CB8AC3E}">
        <p14:creationId xmlns:p14="http://schemas.microsoft.com/office/powerpoint/2010/main" val="2776729781"/>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193421"/>
            <a:ext cx="6964680" cy="2409097"/>
          </a:xfrm>
        </p:spPr>
        <p:txBody>
          <a:bodyPr>
            <a:normAutofit/>
          </a:bodyPr>
          <a:lstStyle/>
          <a:p>
            <a:r>
              <a:rPr lang="en-US" sz="4800" dirty="0">
                <a:latin typeface="Fondamento" panose="03020505000000020004" pitchFamily="66" charset="0"/>
              </a:rPr>
              <a:t>He will redeem their     life (14)</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364480" y="3006969"/>
            <a:ext cx="5547360" cy="2655276"/>
          </a:xfrm>
        </p:spPr>
        <p:txBody>
          <a:bodyPr>
            <a:normAutofit/>
          </a:bodyPr>
          <a:lstStyle/>
          <a:p>
            <a:r>
              <a:rPr lang="en-US" sz="4400" dirty="0"/>
              <a:t>Romans 3:23-26</a:t>
            </a:r>
          </a:p>
          <a:p>
            <a:r>
              <a:rPr lang="en-US" sz="4400" dirty="0"/>
              <a:t>Ephesians 1:7</a:t>
            </a:r>
          </a:p>
          <a:p>
            <a:r>
              <a:rPr lang="en-US" sz="4400" dirty="0"/>
              <a:t>1 Corinthians 1:30-31</a:t>
            </a:r>
          </a:p>
        </p:txBody>
      </p:sp>
    </p:spTree>
    <p:extLst>
      <p:ext uri="{BB962C8B-B14F-4D97-AF65-F5344CB8AC3E}">
        <p14:creationId xmlns:p14="http://schemas.microsoft.com/office/powerpoint/2010/main" val="4138115755"/>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4602480" y="193421"/>
            <a:ext cx="6964680" cy="2409097"/>
          </a:xfrm>
        </p:spPr>
        <p:txBody>
          <a:bodyPr>
            <a:normAutofit/>
          </a:bodyPr>
          <a:lstStyle/>
          <a:p>
            <a:r>
              <a:rPr lang="en-US" sz="4800" dirty="0">
                <a:latin typeface="Fondamento" panose="03020505000000020004" pitchFamily="66" charset="0"/>
              </a:rPr>
              <a:t>Men shall be blessed       in Him (17)</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166360" y="3006969"/>
            <a:ext cx="5943600" cy="2655276"/>
          </a:xfrm>
        </p:spPr>
        <p:txBody>
          <a:bodyPr>
            <a:normAutofit/>
          </a:bodyPr>
          <a:lstStyle/>
          <a:p>
            <a:r>
              <a:rPr lang="en-US" sz="4400" dirty="0"/>
              <a:t>Ephesians 1:3</a:t>
            </a:r>
          </a:p>
          <a:p>
            <a:r>
              <a:rPr lang="en-US" sz="4400" dirty="0"/>
              <a:t>2 Corinthians 4:16-18</a:t>
            </a:r>
          </a:p>
        </p:txBody>
      </p:sp>
    </p:spTree>
    <p:extLst>
      <p:ext uri="{BB962C8B-B14F-4D97-AF65-F5344CB8AC3E}">
        <p14:creationId xmlns:p14="http://schemas.microsoft.com/office/powerpoint/2010/main" val="3734548152"/>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Diffused intensity="4"/>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469D-87B7-430E-8EB4-BAA57E4EB714}"/>
              </a:ext>
            </a:extLst>
          </p:cNvPr>
          <p:cNvSpPr>
            <a:spLocks noGrp="1"/>
          </p:cNvSpPr>
          <p:nvPr>
            <p:ph type="ctrTitle"/>
          </p:nvPr>
        </p:nvSpPr>
        <p:spPr>
          <a:xfrm>
            <a:off x="5349240" y="563878"/>
            <a:ext cx="5897880" cy="2865122"/>
          </a:xfrm>
        </p:spPr>
        <p:txBody>
          <a:bodyPr>
            <a:normAutofit/>
          </a:bodyPr>
          <a:lstStyle/>
          <a:p>
            <a:r>
              <a:rPr lang="en-US" dirty="0">
                <a:latin typeface="Fondamento" panose="03020505000000020004" pitchFamily="66" charset="0"/>
              </a:rPr>
              <a:t>Have you</a:t>
            </a:r>
            <a:br>
              <a:rPr lang="en-US" dirty="0">
                <a:latin typeface="Fondamento" panose="03020505000000020004" pitchFamily="66" charset="0"/>
              </a:rPr>
            </a:br>
            <a:r>
              <a:rPr lang="en-US" dirty="0">
                <a:latin typeface="Fondamento" panose="03020505000000020004" pitchFamily="66" charset="0"/>
              </a:rPr>
              <a:t>submitted to King  Jesus?</a:t>
            </a:r>
          </a:p>
        </p:txBody>
      </p:sp>
      <p:sp>
        <p:nvSpPr>
          <p:cNvPr id="3" name="Subtitle 2">
            <a:extLst>
              <a:ext uri="{FF2B5EF4-FFF2-40B4-BE49-F238E27FC236}">
                <a16:creationId xmlns:a16="http://schemas.microsoft.com/office/drawing/2014/main" id="{9A4EDE50-F617-4686-B393-D0BAE33EED96}"/>
              </a:ext>
            </a:extLst>
          </p:cNvPr>
          <p:cNvSpPr>
            <a:spLocks noGrp="1"/>
          </p:cNvSpPr>
          <p:nvPr>
            <p:ph type="subTitle" idx="1"/>
          </p:nvPr>
        </p:nvSpPr>
        <p:spPr>
          <a:xfrm>
            <a:off x="5722620" y="4038600"/>
            <a:ext cx="5151120" cy="827881"/>
          </a:xfrm>
        </p:spPr>
        <p:txBody>
          <a:bodyPr>
            <a:normAutofit/>
          </a:bodyPr>
          <a:lstStyle/>
          <a:p>
            <a:r>
              <a:rPr lang="en-US" sz="4800" b="1" dirty="0"/>
              <a:t>Acts 22:16</a:t>
            </a:r>
          </a:p>
        </p:txBody>
      </p:sp>
    </p:spTree>
    <p:extLst>
      <p:ext uri="{BB962C8B-B14F-4D97-AF65-F5344CB8AC3E}">
        <p14:creationId xmlns:p14="http://schemas.microsoft.com/office/powerpoint/2010/main" val="1348263012"/>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2515</Words>
  <Application>Microsoft Office PowerPoint</Application>
  <PresentationFormat>Widescreen</PresentationFormat>
  <Paragraphs>112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Fondamento</vt:lpstr>
      <vt:lpstr>Georgia</vt:lpstr>
      <vt:lpstr>Office Theme</vt:lpstr>
      <vt:lpstr>PowerPoint Presentation</vt:lpstr>
      <vt:lpstr>The Righteous King</vt:lpstr>
      <vt:lpstr>He will judge your people with righteousness (2)</vt:lpstr>
      <vt:lpstr>In His days shall the righteous flourish, and abundance of peace (7)</vt:lpstr>
      <vt:lpstr>He shall have dominion from sea to sea, and … to the ends of the earth (8)</vt:lpstr>
      <vt:lpstr>All nations shall serve Him (11)</vt:lpstr>
      <vt:lpstr>He will redeem their     life (14)</vt:lpstr>
      <vt:lpstr>Men shall be blessed       in Him (17)</vt:lpstr>
      <vt:lpstr>Have you submitted to King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Righteous King</dc:title>
  <dc:creator>Stan Cox</dc:creator>
  <cp:lastModifiedBy>Stan Cox</cp:lastModifiedBy>
  <cp:revision>1</cp:revision>
  <dcterms:created xsi:type="dcterms:W3CDTF">2020-07-24T00:32:47Z</dcterms:created>
  <dcterms:modified xsi:type="dcterms:W3CDTF">2020-07-25T20:52:30Z</dcterms:modified>
</cp:coreProperties>
</file>