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77" r:id="rId2"/>
    <p:sldId id="256" r:id="rId3"/>
    <p:sldId id="266" r:id="rId4"/>
    <p:sldId id="27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B5F56-2729-44A7-8ADD-31DE80380FB4}" v="2" dt="2020-07-19T00:15:08.0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54020" autoAdjust="0"/>
  </p:normalViewPr>
  <p:slideViewPr>
    <p:cSldViewPr>
      <p:cViewPr varScale="1">
        <p:scale>
          <a:sx n="43" d="100"/>
          <a:sy n="43" d="100"/>
        </p:scale>
        <p:origin x="1330" y="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2" d="100"/>
          <a:sy n="62" d="100"/>
        </p:scale>
        <p:origin x="-214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70F085-FD2C-45C7-8EA0-46D18A23BD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800">
                <a:latin typeface="EngrvrsOldEng Bd BT" pitchFamily="66" charset="0"/>
              </a:defRPr>
            </a:lvl1pPr>
          </a:lstStyle>
          <a:p>
            <a:r>
              <a:rPr lang="en-US" altLang="en-US"/>
              <a:t>Joshua, Son of Nun</a:t>
            </a:r>
          </a:p>
        </p:txBody>
      </p:sp>
      <p:sp>
        <p:nvSpPr>
          <p:cNvPr id="5123" name="Rectangle 3">
            <a:extLst>
              <a:ext uri="{FF2B5EF4-FFF2-40B4-BE49-F238E27FC236}">
                <a16:creationId xmlns:a16="http://schemas.microsoft.com/office/drawing/2014/main" id="{4239FF3C-F51C-4EE2-9CD9-696A6E293611}"/>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r>
              <a:rPr lang="en-US" altLang="en-US"/>
              <a:t>March 8, 2009 AM</a:t>
            </a:r>
          </a:p>
        </p:txBody>
      </p:sp>
      <p:sp>
        <p:nvSpPr>
          <p:cNvPr id="5124" name="Rectangle 4">
            <a:extLst>
              <a:ext uri="{FF2B5EF4-FFF2-40B4-BE49-F238E27FC236}">
                <a16:creationId xmlns:a16="http://schemas.microsoft.com/office/drawing/2014/main" id="{880F0B43-C4BC-40F3-86A1-EA9294808F01}"/>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a:t>West Side church of Christ, Stan Cox</a:t>
            </a:r>
          </a:p>
        </p:txBody>
      </p:sp>
      <p:sp>
        <p:nvSpPr>
          <p:cNvPr id="5125" name="Rectangle 5">
            <a:extLst>
              <a:ext uri="{FF2B5EF4-FFF2-40B4-BE49-F238E27FC236}">
                <a16:creationId xmlns:a16="http://schemas.microsoft.com/office/drawing/2014/main" id="{2516A742-D07A-43B8-BD4A-4EBB2AC16572}"/>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DEAA843-02C5-4AE2-8434-A9AD811154A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FD0BA09-31B3-4668-B0FE-FADAE84A422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5603" name="Rectangle 3">
            <a:extLst>
              <a:ext uri="{FF2B5EF4-FFF2-40B4-BE49-F238E27FC236}">
                <a16:creationId xmlns:a16="http://schemas.microsoft.com/office/drawing/2014/main" id="{62B216A3-B3CB-4AAD-86E4-AABA1EE8C50E}"/>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5604" name="Rectangle 4">
            <a:extLst>
              <a:ext uri="{FF2B5EF4-FFF2-40B4-BE49-F238E27FC236}">
                <a16:creationId xmlns:a16="http://schemas.microsoft.com/office/drawing/2014/main" id="{47541DE5-7F1A-42C4-A5AB-442A64F44E3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a:extLst>
              <a:ext uri="{FF2B5EF4-FFF2-40B4-BE49-F238E27FC236}">
                <a16:creationId xmlns:a16="http://schemas.microsoft.com/office/drawing/2014/main" id="{2FE95780-64BC-4D5D-97F6-BAE9D489205B}"/>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606" name="Rectangle 6">
            <a:extLst>
              <a:ext uri="{FF2B5EF4-FFF2-40B4-BE49-F238E27FC236}">
                <a16:creationId xmlns:a16="http://schemas.microsoft.com/office/drawing/2014/main" id="{3DBEEAE6-4045-478F-BA58-5402D1C7B45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5607" name="Rectangle 7">
            <a:extLst>
              <a:ext uri="{FF2B5EF4-FFF2-40B4-BE49-F238E27FC236}">
                <a16:creationId xmlns:a16="http://schemas.microsoft.com/office/drawing/2014/main" id="{BF08232C-2386-4030-AD07-73B715442C56}"/>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B86764D-5E1D-49C1-BF59-5D0AB484180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30E44D4-DD4D-4519-8F02-FE0C4A24FF87}"/>
              </a:ext>
            </a:extLst>
          </p:cNvPr>
          <p:cNvSpPr>
            <a:spLocks noGrp="1" noChangeArrowheads="1"/>
          </p:cNvSpPr>
          <p:nvPr>
            <p:ph type="sldNum" sz="quarter" idx="5"/>
          </p:nvPr>
        </p:nvSpPr>
        <p:spPr>
          <a:ln/>
        </p:spPr>
        <p:txBody>
          <a:bodyPr/>
          <a:lstStyle/>
          <a:p>
            <a:fld id="{9E141839-3964-4C35-A7A0-332395C9811F}" type="slidenum">
              <a:rPr lang="en-US" altLang="en-US"/>
              <a:pPr/>
              <a:t>2</a:t>
            </a:fld>
            <a:endParaRPr lang="en-US" altLang="en-US"/>
          </a:p>
        </p:txBody>
      </p:sp>
      <p:sp>
        <p:nvSpPr>
          <p:cNvPr id="26626" name="Rectangle 2">
            <a:extLst>
              <a:ext uri="{FF2B5EF4-FFF2-40B4-BE49-F238E27FC236}">
                <a16:creationId xmlns:a16="http://schemas.microsoft.com/office/drawing/2014/main" id="{C5DD64C7-CCAA-4733-942F-F0843723A1D6}"/>
              </a:ext>
            </a:extLst>
          </p:cNvPr>
          <p:cNvSpPr>
            <a:spLocks noGrp="1" noRot="1" noChangeAspect="1" noChangeArrowheads="1" noTextEdit="1"/>
          </p:cNvSpPr>
          <p:nvPr>
            <p:ph type="sldImg"/>
          </p:nvPr>
        </p:nvSpPr>
        <p:spPr>
          <a:xfrm>
            <a:off x="381000" y="685800"/>
            <a:ext cx="6096000" cy="3429000"/>
          </a:xfrm>
          <a:ln/>
        </p:spPr>
      </p:sp>
      <p:sp>
        <p:nvSpPr>
          <p:cNvPr id="26627" name="Rectangle 3">
            <a:extLst>
              <a:ext uri="{FF2B5EF4-FFF2-40B4-BE49-F238E27FC236}">
                <a16:creationId xmlns:a16="http://schemas.microsoft.com/office/drawing/2014/main" id="{CC08BDB9-FAAE-486B-A740-AC65CCFA8E90}"/>
              </a:ext>
            </a:extLst>
          </p:cNvPr>
          <p:cNvSpPr>
            <a:spLocks noGrp="1" noChangeArrowheads="1"/>
          </p:cNvSpPr>
          <p:nvPr>
            <p:ph type="body" idx="1"/>
          </p:nvPr>
        </p:nvSpPr>
        <p:spPr/>
        <p:txBody>
          <a:bodyPr/>
          <a:lstStyle/>
          <a:p>
            <a:r>
              <a:rPr lang="en-US" altLang="en-US" dirty="0"/>
              <a:t>Taken from article written by Mark Mayberry</a:t>
            </a:r>
          </a:p>
          <a:p>
            <a:r>
              <a:rPr lang="en-US" altLang="en-US" dirty="0"/>
              <a:t>Joshua (Truth Magazine, October, 16, 2003) pages 1-12</a:t>
            </a:r>
          </a:p>
          <a:p>
            <a:endParaRPr lang="en-US" altLang="en-US" dirty="0"/>
          </a:p>
          <a:p>
            <a:r>
              <a:rPr lang="en-US" altLang="en-US" dirty="0"/>
              <a:t>First preached in February 2006</a:t>
            </a:r>
          </a:p>
          <a:p>
            <a:r>
              <a:rPr lang="en-US" altLang="en-US" dirty="0"/>
              <a:t>Preached at West Side on March 8, 2009</a:t>
            </a:r>
          </a:p>
          <a:p>
            <a:r>
              <a:rPr lang="en-US" altLang="en-US" dirty="0"/>
              <a:t>Preached again at West Side on July 19, 2020 am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mn-lt"/>
              </a:rPr>
              <a:t>As a Son</a:t>
            </a:r>
          </a:p>
          <a:p>
            <a:r>
              <a:rPr lang="en-US" sz="1200" b="1" dirty="0">
                <a:latin typeface="+mn-lt"/>
              </a:rPr>
              <a:t>(Exodus 33:11), </a:t>
            </a:r>
            <a:r>
              <a:rPr lang="en-US" sz="1200" b="0" i="1" dirty="0">
                <a:latin typeface="+mn-lt"/>
              </a:rPr>
              <a:t>“</a:t>
            </a:r>
            <a:r>
              <a:rPr lang="en-US" altLang="en-US" sz="1200" b="0" i="1" dirty="0">
                <a:solidFill>
                  <a:srgbClr val="000032"/>
                </a:solidFill>
                <a:latin typeface="+mn-lt"/>
              </a:rPr>
              <a:t>So the LORD spoke to Moses face to face, as a man speaks to his friend. And he would return to the camp, but his servant Joshua </a:t>
            </a:r>
            <a:r>
              <a:rPr lang="en-US" altLang="en-US" sz="1200" b="0" i="1" u="sng" dirty="0">
                <a:solidFill>
                  <a:srgbClr val="000032"/>
                </a:solidFill>
                <a:latin typeface="+mn-lt"/>
              </a:rPr>
              <a:t>the son of Nun</a:t>
            </a:r>
            <a:r>
              <a:rPr lang="en-US" altLang="en-US" sz="1200" b="0" i="1" dirty="0">
                <a:solidFill>
                  <a:srgbClr val="000032"/>
                </a:solidFill>
                <a:latin typeface="+mn-lt"/>
              </a:rPr>
              <a:t>, a young man, did not depart from the tabernacle.”</a:t>
            </a:r>
          </a:p>
          <a:p>
            <a:pPr marL="628650" lvl="1" indent="-171450">
              <a:buFont typeface="Arial" panose="020B0604020202020204" pitchFamily="34" charset="0"/>
              <a:buChar char="•"/>
            </a:pPr>
            <a:r>
              <a:rPr lang="en-US" altLang="en-US" sz="1200" b="0" dirty="0">
                <a:solidFill>
                  <a:srgbClr val="000032"/>
                </a:solidFill>
                <a:latin typeface="+mn-lt"/>
              </a:rPr>
              <a:t>Nun (posterity; perpetuity).  Nun’s legacy extends to perpetuity because of the accomplishments of his son!</a:t>
            </a:r>
          </a:p>
          <a:p>
            <a:endParaRPr lang="en-US" sz="1200" b="1" dirty="0">
              <a:latin typeface="+mn-lt"/>
            </a:endParaRPr>
          </a:p>
          <a:p>
            <a:r>
              <a:rPr lang="en-US" sz="1200" b="1" dirty="0">
                <a:latin typeface="+mn-lt"/>
              </a:rPr>
              <a:t>As a Slave</a:t>
            </a:r>
          </a:p>
          <a:p>
            <a:r>
              <a:rPr lang="en-US" sz="1200" b="1" dirty="0">
                <a:latin typeface="+mn-lt"/>
              </a:rPr>
              <a:t>(Exodus 2:23-25), </a:t>
            </a:r>
            <a:r>
              <a:rPr lang="en-US" sz="1200" b="0" i="1" dirty="0">
                <a:latin typeface="+mn-lt"/>
              </a:rPr>
              <a:t>“</a:t>
            </a:r>
            <a:r>
              <a:rPr lang="en-US" altLang="en-US" sz="1200" b="0" i="1" dirty="0">
                <a:solidFill>
                  <a:srgbClr val="000032"/>
                </a:solidFill>
                <a:latin typeface="+mn-lt"/>
              </a:rPr>
              <a:t>Now it happened in the process of time that the king of Egypt died.  Then the children of Israel groaned because of the bondage, and they cried out; and their cry came up to God because of the bondage. </a:t>
            </a:r>
            <a:r>
              <a:rPr lang="en-US" altLang="en-US" sz="1200" b="0" i="1" baseline="30000" dirty="0">
                <a:solidFill>
                  <a:srgbClr val="000032"/>
                </a:solidFill>
                <a:latin typeface="+mn-lt"/>
              </a:rPr>
              <a:t>24</a:t>
            </a:r>
            <a:r>
              <a:rPr lang="en-US" altLang="en-US" sz="1200" b="0" i="1" dirty="0">
                <a:solidFill>
                  <a:srgbClr val="000032"/>
                </a:solidFill>
                <a:latin typeface="+mn-lt"/>
              </a:rPr>
              <a:t> So God heard their groaning, and God remembered His covenant with Abraham, with Isaac, and with Jacob. </a:t>
            </a:r>
            <a:r>
              <a:rPr lang="en-US" altLang="en-US" sz="1200" b="0" i="1" baseline="30000" dirty="0">
                <a:solidFill>
                  <a:srgbClr val="000032"/>
                </a:solidFill>
                <a:latin typeface="+mn-lt"/>
              </a:rPr>
              <a:t>25</a:t>
            </a:r>
            <a:r>
              <a:rPr lang="en-US" altLang="en-US" sz="1200" b="0" i="1" dirty="0">
                <a:solidFill>
                  <a:srgbClr val="000032"/>
                </a:solidFill>
                <a:latin typeface="+mn-lt"/>
              </a:rPr>
              <a:t> And God looked upon the children of Israel, and God acknowledged them.</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sz="1200" b="1" dirty="0">
                <a:solidFill>
                  <a:srgbClr val="000032"/>
                </a:solidFill>
                <a:latin typeface="+mn-lt"/>
              </a:rPr>
              <a:t>Joshua witnessed the moral and social degradation of his people (through idolatry) as they lived in Egypt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sz="1200" b="1" dirty="0">
                <a:solidFill>
                  <a:srgbClr val="000032"/>
                </a:solidFill>
                <a:latin typeface="+mn-lt"/>
              </a:rPr>
              <a:t>He counseled the new nation to reject those idolatrous influences</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altLang="en-US" sz="1200" b="1" dirty="0">
                <a:solidFill>
                  <a:srgbClr val="000032"/>
                </a:solidFill>
                <a:latin typeface="+mn-lt"/>
              </a:rPr>
              <a:t>(Joshua 24:14-15), “</a:t>
            </a:r>
            <a:r>
              <a:rPr lang="en-US" altLang="en-US" sz="1200" dirty="0">
                <a:solidFill>
                  <a:srgbClr val="000032"/>
                </a:solidFill>
                <a:latin typeface="+mn-lt"/>
              </a:rPr>
              <a:t>Now therefore, fear the LORD, serve Him in sincerity and in truth, and </a:t>
            </a:r>
            <a:r>
              <a:rPr lang="en-US" altLang="en-US" sz="1200" u="sng" dirty="0">
                <a:solidFill>
                  <a:srgbClr val="000032"/>
                </a:solidFill>
                <a:latin typeface="+mn-lt"/>
              </a:rPr>
              <a:t>put away the gods which your fathers served on the other side of the River and in Egypt</a:t>
            </a:r>
            <a:r>
              <a:rPr lang="en-US" altLang="en-US" sz="1200" dirty="0">
                <a:solidFill>
                  <a:srgbClr val="000032"/>
                </a:solidFill>
                <a:latin typeface="+mn-lt"/>
              </a:rPr>
              <a:t>. Serve the LORD!”</a:t>
            </a:r>
            <a:endParaRPr lang="en-US" sz="1200" b="1" dirty="0">
              <a:latin typeface="+mn-lt"/>
            </a:endParaRPr>
          </a:p>
          <a:p>
            <a:pPr marL="628650" lvl="1" indent="-171450">
              <a:buFont typeface="Arial" panose="020B0604020202020204" pitchFamily="34" charset="0"/>
              <a:buChar char="•"/>
            </a:pPr>
            <a:endParaRPr lang="en-US" altLang="en-US" sz="1200" b="0" i="1" dirty="0">
              <a:solidFill>
                <a:srgbClr val="000032"/>
              </a:solidFill>
              <a:latin typeface="+mn-lt"/>
            </a:endParaRPr>
          </a:p>
          <a:p>
            <a:r>
              <a:rPr lang="en-US" sz="1200" b="1" dirty="0">
                <a:latin typeface="+mn-lt"/>
              </a:rPr>
              <a:t>As a Servant</a:t>
            </a:r>
          </a:p>
          <a:p>
            <a:r>
              <a:rPr lang="en-US" sz="1200" b="1" dirty="0">
                <a:latin typeface="+mn-lt"/>
              </a:rPr>
              <a:t>(Joshua 1:1), </a:t>
            </a:r>
            <a:r>
              <a:rPr lang="en-US" sz="1200" b="0" i="1" dirty="0">
                <a:latin typeface="+mn-lt"/>
              </a:rPr>
              <a:t>“</a:t>
            </a:r>
            <a:r>
              <a:rPr lang="en-US" altLang="en-US" sz="1200" b="0" i="1" dirty="0">
                <a:solidFill>
                  <a:srgbClr val="000032"/>
                </a:solidFill>
                <a:latin typeface="+mn-lt"/>
              </a:rPr>
              <a:t>After the death of Moses the servant of the LORD, it came to pass that the LORD spoke to Joshua the son of Nun, Moses’ assistant…”</a:t>
            </a:r>
          </a:p>
          <a:p>
            <a:pPr marL="628650" lvl="1" indent="-171450">
              <a:buFont typeface="Arial" panose="020B0604020202020204" pitchFamily="34" charset="0"/>
              <a:buChar char="•"/>
            </a:pPr>
            <a:r>
              <a:rPr lang="en-US" altLang="en-US" sz="1200" b="0" dirty="0">
                <a:solidFill>
                  <a:srgbClr val="000032"/>
                </a:solidFill>
                <a:latin typeface="+mn-lt"/>
              </a:rPr>
              <a:t>Throughout Moses’ time of leadership in Israel, Joshua served him honestly and faithfully</a:t>
            </a:r>
          </a:p>
          <a:p>
            <a:pPr marL="628650" lvl="1" indent="-171450">
              <a:buFont typeface="Arial" panose="020B0604020202020204" pitchFamily="34" charset="0"/>
              <a:buChar char="•"/>
            </a:pPr>
            <a:r>
              <a:rPr lang="en-US" altLang="en-US" sz="1200" b="1" dirty="0">
                <a:solidFill>
                  <a:srgbClr val="000032"/>
                </a:solidFill>
                <a:latin typeface="+mn-lt"/>
              </a:rPr>
              <a:t>After Moses’ death, Joshua continued to be a servant of the Lord</a:t>
            </a:r>
          </a:p>
          <a:p>
            <a:pPr marL="1085850" marR="0" lvl="2"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sz="1200" b="0" dirty="0">
                <a:solidFill>
                  <a:srgbClr val="000032"/>
                </a:solidFill>
                <a:latin typeface="+mn-lt"/>
              </a:rPr>
              <a:t>Most importantly, Joshua died a faithful and righteous servant of the Lord.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latin typeface="+mn-lt"/>
              </a:rPr>
              <a:t>(Joshua 24:29), </a:t>
            </a:r>
            <a:r>
              <a:rPr lang="en-US" sz="1200" b="0" i="1" dirty="0">
                <a:latin typeface="+mn-lt"/>
              </a:rPr>
              <a:t>“</a:t>
            </a:r>
            <a:r>
              <a:rPr lang="en-US" altLang="en-US" sz="1200" b="0" i="1" dirty="0">
                <a:solidFill>
                  <a:srgbClr val="000032"/>
                </a:solidFill>
                <a:latin typeface="+mn-lt"/>
              </a:rPr>
              <a:t>Now it came to pass after these things that Joshua the son of Nun, the servant of the LORD, died, being one hundred and ten years old.“</a:t>
            </a:r>
            <a:endParaRPr lang="en-US" sz="1200" b="0" i="1" dirty="0">
              <a:latin typeface="+mn-lt"/>
            </a:endParaRPr>
          </a:p>
          <a:p>
            <a:endParaRPr lang="en-US" sz="1200" b="1" dirty="0">
              <a:latin typeface="+mn-lt"/>
            </a:endParaRPr>
          </a:p>
          <a:p>
            <a:r>
              <a:rPr lang="en-US" sz="1200" b="1" dirty="0">
                <a:latin typeface="+mn-lt"/>
              </a:rPr>
              <a:t>As a Soldier</a:t>
            </a:r>
          </a:p>
          <a:p>
            <a:r>
              <a:rPr lang="en-US" sz="1200" b="1" dirty="0">
                <a:latin typeface="+mn-lt"/>
              </a:rPr>
              <a:t>(Joshua 10:40), </a:t>
            </a:r>
            <a:r>
              <a:rPr lang="en-US" sz="1200" b="1" i="1" dirty="0">
                <a:latin typeface="+mn-lt"/>
              </a:rPr>
              <a:t>“</a:t>
            </a:r>
            <a:r>
              <a:rPr lang="en-US" altLang="en-US" sz="1200" i="1" dirty="0">
                <a:solidFill>
                  <a:srgbClr val="000032"/>
                </a:solidFill>
                <a:latin typeface="+mn-lt"/>
              </a:rPr>
              <a:t>So Joshua conquered all the land: the mountain country and the South and the lowland and the wilderness slopes, and all their kings; he left none remaining, but utterly destroyed all that breathed, as the LORD God of Israel had commanded.” </a:t>
            </a:r>
            <a:endParaRPr lang="en-US" sz="1200" b="1" i="1" dirty="0">
              <a:latin typeface="+mn-l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latin typeface="+mn-lt"/>
              </a:rPr>
              <a:t>(Joshua 10:42), </a:t>
            </a:r>
            <a:r>
              <a:rPr lang="en-US" sz="1200" b="0" i="1" dirty="0">
                <a:latin typeface="+mn-lt"/>
              </a:rPr>
              <a:t>“</a:t>
            </a:r>
            <a:r>
              <a:rPr lang="en-US" altLang="en-US" sz="1200" b="0" i="1" dirty="0">
                <a:solidFill>
                  <a:srgbClr val="000032"/>
                </a:solidFill>
                <a:latin typeface="+mn-lt"/>
              </a:rPr>
              <a:t>All these kings and their land Joshua took at one time, because the LORD God of Israel fought for Israel.”</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sz="1200" b="1" dirty="0">
                <a:solidFill>
                  <a:srgbClr val="000032"/>
                </a:solidFill>
                <a:latin typeface="+mn-lt"/>
              </a:rPr>
              <a:t>They key to Joshua’s success was not as much strategy as it was obedience!</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sz="1200" b="1" dirty="0">
                <a:latin typeface="+mn-lt"/>
              </a:rPr>
              <a:t>(Deuteronomy 31:7-8), </a:t>
            </a:r>
            <a:r>
              <a:rPr lang="en-US" sz="1200" b="0" i="1" dirty="0">
                <a:latin typeface="+mn-lt"/>
              </a:rPr>
              <a:t>“</a:t>
            </a:r>
            <a:r>
              <a:rPr lang="en-US" altLang="en-US" sz="1200" b="0" i="1" dirty="0">
                <a:solidFill>
                  <a:srgbClr val="000032"/>
                </a:solidFill>
                <a:latin typeface="+mn-lt"/>
              </a:rPr>
              <a:t>Then Moses called Joshua and said to him in the sight of all Israel, “Be strong and of good courage, for you must go with this people to the land which the LORD has sworn to their fathers to give them, and you shall cause them to inherit it. </a:t>
            </a:r>
            <a:r>
              <a:rPr lang="en-US" altLang="en-US" sz="1200" b="0" i="1" baseline="30000" dirty="0">
                <a:solidFill>
                  <a:srgbClr val="000032"/>
                </a:solidFill>
                <a:latin typeface="+mn-lt"/>
              </a:rPr>
              <a:t>8</a:t>
            </a:r>
            <a:r>
              <a:rPr lang="en-US" altLang="en-US" sz="1200" b="0" i="1" dirty="0">
                <a:solidFill>
                  <a:srgbClr val="000032"/>
                </a:solidFill>
                <a:latin typeface="+mn-lt"/>
              </a:rPr>
              <a:t> And the LORD, He is the One who goes before you. </a:t>
            </a:r>
            <a:r>
              <a:rPr lang="en-US" altLang="en-US" sz="1200" b="0" i="1" u="sng" dirty="0">
                <a:solidFill>
                  <a:srgbClr val="000032"/>
                </a:solidFill>
                <a:latin typeface="+mn-lt"/>
              </a:rPr>
              <a:t>He will be with you</a:t>
            </a:r>
            <a:r>
              <a:rPr lang="en-US" altLang="en-US" sz="1200" b="0" i="1" dirty="0">
                <a:solidFill>
                  <a:srgbClr val="000032"/>
                </a:solidFill>
                <a:latin typeface="+mn-lt"/>
              </a:rPr>
              <a:t>, He will not leave you nor forsake you; do not fear nor be dismayed.”</a:t>
            </a:r>
            <a:endParaRPr lang="en-US" sz="1200" b="1" dirty="0">
              <a:latin typeface="+mn-lt"/>
            </a:endParaRPr>
          </a:p>
          <a:p>
            <a:endParaRPr lang="en-US" sz="1200" b="1" dirty="0">
              <a:latin typeface="+mn-lt"/>
            </a:endParaRPr>
          </a:p>
          <a:p>
            <a:r>
              <a:rPr lang="en-US" sz="1200" b="1" dirty="0">
                <a:latin typeface="+mn-lt"/>
              </a:rPr>
              <a:t>As a Spy</a:t>
            </a:r>
          </a:p>
          <a:p>
            <a:r>
              <a:rPr lang="en-US" sz="1200" b="1" dirty="0">
                <a:latin typeface="+mn-lt"/>
              </a:rPr>
              <a:t>(Numbers 13:1-2), </a:t>
            </a:r>
            <a:r>
              <a:rPr lang="en-US" sz="1200" b="0" i="1" dirty="0">
                <a:latin typeface="+mn-lt"/>
              </a:rPr>
              <a:t>“</a:t>
            </a:r>
            <a:r>
              <a:rPr lang="en-US" altLang="en-US" sz="1200" b="0" i="1" dirty="0">
                <a:solidFill>
                  <a:srgbClr val="000032"/>
                </a:solidFill>
                <a:latin typeface="+mn-lt"/>
              </a:rPr>
              <a:t>And the LORD spoke to Moses, saying, </a:t>
            </a:r>
            <a:r>
              <a:rPr lang="en-US" altLang="en-US" sz="1200" b="0" i="1" baseline="30000" dirty="0">
                <a:solidFill>
                  <a:srgbClr val="000032"/>
                </a:solidFill>
                <a:latin typeface="+mn-lt"/>
              </a:rPr>
              <a:t>2</a:t>
            </a:r>
            <a:r>
              <a:rPr lang="en-US" altLang="en-US" sz="1200" b="0" i="1" dirty="0">
                <a:solidFill>
                  <a:srgbClr val="000032"/>
                </a:solidFill>
                <a:latin typeface="+mn-lt"/>
              </a:rPr>
              <a:t> “Send men to spy out the land of Canaan, which I am giving to the children of Israel; from each tribe of their fathers you shall send a man, every one a leader among them.” </a:t>
            </a:r>
            <a:br>
              <a:rPr lang="en-US" sz="1200" b="1" dirty="0">
                <a:latin typeface="+mn-lt"/>
              </a:rPr>
            </a:br>
            <a:r>
              <a:rPr lang="en-US" sz="1200" b="1" dirty="0">
                <a:latin typeface="+mn-lt"/>
              </a:rPr>
              <a:t>(Numbers 13:16), </a:t>
            </a:r>
            <a:r>
              <a:rPr lang="en-US" sz="1200" b="0" i="1" u="none" dirty="0">
                <a:latin typeface="+mn-lt"/>
              </a:rPr>
              <a:t>“</a:t>
            </a:r>
            <a:r>
              <a:rPr lang="en-US" altLang="en-US" sz="1200" b="0" i="1" u="none" dirty="0">
                <a:solidFill>
                  <a:srgbClr val="000032"/>
                </a:solidFill>
                <a:latin typeface="+mn-lt"/>
              </a:rPr>
              <a:t>These are the names of the men whom Moses sent to spy out the land. And Moses called Hoshea the son of Nun, Joshua.”</a:t>
            </a:r>
            <a:endParaRPr lang="en-US" sz="1200" b="0" i="1" u="none" dirty="0">
              <a:latin typeface="+mn-lt"/>
            </a:endParaRPr>
          </a:p>
          <a:p>
            <a:pPr marL="628650" lvl="1" indent="-171450">
              <a:buFont typeface="Arial" panose="020B0604020202020204" pitchFamily="34" charset="0"/>
              <a:buChar char="•"/>
            </a:pPr>
            <a:r>
              <a:rPr lang="en-US" sz="1200" b="1" dirty="0">
                <a:latin typeface="+mn-lt"/>
              </a:rPr>
              <a:t>Only Joshua and Caleb faithfully discharged their duty, and gave a good report  The others did not trust in the Lord.</a:t>
            </a:r>
          </a:p>
          <a:p>
            <a:endParaRPr lang="en-US" sz="1200" b="1" dirty="0">
              <a:latin typeface="+mn-lt"/>
            </a:endParaRPr>
          </a:p>
          <a:p>
            <a:r>
              <a:rPr lang="en-US" sz="1200" b="1" dirty="0">
                <a:latin typeface="+mn-lt"/>
              </a:rPr>
              <a:t>As a Savior</a:t>
            </a:r>
          </a:p>
          <a:p>
            <a:pPr marL="628650" lvl="1" indent="-171450">
              <a:buFont typeface="Arial" panose="020B0604020202020204" pitchFamily="34" charset="0"/>
              <a:buChar char="•"/>
            </a:pPr>
            <a:r>
              <a:rPr lang="en-US" altLang="en-US" sz="1200" b="1" dirty="0">
                <a:solidFill>
                  <a:srgbClr val="000032"/>
                </a:solidFill>
                <a:latin typeface="+mn-lt"/>
              </a:rPr>
              <a:t>Joshua led Israel into the promised land, giving them their inheritance as a people.  He is a “type” of Christ</a:t>
            </a:r>
            <a:endParaRPr lang="en-US" sz="1200" b="1" dirty="0">
              <a:latin typeface="+mn-lt"/>
            </a:endParaRPr>
          </a:p>
          <a:p>
            <a:r>
              <a:rPr lang="en-US" sz="1200" b="1" dirty="0">
                <a:latin typeface="+mn-lt"/>
              </a:rPr>
              <a:t>(Joshua 24:15), </a:t>
            </a:r>
            <a:r>
              <a:rPr lang="en-US" sz="1200" b="0" i="1" dirty="0">
                <a:latin typeface="+mn-lt"/>
              </a:rPr>
              <a:t>“</a:t>
            </a:r>
            <a:r>
              <a:rPr lang="en-US" altLang="en-US" sz="1200" b="0" i="1" dirty="0">
                <a:solidFill>
                  <a:srgbClr val="000032"/>
                </a:solidFill>
                <a:latin typeface="+mn-lt"/>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sz="1200" b="1" dirty="0">
              <a:latin typeface="+mn-lt"/>
            </a:endParaRPr>
          </a:p>
          <a:p>
            <a:r>
              <a:rPr lang="en-US" sz="1200" b="1" dirty="0">
                <a:latin typeface="+mn-lt"/>
              </a:rPr>
              <a:t>As a Saint</a:t>
            </a:r>
          </a:p>
          <a:p>
            <a:r>
              <a:rPr lang="en-US" sz="1200" b="1" dirty="0">
                <a:latin typeface="+mn-lt"/>
              </a:rPr>
              <a:t>(Numbers 32:11-12), </a:t>
            </a:r>
            <a:r>
              <a:rPr lang="en-US" sz="1200" b="0" i="1" dirty="0">
                <a:latin typeface="+mn-lt"/>
              </a:rPr>
              <a:t>“</a:t>
            </a:r>
            <a:r>
              <a:rPr lang="en-US" altLang="en-US" sz="1200" b="0" i="1" dirty="0">
                <a:solidFill>
                  <a:srgbClr val="000032"/>
                </a:solidFill>
                <a:latin typeface="+mn-lt"/>
              </a:rPr>
              <a:t>Surely none of the men who came up from Egypt, from twenty years old and above, shall see the land of which I swore to Abraham, Isaac, and Jacob, because they have not wholly followed Me, </a:t>
            </a:r>
            <a:r>
              <a:rPr lang="en-US" altLang="en-US" sz="1200" b="0" i="1" baseline="30000" dirty="0">
                <a:solidFill>
                  <a:srgbClr val="000032"/>
                </a:solidFill>
                <a:latin typeface="+mn-lt"/>
              </a:rPr>
              <a:t>12</a:t>
            </a:r>
            <a:r>
              <a:rPr lang="en-US" altLang="en-US" sz="1200" b="0" i="1" dirty="0">
                <a:solidFill>
                  <a:srgbClr val="000032"/>
                </a:solidFill>
                <a:latin typeface="+mn-lt"/>
              </a:rPr>
              <a:t> except Caleb the son of </a:t>
            </a:r>
            <a:r>
              <a:rPr lang="en-US" altLang="en-US" sz="1200" b="0" i="1" dirty="0" err="1">
                <a:solidFill>
                  <a:srgbClr val="000032"/>
                </a:solidFill>
                <a:latin typeface="+mn-lt"/>
              </a:rPr>
              <a:t>Jephunneh</a:t>
            </a:r>
            <a:r>
              <a:rPr lang="en-US" altLang="en-US" sz="1200" b="0" i="1" dirty="0">
                <a:solidFill>
                  <a:srgbClr val="000032"/>
                </a:solidFill>
                <a:latin typeface="+mn-lt"/>
              </a:rPr>
              <a:t>, the </a:t>
            </a:r>
            <a:r>
              <a:rPr lang="en-US" altLang="en-US" sz="1200" b="0" i="1" dirty="0" err="1">
                <a:solidFill>
                  <a:srgbClr val="000032"/>
                </a:solidFill>
                <a:latin typeface="+mn-lt"/>
              </a:rPr>
              <a:t>Kenizzite</a:t>
            </a:r>
            <a:r>
              <a:rPr lang="en-US" altLang="en-US" sz="1200" b="0" i="1" dirty="0">
                <a:solidFill>
                  <a:srgbClr val="000032"/>
                </a:solidFill>
                <a:latin typeface="+mn-lt"/>
              </a:rPr>
              <a:t>, and Joshua the son of Nun, </a:t>
            </a:r>
            <a:r>
              <a:rPr lang="en-US" altLang="en-US" sz="1200" b="0" i="1" u="sng" dirty="0">
                <a:solidFill>
                  <a:srgbClr val="000032"/>
                </a:solidFill>
                <a:latin typeface="+mn-lt"/>
              </a:rPr>
              <a:t>for they have wholly followed the LORD</a:t>
            </a:r>
            <a:r>
              <a:rPr lang="en-US" altLang="en-US" sz="1200" b="0" i="1" dirty="0">
                <a:solidFill>
                  <a:srgbClr val="000032"/>
                </a:solidFill>
                <a:latin typeface="+mn-lt"/>
              </a:rPr>
              <a:t>.”</a:t>
            </a:r>
          </a:p>
          <a:p>
            <a:pPr marL="688975" lvl="1" indent="-171450">
              <a:buFont typeface="Arial" panose="020B0604020202020204" pitchFamily="34" charset="0"/>
              <a:buChar char="•"/>
            </a:pPr>
            <a:r>
              <a:rPr lang="en-US" altLang="en-US" sz="1200" b="1" dirty="0">
                <a:solidFill>
                  <a:srgbClr val="000032"/>
                </a:solidFill>
                <a:latin typeface="+mn-lt"/>
              </a:rPr>
              <a:t>This is what it means to be a saint! To wholly follow the Lord!</a:t>
            </a:r>
          </a:p>
          <a:p>
            <a:pPr marL="688975" lvl="1" indent="-171450">
              <a:buFont typeface="Arial" panose="020B0604020202020204" pitchFamily="34" charset="0"/>
              <a:buChar char="•"/>
            </a:pPr>
            <a:r>
              <a:rPr lang="en-US" altLang="en-US" sz="1200" b="1" dirty="0">
                <a:solidFill>
                  <a:srgbClr val="000032"/>
                </a:solidFill>
                <a:latin typeface="+mn-lt"/>
              </a:rPr>
              <a:t>God set’s apart His people to righteous service.  Those who do so are sanctified.  They are saints.</a:t>
            </a:r>
          </a:p>
          <a:p>
            <a:endParaRPr lang="en-US" b="1" dirty="0"/>
          </a:p>
        </p:txBody>
      </p:sp>
      <p:sp>
        <p:nvSpPr>
          <p:cNvPr id="4" name="Slide Number Placeholder 3"/>
          <p:cNvSpPr>
            <a:spLocks noGrp="1"/>
          </p:cNvSpPr>
          <p:nvPr>
            <p:ph type="sldNum" sz="quarter" idx="5"/>
          </p:nvPr>
        </p:nvSpPr>
        <p:spPr/>
        <p:txBody>
          <a:bodyPr/>
          <a:lstStyle/>
          <a:p>
            <a:fld id="{9B86764D-5E1D-49C1-BF59-5D0AB4841803}" type="slidenum">
              <a:rPr lang="en-US" altLang="en-US" smtClean="0"/>
              <a:pPr/>
              <a:t>3</a:t>
            </a:fld>
            <a:endParaRPr lang="en-US" altLang="en-US"/>
          </a:p>
        </p:txBody>
      </p:sp>
    </p:spTree>
    <p:extLst>
      <p:ext uri="{BB962C8B-B14F-4D97-AF65-F5344CB8AC3E}">
        <p14:creationId xmlns:p14="http://schemas.microsoft.com/office/powerpoint/2010/main" val="3120248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solidFill>
                  <a:srgbClr val="000032"/>
                </a:solidFill>
                <a:latin typeface="+mn-lt"/>
              </a:rPr>
              <a:t>May we, like Joshua, faithfully serve God and our fellowman.</a:t>
            </a:r>
          </a:p>
          <a:p>
            <a:endParaRPr lang="en-US" altLang="en-US" sz="1200" dirty="0">
              <a:solidFill>
                <a:srgbClr val="000032"/>
              </a:solidFill>
              <a:latin typeface="+mn-lt"/>
            </a:endParaRPr>
          </a:p>
          <a:p>
            <a:r>
              <a:rPr lang="en-US" altLang="en-US" sz="1200" dirty="0">
                <a:solidFill>
                  <a:srgbClr val="000032"/>
                </a:solidFill>
                <a:latin typeface="+mn-lt"/>
              </a:rPr>
              <a:t>We must, as Joshua, </a:t>
            </a:r>
            <a:r>
              <a:rPr lang="en-US" altLang="en-US" sz="1200" i="1" dirty="0">
                <a:solidFill>
                  <a:srgbClr val="000032"/>
                </a:solidFill>
                <a:latin typeface="+mn-lt"/>
              </a:rPr>
              <a:t>“Choose this day whom you will serve.”</a:t>
            </a:r>
          </a:p>
          <a:p>
            <a:endParaRPr lang="en-US" dirty="0"/>
          </a:p>
        </p:txBody>
      </p:sp>
      <p:sp>
        <p:nvSpPr>
          <p:cNvPr id="4" name="Slide Number Placeholder 3"/>
          <p:cNvSpPr>
            <a:spLocks noGrp="1"/>
          </p:cNvSpPr>
          <p:nvPr>
            <p:ph type="sldNum" sz="quarter" idx="5"/>
          </p:nvPr>
        </p:nvSpPr>
        <p:spPr/>
        <p:txBody>
          <a:bodyPr/>
          <a:lstStyle/>
          <a:p>
            <a:fld id="{9B86764D-5E1D-49C1-BF59-5D0AB4841803}" type="slidenum">
              <a:rPr lang="en-US" altLang="en-US" smtClean="0"/>
              <a:pPr/>
              <a:t>4</a:t>
            </a:fld>
            <a:endParaRPr lang="en-US" altLang="en-US"/>
          </a:p>
        </p:txBody>
      </p:sp>
    </p:spTree>
    <p:extLst>
      <p:ext uri="{BB962C8B-B14F-4D97-AF65-F5344CB8AC3E}">
        <p14:creationId xmlns:p14="http://schemas.microsoft.com/office/powerpoint/2010/main" val="365485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4DFF80A-7A80-44CF-8379-993788589A99}" type="slidenum">
              <a:rPr lang="en-US" altLang="en-US" smtClean="0"/>
              <a:pPr/>
              <a:t>‹#›</a:t>
            </a:fld>
            <a:endParaRPr lang="en-US" altLang="en-US"/>
          </a:p>
        </p:txBody>
      </p:sp>
    </p:spTree>
    <p:extLst>
      <p:ext uri="{BB962C8B-B14F-4D97-AF65-F5344CB8AC3E}">
        <p14:creationId xmlns:p14="http://schemas.microsoft.com/office/powerpoint/2010/main" val="129264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F86AB76-B3B2-450F-B390-2EEC159FF54A}" type="slidenum">
              <a:rPr lang="en-US" altLang="en-US" smtClean="0"/>
              <a:pPr/>
              <a:t>‹#›</a:t>
            </a:fld>
            <a:endParaRPr lang="en-US" altLang="en-US"/>
          </a:p>
        </p:txBody>
      </p:sp>
    </p:spTree>
    <p:extLst>
      <p:ext uri="{BB962C8B-B14F-4D97-AF65-F5344CB8AC3E}">
        <p14:creationId xmlns:p14="http://schemas.microsoft.com/office/powerpoint/2010/main" val="415660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B84B0DF-A351-4FB9-847A-DD6371D8D922}" type="slidenum">
              <a:rPr lang="en-US" altLang="en-US" smtClean="0"/>
              <a:pPr/>
              <a:t>‹#›</a:t>
            </a:fld>
            <a:endParaRPr lang="en-US" altLang="en-US"/>
          </a:p>
        </p:txBody>
      </p:sp>
    </p:spTree>
    <p:extLst>
      <p:ext uri="{BB962C8B-B14F-4D97-AF65-F5344CB8AC3E}">
        <p14:creationId xmlns:p14="http://schemas.microsoft.com/office/powerpoint/2010/main" val="77247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29D1EE0-4151-4D2D-A108-E6BDF4BFD6B1}" type="slidenum">
              <a:rPr lang="en-US" altLang="en-US" smtClean="0"/>
              <a:pPr/>
              <a:t>‹#›</a:t>
            </a:fld>
            <a:endParaRPr lang="en-US" altLang="en-US"/>
          </a:p>
        </p:txBody>
      </p:sp>
    </p:spTree>
    <p:extLst>
      <p:ext uri="{BB962C8B-B14F-4D97-AF65-F5344CB8AC3E}">
        <p14:creationId xmlns:p14="http://schemas.microsoft.com/office/powerpoint/2010/main" val="82842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37B67F2-0AD2-4DAF-B924-72582AA601C1}" type="slidenum">
              <a:rPr lang="en-US" altLang="en-US" smtClean="0"/>
              <a:pPr/>
              <a:t>‹#›</a:t>
            </a:fld>
            <a:endParaRPr lang="en-US" altLang="en-US"/>
          </a:p>
        </p:txBody>
      </p:sp>
    </p:spTree>
    <p:extLst>
      <p:ext uri="{BB962C8B-B14F-4D97-AF65-F5344CB8AC3E}">
        <p14:creationId xmlns:p14="http://schemas.microsoft.com/office/powerpoint/2010/main" val="6705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6158A32-F27E-44FC-956E-42518C070E00}" type="slidenum">
              <a:rPr lang="en-US" altLang="en-US" smtClean="0"/>
              <a:pPr/>
              <a:t>‹#›</a:t>
            </a:fld>
            <a:endParaRPr lang="en-US" altLang="en-US"/>
          </a:p>
        </p:txBody>
      </p:sp>
    </p:spTree>
    <p:extLst>
      <p:ext uri="{BB962C8B-B14F-4D97-AF65-F5344CB8AC3E}">
        <p14:creationId xmlns:p14="http://schemas.microsoft.com/office/powerpoint/2010/main" val="100686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CEB5A91-8D26-43F0-9AC7-C757B99A4547}" type="slidenum">
              <a:rPr lang="en-US" altLang="en-US" smtClean="0"/>
              <a:pPr/>
              <a:t>‹#›</a:t>
            </a:fld>
            <a:endParaRPr lang="en-US" altLang="en-US"/>
          </a:p>
        </p:txBody>
      </p:sp>
    </p:spTree>
    <p:extLst>
      <p:ext uri="{BB962C8B-B14F-4D97-AF65-F5344CB8AC3E}">
        <p14:creationId xmlns:p14="http://schemas.microsoft.com/office/powerpoint/2010/main" val="126871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29DD6F4B-AF04-4F65-849C-35640FE79828}" type="slidenum">
              <a:rPr lang="en-US" altLang="en-US" smtClean="0"/>
              <a:pPr/>
              <a:t>‹#›</a:t>
            </a:fld>
            <a:endParaRPr lang="en-US" altLang="en-US"/>
          </a:p>
        </p:txBody>
      </p:sp>
    </p:spTree>
    <p:extLst>
      <p:ext uri="{BB962C8B-B14F-4D97-AF65-F5344CB8AC3E}">
        <p14:creationId xmlns:p14="http://schemas.microsoft.com/office/powerpoint/2010/main" val="349717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CB9DD15-34E9-4CD8-B85D-A456AE5D25D2}" type="slidenum">
              <a:rPr lang="en-US" altLang="en-US" smtClean="0"/>
              <a:pPr/>
              <a:t>‹#›</a:t>
            </a:fld>
            <a:endParaRPr lang="en-US" altLang="en-US"/>
          </a:p>
        </p:txBody>
      </p:sp>
    </p:spTree>
    <p:extLst>
      <p:ext uri="{BB962C8B-B14F-4D97-AF65-F5344CB8AC3E}">
        <p14:creationId xmlns:p14="http://schemas.microsoft.com/office/powerpoint/2010/main" val="404910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A24C5F9-95D9-45C1-AE78-888657CD4EF5}" type="slidenum">
              <a:rPr lang="en-US" altLang="en-US" smtClean="0"/>
              <a:pPr/>
              <a:t>‹#›</a:t>
            </a:fld>
            <a:endParaRPr lang="en-US" altLang="en-US"/>
          </a:p>
        </p:txBody>
      </p:sp>
    </p:spTree>
    <p:extLst>
      <p:ext uri="{BB962C8B-B14F-4D97-AF65-F5344CB8AC3E}">
        <p14:creationId xmlns:p14="http://schemas.microsoft.com/office/powerpoint/2010/main" val="14557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CD37781-9E0F-4169-8DA4-A073301A2774}" type="slidenum">
              <a:rPr lang="en-US" altLang="en-US" smtClean="0"/>
              <a:pPr/>
              <a:t>‹#›</a:t>
            </a:fld>
            <a:endParaRPr lang="en-US" altLang="en-US"/>
          </a:p>
        </p:txBody>
      </p:sp>
    </p:spTree>
    <p:extLst>
      <p:ext uri="{BB962C8B-B14F-4D97-AF65-F5344CB8AC3E}">
        <p14:creationId xmlns:p14="http://schemas.microsoft.com/office/powerpoint/2010/main" val="352540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artisticFilmGrain/>
                    </a14:imgEffect>
                    <a14:imgEffect>
                      <a14:sharpenSoften amount="-100000"/>
                    </a14:imgEffect>
                  </a14:imgLayer>
                </a14:imgProps>
              </a:ext>
            </a:extLst>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CF101-3657-4CDC-83DD-E7FBCA3CB978}" type="slidenum">
              <a:rPr lang="en-US" altLang="en-US" smtClean="0"/>
              <a:pPr/>
              <a:t>‹#›</a:t>
            </a:fld>
            <a:endParaRPr lang="en-US" altLang="en-US"/>
          </a:p>
        </p:txBody>
      </p:sp>
    </p:spTree>
    <p:extLst>
      <p:ext uri="{BB962C8B-B14F-4D97-AF65-F5344CB8AC3E}">
        <p14:creationId xmlns:p14="http://schemas.microsoft.com/office/powerpoint/2010/main" val="2255738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72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F1E4837-3C24-4B16-91EA-F2A2E8E18FD1}"/>
              </a:ext>
            </a:extLst>
          </p:cNvPr>
          <p:cNvSpPr>
            <a:spLocks noGrp="1" noChangeArrowheads="1"/>
          </p:cNvSpPr>
          <p:nvPr>
            <p:ph type="ctrTitle"/>
          </p:nvPr>
        </p:nvSpPr>
        <p:spPr>
          <a:xfrm>
            <a:off x="914400" y="838200"/>
            <a:ext cx="5029200" cy="3505200"/>
          </a:xfrm>
          <a:ln/>
          <a:extLst>
            <a:ext uri="{AF507438-7753-43E0-B8FC-AC1667EBCBE1}">
              <a14:hiddenEffects xmlns:a14="http://schemas.microsoft.com/office/drawing/2010/main">
                <a:effectLst>
                  <a:outerShdw dist="53882" dir="2700000" algn="ctr" rotWithShape="0">
                    <a:srgbClr val="800000"/>
                  </a:outerShdw>
                </a:effectLst>
              </a14:hiddenEffects>
            </a:ext>
          </a:extLst>
        </p:spPr>
        <p:txBody>
          <a:bodyPr anchor="ctr">
            <a:normAutofit/>
          </a:bodyPr>
          <a:lstStyle/>
          <a:p>
            <a:pPr>
              <a:lnSpc>
                <a:spcPct val="100000"/>
              </a:lnSpc>
            </a:pPr>
            <a:r>
              <a:rPr lang="en-US" altLang="en-US" sz="8800" dirty="0">
                <a:solidFill>
                  <a:srgbClr val="000032"/>
                </a:solidFill>
                <a:latin typeface="Viner Hand ITC" panose="03070502030502020203" pitchFamily="66" charset="0"/>
              </a:rPr>
              <a:t>Joshua</a:t>
            </a:r>
            <a:br>
              <a:rPr lang="en-US" altLang="en-US" sz="8800" dirty="0">
                <a:solidFill>
                  <a:srgbClr val="000032"/>
                </a:solidFill>
                <a:latin typeface="Viner Hand ITC" panose="03070502030502020203" pitchFamily="66" charset="0"/>
              </a:rPr>
            </a:br>
            <a:r>
              <a:rPr lang="en-US" altLang="en-US" sz="4800" dirty="0">
                <a:solidFill>
                  <a:srgbClr val="000032"/>
                </a:solidFill>
                <a:latin typeface="Viner Hand ITC" panose="03070502030502020203" pitchFamily="66" charset="0"/>
              </a:rPr>
              <a:t>son of</a:t>
            </a:r>
            <a:br>
              <a:rPr lang="en-US" altLang="en-US" sz="8800" dirty="0">
                <a:solidFill>
                  <a:srgbClr val="000032"/>
                </a:solidFill>
                <a:latin typeface="Viner Hand ITC" panose="03070502030502020203" pitchFamily="66" charset="0"/>
              </a:rPr>
            </a:br>
            <a:r>
              <a:rPr lang="en-US" altLang="en-US" sz="8800" dirty="0">
                <a:solidFill>
                  <a:srgbClr val="000032"/>
                </a:solidFill>
                <a:latin typeface="Viner Hand ITC" panose="03070502030502020203" pitchFamily="66" charset="0"/>
              </a:rPr>
              <a:t>Nun</a:t>
            </a:r>
          </a:p>
        </p:txBody>
      </p:sp>
      <p:sp>
        <p:nvSpPr>
          <p:cNvPr id="2051" name="Rectangle 3">
            <a:extLst>
              <a:ext uri="{FF2B5EF4-FFF2-40B4-BE49-F238E27FC236}">
                <a16:creationId xmlns:a16="http://schemas.microsoft.com/office/drawing/2014/main" id="{BD865751-94A3-4E42-92AC-EDB150042452}"/>
              </a:ext>
            </a:extLst>
          </p:cNvPr>
          <p:cNvSpPr>
            <a:spLocks noGrp="1" noChangeArrowheads="1"/>
          </p:cNvSpPr>
          <p:nvPr>
            <p:ph type="subTitle" idx="1"/>
          </p:nvPr>
        </p:nvSpPr>
        <p:spPr>
          <a:xfrm>
            <a:off x="457200" y="4876800"/>
            <a:ext cx="5715000" cy="1219200"/>
          </a:xfrm>
          <a:ln/>
        </p:spPr>
        <p:txBody>
          <a:bodyPr>
            <a:normAutofit/>
          </a:bodyPr>
          <a:lstStyle/>
          <a:p>
            <a:r>
              <a:rPr lang="en-US" altLang="en-US" sz="4000" dirty="0">
                <a:solidFill>
                  <a:srgbClr val="800000"/>
                </a:solidFill>
                <a:latin typeface="Carter One" panose="03080802040405060005" pitchFamily="66" charset="0"/>
              </a:rPr>
              <a:t>The Various Roles of the Man</a:t>
            </a:r>
          </a:p>
        </p:txBody>
      </p:sp>
      <p:pic>
        <p:nvPicPr>
          <p:cNvPr id="2054" name="Picture 6">
            <a:extLst>
              <a:ext uri="{FF2B5EF4-FFF2-40B4-BE49-F238E27FC236}">
                <a16:creationId xmlns:a16="http://schemas.microsoft.com/office/drawing/2014/main" id="{97B3125B-BF42-4030-8BE9-6496F313AC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7105" y="609600"/>
            <a:ext cx="4340495"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A646AB8-D83B-4A7C-81AC-FFC7B7C2C706}"/>
              </a:ext>
            </a:extLst>
          </p:cNvPr>
          <p:cNvSpPr>
            <a:spLocks noGrp="1" noChangeArrowheads="1"/>
          </p:cNvSpPr>
          <p:nvPr>
            <p:ph type="title"/>
          </p:nvPr>
        </p:nvSpPr>
        <p:spPr>
          <a:xfrm>
            <a:off x="483394" y="609600"/>
            <a:ext cx="3479006" cy="2422404"/>
          </a:xfrm>
          <a:ln/>
        </p:spPr>
        <p:txBody>
          <a:bodyPr anchor="t">
            <a:noAutofit/>
          </a:bodyPr>
          <a:lstStyle/>
          <a:p>
            <a:pPr algn="ctr"/>
            <a:r>
              <a:rPr lang="en-US" altLang="en-US" sz="6000" dirty="0">
                <a:solidFill>
                  <a:srgbClr val="800000"/>
                </a:solidFill>
                <a:effectLst>
                  <a:outerShdw blurRad="38100" dist="38100" dir="2700000" algn="tl">
                    <a:srgbClr val="000000">
                      <a:alpha val="43137"/>
                    </a:srgbClr>
                  </a:outerShdw>
                </a:effectLst>
                <a:latin typeface="Carter One" panose="03080802040405060005" pitchFamily="66" charset="0"/>
              </a:rPr>
              <a:t>The Roles of Joshua</a:t>
            </a:r>
          </a:p>
        </p:txBody>
      </p:sp>
      <p:sp>
        <p:nvSpPr>
          <p:cNvPr id="14339" name="Rectangle 3">
            <a:extLst>
              <a:ext uri="{FF2B5EF4-FFF2-40B4-BE49-F238E27FC236}">
                <a16:creationId xmlns:a16="http://schemas.microsoft.com/office/drawing/2014/main" id="{ADF2D2D4-01E4-46A5-85ED-4BEF4F620E36}"/>
              </a:ext>
            </a:extLst>
          </p:cNvPr>
          <p:cNvSpPr>
            <a:spLocks noGrp="1" noChangeArrowheads="1"/>
          </p:cNvSpPr>
          <p:nvPr>
            <p:ph sz="half" idx="1"/>
          </p:nvPr>
        </p:nvSpPr>
        <p:spPr>
          <a:xfrm>
            <a:off x="4495800" y="762000"/>
            <a:ext cx="7365206" cy="5654796"/>
          </a:xfrm>
          <a:ln/>
        </p:spPr>
        <p:txBody>
          <a:bodyPr/>
          <a:lstStyle/>
          <a:p>
            <a:pPr marL="400050" indent="-400050"/>
            <a:r>
              <a:rPr lang="en-US" altLang="en-US" sz="4800" b="1" dirty="0">
                <a:solidFill>
                  <a:srgbClr val="000032"/>
                </a:solidFill>
              </a:rPr>
              <a:t>Son </a:t>
            </a:r>
            <a:r>
              <a:rPr lang="en-US" altLang="en-US" sz="4800" i="1" dirty="0">
                <a:solidFill>
                  <a:srgbClr val="000032"/>
                </a:solidFill>
              </a:rPr>
              <a:t>(Exodus 33:11)</a:t>
            </a:r>
          </a:p>
          <a:p>
            <a:pPr marL="400050" indent="-400050"/>
            <a:r>
              <a:rPr lang="en-US" altLang="en-US" sz="4800" b="1" dirty="0">
                <a:solidFill>
                  <a:srgbClr val="000032"/>
                </a:solidFill>
              </a:rPr>
              <a:t>Slave </a:t>
            </a:r>
            <a:r>
              <a:rPr lang="en-US" altLang="en-US" sz="4800" i="1" dirty="0">
                <a:solidFill>
                  <a:srgbClr val="000032"/>
                </a:solidFill>
              </a:rPr>
              <a:t>(Exodus 2:23-25)</a:t>
            </a:r>
          </a:p>
          <a:p>
            <a:pPr marL="400050" indent="-400050"/>
            <a:r>
              <a:rPr lang="en-US" altLang="en-US" sz="4800" b="1" dirty="0">
                <a:solidFill>
                  <a:srgbClr val="000032"/>
                </a:solidFill>
              </a:rPr>
              <a:t>Servant </a:t>
            </a:r>
            <a:r>
              <a:rPr lang="en-US" altLang="en-US" sz="4800" i="1" dirty="0">
                <a:solidFill>
                  <a:srgbClr val="000032"/>
                </a:solidFill>
              </a:rPr>
              <a:t>(Joshua 1:1; 24:29)</a:t>
            </a:r>
          </a:p>
          <a:p>
            <a:pPr marL="400050" indent="-400050"/>
            <a:r>
              <a:rPr lang="en-US" altLang="en-US" sz="4800" b="1" dirty="0">
                <a:solidFill>
                  <a:srgbClr val="000032"/>
                </a:solidFill>
              </a:rPr>
              <a:t>Soldier </a:t>
            </a:r>
            <a:r>
              <a:rPr lang="en-US" altLang="en-US" sz="4800" i="1" dirty="0">
                <a:solidFill>
                  <a:srgbClr val="000032"/>
                </a:solidFill>
              </a:rPr>
              <a:t>(Joshua 10:40, 42)</a:t>
            </a:r>
          </a:p>
          <a:p>
            <a:pPr marL="400050" indent="-400050"/>
            <a:r>
              <a:rPr lang="en-US" altLang="en-US" sz="4800" b="1" dirty="0">
                <a:solidFill>
                  <a:srgbClr val="000032"/>
                </a:solidFill>
              </a:rPr>
              <a:t>Spy </a:t>
            </a:r>
            <a:r>
              <a:rPr lang="en-US" altLang="en-US" sz="4800" i="1" dirty="0">
                <a:solidFill>
                  <a:srgbClr val="000032"/>
                </a:solidFill>
              </a:rPr>
              <a:t>(Numbers 13:1-16)</a:t>
            </a:r>
          </a:p>
          <a:p>
            <a:pPr marL="400050" indent="-400050"/>
            <a:r>
              <a:rPr lang="en-US" altLang="en-US" sz="4800" b="1" dirty="0">
                <a:solidFill>
                  <a:srgbClr val="000032"/>
                </a:solidFill>
              </a:rPr>
              <a:t>Savior </a:t>
            </a:r>
            <a:r>
              <a:rPr lang="en-US" altLang="en-US" sz="4800" i="1" dirty="0">
                <a:solidFill>
                  <a:srgbClr val="000032"/>
                </a:solidFill>
              </a:rPr>
              <a:t>(Joshua 24:15)</a:t>
            </a:r>
          </a:p>
          <a:p>
            <a:pPr marL="400050" indent="-400050"/>
            <a:r>
              <a:rPr lang="en-US" altLang="en-US" sz="4800" b="1" dirty="0">
                <a:solidFill>
                  <a:srgbClr val="000032"/>
                </a:solidFill>
              </a:rPr>
              <a:t>Saint </a:t>
            </a:r>
            <a:r>
              <a:rPr lang="en-US" altLang="en-US" sz="4800" i="1" dirty="0">
                <a:solidFill>
                  <a:srgbClr val="000032"/>
                </a:solidFill>
              </a:rPr>
              <a:t>(Numbers 32:11-12)</a:t>
            </a:r>
          </a:p>
          <a:p>
            <a:endParaRPr lang="en-US" altLang="en-US" sz="3200" dirty="0">
              <a:solidFill>
                <a:srgbClr val="000032"/>
              </a:solidFill>
              <a:latin typeface="Arial" panose="020B0604020202020204" pitchFamily="34" charset="0"/>
            </a:endParaRPr>
          </a:p>
        </p:txBody>
      </p:sp>
      <p:pic>
        <p:nvPicPr>
          <p:cNvPr id="8" name="Picture 6">
            <a:extLst>
              <a:ext uri="{FF2B5EF4-FFF2-40B4-BE49-F238E27FC236}">
                <a16:creationId xmlns:a16="http://schemas.microsoft.com/office/drawing/2014/main" id="{22527E09-2ABF-40C0-A64D-52103A54F4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991" y="3429000"/>
            <a:ext cx="2309812" cy="2878560"/>
          </a:xfrm>
          <a:prstGeom prst="rect">
            <a:avLst/>
          </a:prstGeom>
          <a:noFill/>
          <a:ln w="28575">
            <a:solidFill>
              <a:srgbClr val="00003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anim calcmode="lin" valueType="num">
                                      <p:cBhvr>
                                        <p:cTn id="8"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500"/>
                                        <p:tgtEl>
                                          <p:spTgt spid="14339">
                                            <p:txEl>
                                              <p:pRg st="1" end="1"/>
                                            </p:txEl>
                                          </p:spTgt>
                                        </p:tgtEl>
                                      </p:cBhvr>
                                    </p:animEffect>
                                    <p:anim calcmode="lin" valueType="num">
                                      <p:cBhvr>
                                        <p:cTn id="15"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500"/>
                                        <p:tgtEl>
                                          <p:spTgt spid="14339">
                                            <p:txEl>
                                              <p:pRg st="2" end="2"/>
                                            </p:txEl>
                                          </p:spTgt>
                                        </p:tgtEl>
                                      </p:cBhvr>
                                    </p:animEffect>
                                    <p:anim calcmode="lin" valueType="num">
                                      <p:cBhvr>
                                        <p:cTn id="22"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500"/>
                                        <p:tgtEl>
                                          <p:spTgt spid="14339">
                                            <p:txEl>
                                              <p:pRg st="3" end="3"/>
                                            </p:txEl>
                                          </p:spTgt>
                                        </p:tgtEl>
                                      </p:cBhvr>
                                    </p:animEffect>
                                    <p:anim calcmode="lin" valueType="num">
                                      <p:cBhvr>
                                        <p:cTn id="2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500"/>
                                        <p:tgtEl>
                                          <p:spTgt spid="14339">
                                            <p:txEl>
                                              <p:pRg st="4" end="4"/>
                                            </p:txEl>
                                          </p:spTgt>
                                        </p:tgtEl>
                                      </p:cBhvr>
                                    </p:animEffect>
                                    <p:anim calcmode="lin" valueType="num">
                                      <p:cBhvr>
                                        <p:cTn id="36"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Effect transition="in" filter="fade">
                                      <p:cBhvr>
                                        <p:cTn id="42" dur="500"/>
                                        <p:tgtEl>
                                          <p:spTgt spid="14339">
                                            <p:txEl>
                                              <p:pRg st="5" end="5"/>
                                            </p:txEl>
                                          </p:spTgt>
                                        </p:tgtEl>
                                      </p:cBhvr>
                                    </p:animEffect>
                                    <p:anim calcmode="lin" valueType="num">
                                      <p:cBhvr>
                                        <p:cTn id="43"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Effect transition="in" filter="fade">
                                      <p:cBhvr>
                                        <p:cTn id="49" dur="500"/>
                                        <p:tgtEl>
                                          <p:spTgt spid="14339">
                                            <p:txEl>
                                              <p:pRg st="6" end="6"/>
                                            </p:txEl>
                                          </p:spTgt>
                                        </p:tgtEl>
                                      </p:cBhvr>
                                    </p:animEffect>
                                    <p:anim calcmode="lin" valueType="num">
                                      <p:cBhvr>
                                        <p:cTn id="50"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7775D60D-E479-4B2E-AD44-587A41B4B1CF}"/>
              </a:ext>
            </a:extLst>
          </p:cNvPr>
          <p:cNvSpPr>
            <a:spLocks noGrp="1" noChangeArrowheads="1"/>
          </p:cNvSpPr>
          <p:nvPr>
            <p:ph type="ctrTitle"/>
          </p:nvPr>
        </p:nvSpPr>
        <p:spPr>
          <a:xfrm>
            <a:off x="381000" y="581891"/>
            <a:ext cx="6934200" cy="1066800"/>
          </a:xfrm>
          <a:ln/>
          <a:extLst>
            <a:ext uri="{AF507438-7753-43E0-B8FC-AC1667EBCBE1}">
              <a14:hiddenEffects xmlns:a14="http://schemas.microsoft.com/office/drawing/2010/main">
                <a:effectLst>
                  <a:outerShdw dist="53882" dir="2700000" algn="ctr" rotWithShape="0">
                    <a:srgbClr val="800000"/>
                  </a:outerShdw>
                </a:effectLst>
              </a14:hiddenEffects>
            </a:ext>
          </a:extLst>
        </p:spPr>
        <p:txBody>
          <a:bodyPr anchor="ctr">
            <a:normAutofit/>
          </a:bodyPr>
          <a:lstStyle/>
          <a:p>
            <a:r>
              <a:rPr lang="en-US" altLang="en-US" dirty="0">
                <a:solidFill>
                  <a:srgbClr val="800000"/>
                </a:solidFill>
                <a:latin typeface="Carter One" panose="03080802040405060005" pitchFamily="66" charset="0"/>
              </a:rPr>
              <a:t>Conclusion</a:t>
            </a:r>
          </a:p>
        </p:txBody>
      </p:sp>
      <p:sp>
        <p:nvSpPr>
          <p:cNvPr id="24580" name="Rectangle 4">
            <a:extLst>
              <a:ext uri="{FF2B5EF4-FFF2-40B4-BE49-F238E27FC236}">
                <a16:creationId xmlns:a16="http://schemas.microsoft.com/office/drawing/2014/main" id="{64A1DF13-F3D0-4E1F-B655-0258BC221B97}"/>
              </a:ext>
            </a:extLst>
          </p:cNvPr>
          <p:cNvSpPr>
            <a:spLocks noGrp="1" noChangeArrowheads="1"/>
          </p:cNvSpPr>
          <p:nvPr>
            <p:ph type="subTitle" idx="1"/>
          </p:nvPr>
        </p:nvSpPr>
        <p:spPr>
          <a:xfrm>
            <a:off x="838200" y="1981199"/>
            <a:ext cx="6019800" cy="4294909"/>
          </a:xfrm>
          <a:ln/>
        </p:spPr>
        <p:txBody>
          <a:bodyPr>
            <a:noAutofit/>
          </a:bodyPr>
          <a:lstStyle/>
          <a:p>
            <a:r>
              <a:rPr lang="en-US" altLang="en-US" sz="4400" dirty="0">
                <a:solidFill>
                  <a:srgbClr val="000032"/>
                </a:solidFill>
              </a:rPr>
              <a:t>May we, like Joshua, faithfully serve God and our fellowman.</a:t>
            </a:r>
          </a:p>
          <a:p>
            <a:endParaRPr lang="en-US" altLang="en-US" sz="800" dirty="0">
              <a:solidFill>
                <a:srgbClr val="000032"/>
              </a:solidFill>
            </a:endParaRPr>
          </a:p>
          <a:p>
            <a:r>
              <a:rPr lang="en-US" altLang="en-US" sz="4400" dirty="0">
                <a:solidFill>
                  <a:srgbClr val="000032"/>
                </a:solidFill>
              </a:rPr>
              <a:t>We must, as Joshua, </a:t>
            </a:r>
            <a:r>
              <a:rPr lang="en-US" altLang="en-US" sz="4400" i="1" dirty="0">
                <a:solidFill>
                  <a:srgbClr val="000032"/>
                </a:solidFill>
              </a:rPr>
              <a:t>“Choose this day whom you will serve.”</a:t>
            </a:r>
          </a:p>
        </p:txBody>
      </p:sp>
      <p:pic>
        <p:nvPicPr>
          <p:cNvPr id="24581" name="Picture 5">
            <a:extLst>
              <a:ext uri="{FF2B5EF4-FFF2-40B4-BE49-F238E27FC236}">
                <a16:creationId xmlns:a16="http://schemas.microsoft.com/office/drawing/2014/main" id="{381D066B-0771-4896-B6E2-A0AA8BC5F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003960"/>
            <a:ext cx="3890169" cy="4850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TotalTime>
  <Words>1027</Words>
  <Application>Microsoft Office PowerPoint</Application>
  <PresentationFormat>Widescreen</PresentationFormat>
  <Paragraphs>61</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Carter One</vt:lpstr>
      <vt:lpstr>EngrvrsOldEng Bd BT</vt:lpstr>
      <vt:lpstr>Times New Roman</vt:lpstr>
      <vt:lpstr>Viner Hand ITC</vt:lpstr>
      <vt:lpstr>Default Design</vt:lpstr>
      <vt:lpstr>PowerPoint Presentation</vt:lpstr>
      <vt:lpstr>Joshua son of Nun</vt:lpstr>
      <vt:lpstr>The Roles of Joshua</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son of Nun</dc:title>
  <dc:creator>Stan Cox</dc:creator>
  <cp:lastModifiedBy>Stan Cox</cp:lastModifiedBy>
  <cp:revision>24</cp:revision>
  <dcterms:created xsi:type="dcterms:W3CDTF">2006-02-25T23:05:07Z</dcterms:created>
  <dcterms:modified xsi:type="dcterms:W3CDTF">2020-09-09T03:04:24Z</dcterms:modified>
</cp:coreProperties>
</file>