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10400" cy="9296400"/>
  <p:embeddedFontLst>
    <p:embeddedFont>
      <p:font typeface="BadaBoom BB" panose="020B0603050302020204"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962" autoAdjust="0"/>
  </p:normalViewPr>
  <p:slideViewPr>
    <p:cSldViewPr snapToGrid="0">
      <p:cViewPr varScale="1">
        <p:scale>
          <a:sx n="35" d="100"/>
          <a:sy n="35" d="100"/>
        </p:scale>
        <p:origin x="2438" y="29"/>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F0226EB-1CEE-4FE0-AC6C-4BB83B6A0CDF}"/>
    <pc:docChg chg="delSld">
      <pc:chgData name="Stan Cox" userId="9376f276357bfffd" providerId="LiveId" clId="{0F0226EB-1CEE-4FE0-AC6C-4BB83B6A0CDF}" dt="2021-06-16T03:44:29.922" v="0" actId="47"/>
      <pc:docMkLst>
        <pc:docMk/>
      </pc:docMkLst>
      <pc:sldChg chg="del">
        <pc:chgData name="Stan Cox" userId="9376f276357bfffd" providerId="LiveId" clId="{0F0226EB-1CEE-4FE0-AC6C-4BB83B6A0CDF}" dt="2021-06-16T03:44:29.922" v="0" actId="47"/>
        <pc:sldMkLst>
          <pc:docMk/>
          <pc:sldMk cId="75828180" sldId="264"/>
        </pc:sldMkLst>
      </pc:sldChg>
    </pc:docChg>
  </pc:docChgLst>
  <pc:docChgLst>
    <pc:chgData name="Stan Cox" userId="9376f276357bfffd" providerId="LiveId" clId="{21EF47BE-99D9-4796-9051-686DED8F733E}"/>
    <pc:docChg chg="undo custSel addSld delSld modSld modNotesMaster modHandout">
      <pc:chgData name="Stan Cox" userId="9376f276357bfffd" providerId="LiveId" clId="{21EF47BE-99D9-4796-9051-686DED8F733E}" dt="2021-05-30T03:10:17.774" v="3323"/>
      <pc:docMkLst>
        <pc:docMk/>
      </pc:docMkLst>
      <pc:sldChg chg="modSp mod modNotesTx">
        <pc:chgData name="Stan Cox" userId="9376f276357bfffd" providerId="LiveId" clId="{21EF47BE-99D9-4796-9051-686DED8F733E}" dt="2021-05-28T22:13:19.249" v="1149" actId="207"/>
        <pc:sldMkLst>
          <pc:docMk/>
          <pc:sldMk cId="3063255411" sldId="256"/>
        </pc:sldMkLst>
        <pc:spChg chg="mod">
          <ac:chgData name="Stan Cox" userId="9376f276357bfffd" providerId="LiveId" clId="{21EF47BE-99D9-4796-9051-686DED8F733E}" dt="2021-05-28T22:05:13.332" v="420" actId="20577"/>
          <ac:spMkLst>
            <pc:docMk/>
            <pc:sldMk cId="3063255411" sldId="256"/>
            <ac:spMk id="3" creationId="{634CB057-3806-4BB1-9828-78F45332FD33}"/>
          </ac:spMkLst>
        </pc:spChg>
      </pc:sldChg>
      <pc:sldChg chg="modNotesTx">
        <pc:chgData name="Stan Cox" userId="9376f276357bfffd" providerId="LiveId" clId="{21EF47BE-99D9-4796-9051-686DED8F733E}" dt="2021-05-28T22:17:09.454" v="1485" actId="207"/>
        <pc:sldMkLst>
          <pc:docMk/>
          <pc:sldMk cId="3347123570" sldId="257"/>
        </pc:sldMkLst>
      </pc:sldChg>
      <pc:sldChg chg="modNotesTx">
        <pc:chgData name="Stan Cox" userId="9376f276357bfffd" providerId="LiveId" clId="{21EF47BE-99D9-4796-9051-686DED8F733E}" dt="2021-05-28T22:22:34.357" v="1594" actId="207"/>
        <pc:sldMkLst>
          <pc:docMk/>
          <pc:sldMk cId="2597841926" sldId="258"/>
        </pc:sldMkLst>
      </pc:sldChg>
      <pc:sldChg chg="modNotesTx">
        <pc:chgData name="Stan Cox" userId="9376f276357bfffd" providerId="LiveId" clId="{21EF47BE-99D9-4796-9051-686DED8F733E}" dt="2021-05-28T22:30:48.872" v="1804" actId="207"/>
        <pc:sldMkLst>
          <pc:docMk/>
          <pc:sldMk cId="4195504070" sldId="259"/>
        </pc:sldMkLst>
      </pc:sldChg>
      <pc:sldChg chg="modSp mod modNotesTx">
        <pc:chgData name="Stan Cox" userId="9376f276357bfffd" providerId="LiveId" clId="{21EF47BE-99D9-4796-9051-686DED8F733E}" dt="2021-05-28T22:34:35.816" v="2106" actId="207"/>
        <pc:sldMkLst>
          <pc:docMk/>
          <pc:sldMk cId="9226915" sldId="260"/>
        </pc:sldMkLst>
        <pc:spChg chg="mod">
          <ac:chgData name="Stan Cox" userId="9376f276357bfffd" providerId="LiveId" clId="{21EF47BE-99D9-4796-9051-686DED8F733E}" dt="2021-05-28T22:34:20.230" v="2103" actId="27636"/>
          <ac:spMkLst>
            <pc:docMk/>
            <pc:sldMk cId="9226915" sldId="260"/>
            <ac:spMk id="3" creationId="{634CB057-3806-4BB1-9828-78F45332FD33}"/>
          </ac:spMkLst>
        </pc:spChg>
      </pc:sldChg>
      <pc:sldChg chg="modNotesTx">
        <pc:chgData name="Stan Cox" userId="9376f276357bfffd" providerId="LiveId" clId="{21EF47BE-99D9-4796-9051-686DED8F733E}" dt="2021-05-28T22:39:09.563" v="2448" actId="255"/>
        <pc:sldMkLst>
          <pc:docMk/>
          <pc:sldMk cId="3545679795" sldId="261"/>
        </pc:sldMkLst>
      </pc:sldChg>
      <pc:sldChg chg="modNotesTx">
        <pc:chgData name="Stan Cox" userId="9376f276357bfffd" providerId="LiveId" clId="{21EF47BE-99D9-4796-9051-686DED8F733E}" dt="2021-05-28T22:43:49.904" v="2859" actId="207"/>
        <pc:sldMkLst>
          <pc:docMk/>
          <pc:sldMk cId="870194130" sldId="262"/>
        </pc:sldMkLst>
      </pc:sldChg>
      <pc:sldChg chg="modSp mod modNotesTx">
        <pc:chgData name="Stan Cox" userId="9376f276357bfffd" providerId="LiveId" clId="{21EF47BE-99D9-4796-9051-686DED8F733E}" dt="2021-05-28T22:50:02.377" v="3317" actId="207"/>
        <pc:sldMkLst>
          <pc:docMk/>
          <pc:sldMk cId="3888604294" sldId="263"/>
        </pc:sldMkLst>
        <pc:spChg chg="mod">
          <ac:chgData name="Stan Cox" userId="9376f276357bfffd" providerId="LiveId" clId="{21EF47BE-99D9-4796-9051-686DED8F733E}" dt="2021-05-28T22:46:30.670" v="3198" actId="27636"/>
          <ac:spMkLst>
            <pc:docMk/>
            <pc:sldMk cId="3888604294" sldId="263"/>
            <ac:spMk id="3" creationId="{634CB057-3806-4BB1-9828-78F45332FD33}"/>
          </ac:spMkLst>
        </pc:spChg>
      </pc:sldChg>
      <pc:sldChg chg="new setBg">
        <pc:chgData name="Stan Cox" userId="9376f276357bfffd" providerId="LiveId" clId="{21EF47BE-99D9-4796-9051-686DED8F733E}" dt="2021-05-30T03:10:17.774" v="3323"/>
        <pc:sldMkLst>
          <pc:docMk/>
          <pc:sldMk cId="75828180" sldId="264"/>
        </pc:sldMkLst>
      </pc:sldChg>
      <pc:sldChg chg="new del setBg">
        <pc:chgData name="Stan Cox" userId="9376f276357bfffd" providerId="LiveId" clId="{21EF47BE-99D9-4796-9051-686DED8F733E}" dt="2021-05-30T02:57:50.798" v="3320" actId="47"/>
        <pc:sldMkLst>
          <pc:docMk/>
          <pc:sldMk cId="134151632"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01FC56-8848-4224-8494-80D2D83C9248}"/>
              </a:ext>
            </a:extLst>
          </p:cNvPr>
          <p:cNvSpPr>
            <a:spLocks noGrp="1"/>
          </p:cNvSpPr>
          <p:nvPr>
            <p:ph type="hdr" sz="quarter"/>
          </p:nvPr>
        </p:nvSpPr>
        <p:spPr>
          <a:xfrm>
            <a:off x="-1" y="-1"/>
            <a:ext cx="3347309" cy="753762"/>
          </a:xfrm>
          <a:prstGeom prst="rect">
            <a:avLst/>
          </a:prstGeom>
        </p:spPr>
        <p:txBody>
          <a:bodyPr vert="horz" lIns="93177" tIns="46589" rIns="93177" bIns="46589" rtlCol="0"/>
          <a:lstStyle>
            <a:lvl1pPr algn="l">
              <a:defRPr sz="1200"/>
            </a:lvl1pPr>
          </a:lstStyle>
          <a:p>
            <a:r>
              <a:rPr lang="en-US" sz="2900" dirty="0">
                <a:latin typeface="BadaBoom BB" panose="020B0603050302020204" pitchFamily="34" charset="0"/>
              </a:rPr>
              <a:t>The Sin of Gossip</a:t>
            </a:r>
          </a:p>
        </p:txBody>
      </p:sp>
      <p:sp>
        <p:nvSpPr>
          <p:cNvPr id="3" name="Date Placeholder 2">
            <a:extLst>
              <a:ext uri="{FF2B5EF4-FFF2-40B4-BE49-F238E27FC236}">
                <a16:creationId xmlns:a16="http://schemas.microsoft.com/office/drawing/2014/main" id="{05DA8060-AF29-419A-AF32-450D9246DA5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May 30, 2021 @ 9am</a:t>
            </a:r>
          </a:p>
        </p:txBody>
      </p:sp>
      <p:sp>
        <p:nvSpPr>
          <p:cNvPr id="4" name="Footer Placeholder 3">
            <a:extLst>
              <a:ext uri="{FF2B5EF4-FFF2-40B4-BE49-F238E27FC236}">
                <a16:creationId xmlns:a16="http://schemas.microsoft.com/office/drawing/2014/main" id="{D5644F31-AF34-4FA2-8747-332C2C5A38E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9847442-8C0E-4721-914A-91285F35B4F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http://soundteaching.org    </a:t>
            </a:r>
            <a:fld id="{730B2B60-F6F0-4071-BEF0-53C474090942}" type="slidenum">
              <a:rPr lang="en-US" smtClean="0"/>
              <a:t>‹#›</a:t>
            </a:fld>
            <a:endParaRPr lang="en-US" dirty="0"/>
          </a:p>
        </p:txBody>
      </p:sp>
    </p:spTree>
    <p:extLst>
      <p:ext uri="{BB962C8B-B14F-4D97-AF65-F5344CB8AC3E}">
        <p14:creationId xmlns:p14="http://schemas.microsoft.com/office/powerpoint/2010/main" val="251776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655EA0-A282-4D7D-87EE-18EAB37FF7ED}" type="datetimeFigureOut">
              <a:rPr lang="en-US" smtClean="0"/>
              <a:t>6/15/2021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FC3C44-56BC-4938-ADB4-B68EB23D4784}" type="slidenum">
              <a:rPr lang="en-US" smtClean="0"/>
              <a:t>‹#›</a:t>
            </a:fld>
            <a:endParaRPr lang="en-US"/>
          </a:p>
        </p:txBody>
      </p:sp>
    </p:spTree>
    <p:extLst>
      <p:ext uri="{BB962C8B-B14F-4D97-AF65-F5344CB8AC3E}">
        <p14:creationId xmlns:p14="http://schemas.microsoft.com/office/powerpoint/2010/main" val="313762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757066" lvl="1" indent="-291179">
              <a:buFont typeface="Arial" panose="020B0604020202020204" pitchFamily="34" charset="0"/>
              <a:buChar char="•"/>
            </a:pPr>
            <a:r>
              <a:rPr lang="en-US" b="1" dirty="0"/>
              <a:t>I am sure that all are in agreement that the tongue is a powerful thing</a:t>
            </a:r>
          </a:p>
          <a:p>
            <a:pPr marL="1222953" lvl="2" indent="-291179">
              <a:buFont typeface="Arial" panose="020B0604020202020204" pitchFamily="34" charset="0"/>
              <a:buChar char="•"/>
            </a:pPr>
            <a:r>
              <a:rPr lang="en-US" dirty="0"/>
              <a:t>Words bring comfort and express kindness and concern</a:t>
            </a:r>
          </a:p>
          <a:p>
            <a:pPr marL="1222953" lvl="2" indent="-291179">
              <a:buFont typeface="Arial" panose="020B0604020202020204" pitchFamily="34" charset="0"/>
              <a:buChar char="•"/>
            </a:pPr>
            <a:r>
              <a:rPr lang="en-US" dirty="0"/>
              <a:t>Words impart wisdom and knowledge, and are used to spread God’s truths</a:t>
            </a:r>
          </a:p>
          <a:p>
            <a:pPr marL="757066" lvl="1" indent="-291179">
              <a:buFont typeface="Arial" panose="020B0604020202020204" pitchFamily="34" charset="0"/>
              <a:buChar char="•"/>
            </a:pPr>
            <a:r>
              <a:rPr lang="en-US" b="1" dirty="0"/>
              <a:t>The tongue can be used in destructive ways as well.</a:t>
            </a:r>
          </a:p>
          <a:p>
            <a:r>
              <a:rPr lang="en-US" b="1" dirty="0"/>
              <a:t>(James 3:5-6), </a:t>
            </a:r>
            <a:r>
              <a:rPr lang="en-US" i="1" dirty="0"/>
              <a:t>“Even so the tongue is a little member and boasts great things.  See how great a forest a little fire kindles!</a:t>
            </a:r>
            <a:r>
              <a:rPr lang="en-US" i="1" baseline="30000" dirty="0"/>
              <a:t> 6</a:t>
            </a:r>
            <a:r>
              <a:rPr lang="en-US" i="1" dirty="0"/>
              <a:t> And the tongue is a fire, a world of iniquity. The tongue is so set among our members that it defiles the whole body, and sets on fire the course of nature; and it is set on fire by hell.”</a:t>
            </a:r>
          </a:p>
          <a:p>
            <a:pPr marL="1222953" lvl="2" indent="-291179">
              <a:buFont typeface="Arial" panose="020B0604020202020204" pitchFamily="34" charset="0"/>
              <a:buChar char="•"/>
            </a:pPr>
            <a:r>
              <a:rPr lang="en-US" dirty="0"/>
              <a:t>Words have started world wars</a:t>
            </a:r>
          </a:p>
          <a:p>
            <a:pPr marL="1222953" lvl="2" indent="-291179">
              <a:buFont typeface="Arial" panose="020B0604020202020204" pitchFamily="34" charset="0"/>
              <a:buChar char="•"/>
            </a:pPr>
            <a:r>
              <a:rPr lang="en-US" dirty="0"/>
              <a:t>Words have destroyed churches and divided brethren</a:t>
            </a:r>
          </a:p>
          <a:p>
            <a:pPr marL="1222953" lvl="2" indent="-291179">
              <a:buFont typeface="Arial" panose="020B0604020202020204" pitchFamily="34" charset="0"/>
              <a:buChar char="•"/>
            </a:pPr>
            <a:r>
              <a:rPr lang="en-US" dirty="0"/>
              <a:t>Words have gutted homes and ended marriages.</a:t>
            </a:r>
          </a:p>
          <a:p>
            <a:pPr marL="1222953" lvl="2" indent="-291179">
              <a:buFont typeface="Arial" panose="020B0604020202020204" pitchFamily="34" charset="0"/>
              <a:buChar char="•"/>
            </a:pPr>
            <a:r>
              <a:rPr lang="en-US" dirty="0"/>
              <a:t>Words have turned friends into enemies</a:t>
            </a:r>
          </a:p>
          <a:p>
            <a:pPr marL="757066" lvl="1" indent="-291179">
              <a:buFont typeface="Arial" panose="020B0604020202020204" pitchFamily="34" charset="0"/>
              <a:buChar char="•"/>
            </a:pPr>
            <a:r>
              <a:rPr lang="en-US" b="1" dirty="0"/>
              <a:t>We must learn to restrain our tongues!  This takes the control of our hearts to accomplish.</a:t>
            </a:r>
          </a:p>
          <a:p>
            <a:r>
              <a:rPr lang="en-US" b="1" dirty="0"/>
              <a:t>(Matthew 15:11), </a:t>
            </a:r>
            <a:r>
              <a:rPr lang="en-US" i="1" dirty="0"/>
              <a:t>“Not what goes into the mouth defiles a man; but what comes out of the mouth, this defiles a man.”</a:t>
            </a:r>
          </a:p>
          <a:p>
            <a:r>
              <a:rPr lang="en-US" b="1" dirty="0"/>
              <a:t>(Matthew 15:16-20), </a:t>
            </a:r>
            <a:r>
              <a:rPr lang="en-US" i="1" dirty="0"/>
              <a:t>“So Jesus said, “Are you also still without understanding?</a:t>
            </a:r>
            <a:r>
              <a:rPr lang="en-US" i="1" baseline="30000" dirty="0"/>
              <a:t> 17</a:t>
            </a:r>
            <a:r>
              <a:rPr lang="en-US" i="1" dirty="0"/>
              <a:t> Do you not yet understand that whatever enters the mouth goes into the stomach and is eliminated?</a:t>
            </a:r>
            <a:r>
              <a:rPr lang="en-US" i="1" baseline="30000" dirty="0"/>
              <a:t> 18</a:t>
            </a:r>
            <a:r>
              <a:rPr lang="en-US" i="1" dirty="0"/>
              <a:t> But those things which proceed out of the mouth come from the heart, and they defile a man.</a:t>
            </a:r>
            <a:r>
              <a:rPr lang="en-US" i="1" baseline="30000" dirty="0"/>
              <a:t> 19</a:t>
            </a:r>
            <a:r>
              <a:rPr lang="en-US" i="1" dirty="0"/>
              <a:t> For out of the heart proceed evil thoughts, murders, adulteries, fornications, thefts, false witness, blasphemies.</a:t>
            </a:r>
            <a:r>
              <a:rPr lang="en-US" i="1" baseline="30000" dirty="0"/>
              <a:t> 20</a:t>
            </a:r>
            <a:r>
              <a:rPr lang="en-US" i="1" dirty="0"/>
              <a:t> These are the things which defile a man, but to eat with unwashed hands does not defile a man.”</a:t>
            </a:r>
          </a:p>
          <a:p>
            <a:pPr marL="757066" lvl="1" indent="-291179">
              <a:buFont typeface="Arial" panose="020B0604020202020204" pitchFamily="34" charset="0"/>
              <a:buChar char="•"/>
            </a:pPr>
            <a:r>
              <a:rPr lang="en-US" b="1" dirty="0"/>
              <a:t>One of the things that defiles a man is the sin of Gossip</a:t>
            </a:r>
          </a:p>
          <a:p>
            <a:pPr marL="1222953" lvl="2" indent="-291179">
              <a:buFont typeface="Arial" panose="020B0604020202020204" pitchFamily="34" charset="0"/>
              <a:buChar char="•"/>
            </a:pPr>
            <a:r>
              <a:rPr lang="en-US" dirty="0"/>
              <a:t>It shows contempt for your neighbor</a:t>
            </a:r>
          </a:p>
          <a:p>
            <a:pPr marL="1222953" lvl="2" indent="-291179">
              <a:buFont typeface="Arial" panose="020B0604020202020204" pitchFamily="34" charset="0"/>
              <a:buChar char="•"/>
            </a:pPr>
            <a:r>
              <a:rPr lang="en-US" dirty="0"/>
              <a:t>It is evidence of an unrestrained tongue, without the control of a good heart.</a:t>
            </a:r>
          </a:p>
          <a:p>
            <a:r>
              <a:rPr lang="en-US" b="1" dirty="0"/>
              <a:t>(James 3:8-10), </a:t>
            </a:r>
            <a:r>
              <a:rPr lang="en-US" i="1" dirty="0"/>
              <a:t>“But no man can tame the tongue. It is an unruly evil, full of deadly poison.</a:t>
            </a:r>
            <a:r>
              <a:rPr lang="en-US" i="1" baseline="30000" dirty="0"/>
              <a:t> 9</a:t>
            </a:r>
            <a:r>
              <a:rPr lang="en-US" i="1" dirty="0"/>
              <a:t> With it we bless our God and Father, and with it we curse men, who have been made in the similitude of God.</a:t>
            </a:r>
            <a:r>
              <a:rPr lang="en-US" i="1" baseline="30000" dirty="0"/>
              <a:t> 10</a:t>
            </a:r>
            <a:r>
              <a:rPr lang="en-US" i="1" dirty="0"/>
              <a:t> Out of the same mouth proceed blessing and cursing. My brethren, these things ought not to be so.”</a:t>
            </a:r>
          </a:p>
          <a:p>
            <a:endParaRPr lang="en-US" dirty="0"/>
          </a:p>
          <a:p>
            <a:r>
              <a:rPr lang="en-US" b="1" dirty="0"/>
              <a:t>Before opening our mouths, there are certain truths we must consider….</a:t>
            </a:r>
          </a:p>
          <a:p>
            <a:endParaRPr lang="en-US" dirty="0"/>
          </a:p>
          <a:p>
            <a:pPr algn="r" defTabSz="931774">
              <a:defRPr/>
            </a:pPr>
            <a:r>
              <a:rPr lang="en-US" dirty="0"/>
              <a:t>Points taken from an article, The Sin of Gossip, written by Joe R. Price. (The Spirit’s Sword, June 2, 2002)</a:t>
            </a:r>
          </a:p>
          <a:p>
            <a:endParaRPr lang="en-US" dirty="0"/>
          </a:p>
        </p:txBody>
      </p:sp>
      <p:sp>
        <p:nvSpPr>
          <p:cNvPr id="4" name="Slide Number Placeholder 3"/>
          <p:cNvSpPr>
            <a:spLocks noGrp="1"/>
          </p:cNvSpPr>
          <p:nvPr>
            <p:ph type="sldNum" sz="quarter" idx="5"/>
          </p:nvPr>
        </p:nvSpPr>
        <p:spPr/>
        <p:txBody>
          <a:bodyPr/>
          <a:lstStyle/>
          <a:p>
            <a:fld id="{62FC3C44-56BC-4938-ADB4-B68EB23D4784}" type="slidenum">
              <a:rPr lang="en-US" smtClean="0"/>
              <a:t>1</a:t>
            </a:fld>
            <a:endParaRPr lang="en-US"/>
          </a:p>
        </p:txBody>
      </p:sp>
    </p:spTree>
    <p:extLst>
      <p:ext uri="{BB962C8B-B14F-4D97-AF65-F5344CB8AC3E}">
        <p14:creationId xmlns:p14="http://schemas.microsoft.com/office/powerpoint/2010/main" val="275422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person who gossips is a talebearer.</a:t>
            </a:r>
          </a:p>
          <a:p>
            <a:r>
              <a:rPr lang="en-US" b="1" dirty="0"/>
              <a:t>(Proverbs 17:9), </a:t>
            </a:r>
            <a:r>
              <a:rPr lang="en-US" i="1" dirty="0"/>
              <a:t>“He who covers a transgression seeks love, but he who repeats a matter separates friends.”</a:t>
            </a:r>
          </a:p>
          <a:p>
            <a:pPr marL="757066" lvl="1" indent="-291179">
              <a:buFont typeface="Arial" panose="020B0604020202020204" pitchFamily="34" charset="0"/>
              <a:buChar char="•"/>
            </a:pPr>
            <a:r>
              <a:rPr lang="en-US" b="1" dirty="0"/>
              <a:t>It is disturbing how much thrill and enjoyment the gossip gets out of spreading tales</a:t>
            </a:r>
          </a:p>
          <a:p>
            <a:r>
              <a:rPr lang="en-US" b="1" dirty="0"/>
              <a:t>(Proverbs 18:8), “</a:t>
            </a:r>
            <a:r>
              <a:rPr lang="en-US" dirty="0"/>
              <a:t>The words of a talebearer are like tasty trifles, and they go down into the inmost body.”</a:t>
            </a:r>
          </a:p>
          <a:p>
            <a:pPr marL="757066" lvl="1" indent="-291179">
              <a:buFont typeface="Arial" panose="020B0604020202020204" pitchFamily="34" charset="0"/>
              <a:buChar char="•"/>
            </a:pPr>
            <a:r>
              <a:rPr lang="en-US" b="1" dirty="0"/>
              <a:t>We can’t emphasize enough how destructive their efforts can be</a:t>
            </a:r>
          </a:p>
          <a:p>
            <a:pPr marL="757066" lvl="1" indent="-291179">
              <a:buFont typeface="Arial" panose="020B0604020202020204" pitchFamily="34" charset="0"/>
              <a:buChar char="•"/>
            </a:pPr>
            <a:r>
              <a:rPr lang="en-US" b="1" dirty="0"/>
              <a:t>The gossip spreads poison to others, and especially to their own souls</a:t>
            </a:r>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51440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person who gossips sows strife.</a:t>
            </a:r>
            <a:r>
              <a:rPr lang="en-US" dirty="0"/>
              <a:t> </a:t>
            </a:r>
          </a:p>
          <a:p>
            <a:pPr marL="757066" lvl="1" indent="-291179">
              <a:buFont typeface="Arial" panose="020B0604020202020204" pitchFamily="34" charset="0"/>
              <a:buChar char="•"/>
            </a:pPr>
            <a:r>
              <a:rPr lang="en-US" b="1" dirty="0"/>
              <a:t>One who "sows discord among brethren" is an abomination to the Lord </a:t>
            </a:r>
          </a:p>
          <a:p>
            <a:r>
              <a:rPr lang="en-US" b="1" dirty="0"/>
              <a:t>(Proverbs 6:16), </a:t>
            </a:r>
            <a:r>
              <a:rPr lang="en-US" i="1" dirty="0"/>
              <a:t>“These six things the Lord hates, yes, seven are an abomination to Him.”</a:t>
            </a:r>
          </a:p>
          <a:p>
            <a:r>
              <a:rPr lang="en-US" b="1" dirty="0"/>
              <a:t>(6:19), </a:t>
            </a:r>
            <a:r>
              <a:rPr lang="en-US" i="1" dirty="0"/>
              <a:t>“A false witness who speaks lies, </a:t>
            </a:r>
            <a:r>
              <a:rPr lang="en-US" i="1" u="sng" dirty="0"/>
              <a:t>and one who sows discord among brethren</a:t>
            </a:r>
            <a:r>
              <a:rPr lang="en-US" i="1" dirty="0"/>
              <a:t>.”</a:t>
            </a:r>
          </a:p>
          <a:p>
            <a:pPr marL="757066" lvl="1" indent="-291179">
              <a:buFont typeface="Arial" panose="020B0604020202020204" pitchFamily="34" charset="0"/>
              <a:buChar char="•"/>
            </a:pPr>
            <a:r>
              <a:rPr lang="en-US" b="1" dirty="0"/>
              <a:t>That, and that alone, is reason enough not to gossip.</a:t>
            </a:r>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2202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person who gossips is a slanderer.</a:t>
            </a:r>
          </a:p>
          <a:p>
            <a:r>
              <a:rPr lang="en-US" b="1" dirty="0"/>
              <a:t>(Proverbs 16:28), “</a:t>
            </a:r>
            <a:r>
              <a:rPr lang="en-US" dirty="0"/>
              <a:t>A perverse man sows strife, and a whisperer separates the best of friends.”</a:t>
            </a:r>
          </a:p>
          <a:p>
            <a:pPr marL="757066" lvl="1" indent="-291179">
              <a:buFont typeface="Arial" panose="020B0604020202020204" pitchFamily="34" charset="0"/>
              <a:buChar char="•"/>
            </a:pPr>
            <a:r>
              <a:rPr lang="en-US" b="1" dirty="0"/>
              <a:t>A desire to bring strife is a perverse desire (corrupt).  Whispering to destroy reputations is slander.</a:t>
            </a:r>
          </a:p>
          <a:p>
            <a:r>
              <a:rPr lang="en-US" b="1" dirty="0"/>
              <a:t>(Psalm 101:5), </a:t>
            </a:r>
            <a:r>
              <a:rPr lang="en-US" i="1" dirty="0"/>
              <a:t>“Whoever secretly slanders his neighbor, him I will destroy; the one who has a haughty look and a proud heart, him I will not endure.”</a:t>
            </a:r>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57007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person who gossips is a busybody.</a:t>
            </a:r>
          </a:p>
          <a:p>
            <a:pPr marL="757066" lvl="1" indent="-291179">
              <a:buFont typeface="Arial" panose="020B0604020202020204" pitchFamily="34" charset="0"/>
              <a:buChar char="•"/>
            </a:pPr>
            <a:r>
              <a:rPr lang="en-US" b="1" dirty="0"/>
              <a:t>Peter admonishes against such actions (talking about the consequences of your actions)</a:t>
            </a:r>
          </a:p>
          <a:p>
            <a:r>
              <a:rPr lang="en-US" b="1" dirty="0"/>
              <a:t>(1 Peter 4:15), </a:t>
            </a:r>
            <a:r>
              <a:rPr lang="en-US" i="1" dirty="0"/>
              <a:t>“But let none of you suffer as a murderer, a thief, an evildoer, or as a busybody in other people's matters.”</a:t>
            </a:r>
          </a:p>
          <a:p>
            <a:pPr marL="757066" lvl="1" indent="-291179">
              <a:buFont typeface="Arial" panose="020B0604020202020204" pitchFamily="34" charset="0"/>
              <a:buChar char="•"/>
            </a:pPr>
            <a:r>
              <a:rPr lang="en-US" b="1" dirty="0"/>
              <a:t>Gossip is meddling.  Other people’s lives is none of your business!</a:t>
            </a:r>
          </a:p>
          <a:p>
            <a:r>
              <a:rPr lang="en-US" b="1" dirty="0"/>
              <a:t>(2 Thessalonians 3:11-12), </a:t>
            </a:r>
            <a:r>
              <a:rPr lang="en-US" dirty="0"/>
              <a:t>“For we hear that there are some who walk among you in a disorderly manner, not working at all, but are busybodies.</a:t>
            </a:r>
            <a:r>
              <a:rPr lang="en-US" baseline="30000" dirty="0"/>
              <a:t> 12</a:t>
            </a:r>
            <a:r>
              <a:rPr lang="en-US" dirty="0"/>
              <a:t> Now those who are such we command and exhort through our Lord Jesus Christ that they work in quietness and eat their own bread.”</a:t>
            </a:r>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7214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Idleness invites gossiping</a:t>
            </a:r>
          </a:p>
          <a:p>
            <a:r>
              <a:rPr lang="en-US" b="1" dirty="0"/>
              <a:t>(1 Timothy 5:13), </a:t>
            </a:r>
            <a:r>
              <a:rPr lang="en-US" i="1" dirty="0"/>
              <a:t>“And besides they learn to be idle, wandering about from house to house, and not only idle but also gossips and busybodies, </a:t>
            </a:r>
            <a:r>
              <a:rPr lang="en-US" i="1" u="sng" dirty="0"/>
              <a:t>saying things which they ought not</a:t>
            </a:r>
            <a:r>
              <a:rPr lang="en-US" i="1" dirty="0"/>
              <a:t>.”</a:t>
            </a:r>
          </a:p>
          <a:p>
            <a:pPr marL="757066" lvl="1" indent="-291179">
              <a:buFont typeface="Arial" panose="020B0604020202020204" pitchFamily="34" charset="0"/>
              <a:buChar char="•"/>
            </a:pPr>
            <a:r>
              <a:rPr lang="en-US" b="1" dirty="0"/>
              <a:t>Those who are busy have little time to insert themselves into other lives</a:t>
            </a:r>
          </a:p>
          <a:p>
            <a:pPr marL="1222953" lvl="2" indent="-291179">
              <a:buFont typeface="Arial" panose="020B0604020202020204" pitchFamily="34" charset="0"/>
              <a:buChar char="•"/>
            </a:pPr>
            <a:r>
              <a:rPr lang="en-US" dirty="0"/>
              <a:t>“Idle hands are the devil’s workshop!”</a:t>
            </a:r>
          </a:p>
          <a:p>
            <a:pPr marL="757066" lvl="1" indent="-291179">
              <a:buFont typeface="Arial" panose="020B0604020202020204" pitchFamily="34" charset="0"/>
              <a:buChar char="•"/>
            </a:pPr>
            <a:r>
              <a:rPr lang="en-US" b="1" dirty="0"/>
              <a:t>To avoid the sin of gossip, use your time productively, bearing righteous rather than poisonous fruit!</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08544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tongue requires constant surveillance</a:t>
            </a:r>
          </a:p>
          <a:p>
            <a:r>
              <a:rPr lang="en-US" b="1" dirty="0"/>
              <a:t>(James 3:8), </a:t>
            </a:r>
            <a:r>
              <a:rPr lang="en-US" i="1" dirty="0"/>
              <a:t>“But no man can </a:t>
            </a:r>
            <a:r>
              <a:rPr lang="en-US" i="1" u="sng" dirty="0"/>
              <a:t>tame</a:t>
            </a:r>
            <a:r>
              <a:rPr lang="en-US" i="1" dirty="0"/>
              <a:t> the tongue. It is an unruly evil, full of deadly poison.”</a:t>
            </a:r>
          </a:p>
          <a:p>
            <a:pPr marL="757066" lvl="1" indent="-291179">
              <a:buFont typeface="Arial" panose="020B0604020202020204" pitchFamily="34" charset="0"/>
              <a:buChar char="•"/>
            </a:pPr>
            <a:r>
              <a:rPr lang="en-US" b="1" dirty="0"/>
              <a:t>Illustration:  A careful lion tamer does not turn his back on the lion</a:t>
            </a:r>
          </a:p>
          <a:p>
            <a:r>
              <a:rPr lang="en-US" b="1" dirty="0"/>
              <a:t>(James 3:9-12), </a:t>
            </a:r>
            <a:r>
              <a:rPr lang="en-US" i="1" dirty="0"/>
              <a:t>“With it we bless our God and Father, and with it we curse men, who have been made in the similitude of God.</a:t>
            </a:r>
            <a:r>
              <a:rPr lang="en-US" i="1" baseline="30000" dirty="0"/>
              <a:t> 10</a:t>
            </a:r>
            <a:r>
              <a:rPr lang="en-US" i="1" dirty="0"/>
              <a:t> Out of the same mouth proceed blessing and cursing. My brethren, these things ought not to be so.</a:t>
            </a:r>
            <a:r>
              <a:rPr lang="en-US" i="1" baseline="30000" dirty="0"/>
              <a:t> 11</a:t>
            </a:r>
            <a:r>
              <a:rPr lang="en-US" i="1" dirty="0"/>
              <a:t> Does a spring send forth fresh water and bitter from the same opening?</a:t>
            </a:r>
            <a:r>
              <a:rPr lang="en-US" i="1" baseline="30000" dirty="0"/>
              <a:t> 12</a:t>
            </a:r>
            <a:r>
              <a:rPr lang="en-US" i="1" dirty="0"/>
              <a:t> Can a fig tree, my brethren, bear olives, or a grapevine bear figs? Thus no spring yields both salt water and fresh.”</a:t>
            </a:r>
          </a:p>
          <a:p>
            <a:pPr marL="757066" lvl="1" indent="-291179">
              <a:buFont typeface="Arial" panose="020B0604020202020204" pitchFamily="34" charset="0"/>
              <a:buChar char="•"/>
            </a:pPr>
            <a:r>
              <a:rPr lang="en-US" b="1" dirty="0"/>
              <a:t>Constant vigilance is required for it to be effective for blessing rather than cursing.</a:t>
            </a:r>
          </a:p>
          <a:p>
            <a:pPr marL="757066" lvl="1" indent="-291179">
              <a:buFont typeface="Arial" panose="020B0604020202020204" pitchFamily="34" charset="0"/>
              <a:buChar char="•"/>
            </a:pPr>
            <a:r>
              <a:rPr lang="en-US" b="1" dirty="0"/>
              <a:t>We must keep our hearts pure, guarding against the sin of gossip</a:t>
            </a:r>
          </a:p>
          <a:p>
            <a:r>
              <a:rPr lang="en-US" b="1" dirty="0"/>
              <a:t>(Philippians 4:8), </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99018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Calibri" panose="020F0502020204030204" pitchFamily="34" charset="0"/>
                <a:cs typeface="Calibri" panose="020F0502020204030204" pitchFamily="34" charset="0"/>
              </a:rPr>
              <a:t>Conclusion</a:t>
            </a:r>
          </a:p>
          <a:p>
            <a:pPr marL="757066" lvl="1" indent="-291179">
              <a:buFont typeface="Arial" panose="020B0604020202020204" pitchFamily="34" charset="0"/>
              <a:buChar char="•"/>
            </a:pPr>
            <a:r>
              <a:rPr lang="en-US" b="1" dirty="0">
                <a:latin typeface="Calibri" panose="020F0502020204030204" pitchFamily="34" charset="0"/>
                <a:cs typeface="Calibri" panose="020F0502020204030204" pitchFamily="34" charset="0"/>
              </a:rPr>
              <a:t>Among the 7 things that are an abomination to God (cf. Proverbs 6:19) is the </a:t>
            </a:r>
            <a:r>
              <a:rPr lang="en-US" i="1" dirty="0">
                <a:latin typeface="Calibri" panose="020F0502020204030204" pitchFamily="34" charset="0"/>
                <a:cs typeface="Calibri" panose="020F0502020204030204" pitchFamily="34" charset="0"/>
              </a:rPr>
              <a:t>“one who sows discord among brethren.”</a:t>
            </a:r>
          </a:p>
          <a:p>
            <a:pPr marL="757066" lvl="1" indent="-291179">
              <a:buFont typeface="Arial" panose="020B0604020202020204" pitchFamily="34" charset="0"/>
              <a:buChar char="•"/>
            </a:pPr>
            <a:r>
              <a:rPr lang="en-US" b="1" dirty="0">
                <a:latin typeface="Calibri" panose="020F0502020204030204" pitchFamily="34" charset="0"/>
                <a:cs typeface="Calibri" panose="020F0502020204030204" pitchFamily="34" charset="0"/>
              </a:rPr>
              <a:t>It is not harmless.  It is not minor.  God hates it and so should we!</a:t>
            </a:r>
          </a:p>
          <a:p>
            <a:endParaRPr lang="en-US" dirty="0"/>
          </a:p>
        </p:txBody>
      </p:sp>
      <p:sp>
        <p:nvSpPr>
          <p:cNvPr id="4" name="Slide Number Placeholder 3"/>
          <p:cNvSpPr>
            <a:spLocks noGrp="1"/>
          </p:cNvSpPr>
          <p:nvPr>
            <p:ph type="sldNum" sz="quarter" idx="5"/>
          </p:nvPr>
        </p:nvSpPr>
        <p:spPr/>
        <p:txBody>
          <a:bodyPr/>
          <a:lstStyle/>
          <a:p>
            <a:pPr defTabSz="931774">
              <a:defRPr/>
            </a:pPr>
            <a:fld id="{62FC3C44-56BC-4938-ADB4-B68EB23D4784}"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7332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70ED-98EB-4970-B4B1-DF0F14857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6FE433-1F38-4764-AA73-EBE6273C8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D58AF-B388-4915-8D2E-617C2710768B}"/>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5C4C7FDB-20D5-4F7E-8A15-260647383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AC99D-EBE5-45DD-B6BE-C8BDB552F2DD}"/>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271557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BFF8-F2E5-43C8-BF92-D3EBA2E77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D7D70-4BC4-4EEC-BFC0-2C2B75479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DC03C-DAB0-4A01-B644-ADBD3C4C7957}"/>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C5D50AD7-5937-406B-BF80-66B68E0AE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10870-9453-4164-A284-3193C81F9844}"/>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168667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D32AE-1F9F-4D19-8C1F-7D2616616C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AD790-CABD-481B-92C2-BB09EDBBD5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697AF-BA4B-4E97-9891-4AA093D4B5CF}"/>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41F17B93-A3D2-41C6-92BD-1C68B4D68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9FB50-ADD2-433E-9B77-66AE440AD9B3}"/>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72213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AC7A-C348-4D4D-B3B9-D1B8B0222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C5091-1900-4698-87BF-BD2B53B0B7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49002-5C94-4F7A-9355-74783C3F8059}"/>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A34EDBC6-BB1E-4A52-B98D-48AC60C3A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F237C-D3D5-46F0-8165-FBD182692F1B}"/>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427598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0EDE-D45C-45D2-946F-140C111BA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9CA1A-0504-4D9F-B03D-36F38416E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37884-5C85-4FA7-A44F-08DD993C5BB0}"/>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CB0FE8AB-F7C4-44A0-8D6D-89F0EA023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D0FF4-95DC-4CE4-9F2A-6FD76C4199A6}"/>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139707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6322-BD6A-4D08-A7A1-677B460A7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AC97A-0C36-45A0-AF36-297D1A802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552A90-008E-4B65-AD20-A4C1096460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F1DCB-E404-450F-B1A2-E4B9F87E54D6}"/>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6" name="Footer Placeholder 5">
            <a:extLst>
              <a:ext uri="{FF2B5EF4-FFF2-40B4-BE49-F238E27FC236}">
                <a16:creationId xmlns:a16="http://schemas.microsoft.com/office/drawing/2014/main" id="{EA25F53E-AF6C-4C80-BA83-FA78CF841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FFFB7-783D-4C16-A212-E2CAF3C04292}"/>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339355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BCC6-471D-479E-9E3B-EC52C2D331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DD7E59-B3EE-451F-A3CB-35706E3CF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1EDD7-CECD-41F9-B060-149E0C354E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3ADEBD-FA61-47EC-A103-6D41E22E6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9E0B09-2FB0-4A53-AB29-C5A0F988E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4DA08-2602-4BF8-A4C6-DC5B06950B45}"/>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8" name="Footer Placeholder 7">
            <a:extLst>
              <a:ext uri="{FF2B5EF4-FFF2-40B4-BE49-F238E27FC236}">
                <a16:creationId xmlns:a16="http://schemas.microsoft.com/office/drawing/2014/main" id="{41ABF6F0-2B4D-4B6C-B6CF-650B8820F9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8992C-C375-4E92-B6F5-72AB6CDDD1FB}"/>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273602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EE12-ED24-432A-BBB1-A01E4D0978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F0D96-81FE-498D-87B5-1D8AAA3FC894}"/>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4" name="Footer Placeholder 3">
            <a:extLst>
              <a:ext uri="{FF2B5EF4-FFF2-40B4-BE49-F238E27FC236}">
                <a16:creationId xmlns:a16="http://schemas.microsoft.com/office/drawing/2014/main" id="{456C78D8-ECF5-44CE-B7D5-D6B392ABBE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3CC14-EEF8-4F33-85DB-9A70F43FE5FA}"/>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80930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0DB75-3462-4472-B16D-00C7511373B2}"/>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3" name="Footer Placeholder 2">
            <a:extLst>
              <a:ext uri="{FF2B5EF4-FFF2-40B4-BE49-F238E27FC236}">
                <a16:creationId xmlns:a16="http://schemas.microsoft.com/office/drawing/2014/main" id="{D09A2E63-C7D6-4F30-AC8D-655AA4BAB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45395-4537-4ED5-98A6-BE904F5505BC}"/>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105674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FE8D-803E-4712-BE78-C8CA93E22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80B076-D588-4ABC-8370-87CD9FA8F2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28C56-F735-4AEA-9F83-165B2A9F2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75097-AE22-4B6A-B15F-95200F1DF240}"/>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6" name="Footer Placeholder 5">
            <a:extLst>
              <a:ext uri="{FF2B5EF4-FFF2-40B4-BE49-F238E27FC236}">
                <a16:creationId xmlns:a16="http://schemas.microsoft.com/office/drawing/2014/main" id="{3BEA0C69-9617-455C-8D41-24509676F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853AC-C5E6-4CE7-AB56-BDF57043D4A7}"/>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76788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77ED-B75A-4AD1-A1E6-41E86ADC0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4199D-B5B8-4BA5-AD88-0FF55D5039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65695-BB6C-4E5A-9CCE-2025C08AF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49CCF-6E07-4E69-A7C2-C469F1109782}"/>
              </a:ext>
            </a:extLst>
          </p:cNvPr>
          <p:cNvSpPr>
            <a:spLocks noGrp="1"/>
          </p:cNvSpPr>
          <p:nvPr>
            <p:ph type="dt" sz="half" idx="10"/>
          </p:nvPr>
        </p:nvSpPr>
        <p:spPr/>
        <p:txBody>
          <a:bodyPr/>
          <a:lstStyle/>
          <a:p>
            <a:fld id="{620FEA26-9FA4-462B-9F1E-C9678579499B}" type="datetimeFigureOut">
              <a:rPr lang="en-US" smtClean="0"/>
              <a:t>6/15/2021</a:t>
            </a:fld>
            <a:endParaRPr lang="en-US"/>
          </a:p>
        </p:txBody>
      </p:sp>
      <p:sp>
        <p:nvSpPr>
          <p:cNvPr id="6" name="Footer Placeholder 5">
            <a:extLst>
              <a:ext uri="{FF2B5EF4-FFF2-40B4-BE49-F238E27FC236}">
                <a16:creationId xmlns:a16="http://schemas.microsoft.com/office/drawing/2014/main" id="{1CFE6CAF-22E3-462B-B127-425D96007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D887C-1FDD-4BDD-8C82-C6FB3789C1BE}"/>
              </a:ext>
            </a:extLst>
          </p:cNvPr>
          <p:cNvSpPr>
            <a:spLocks noGrp="1"/>
          </p:cNvSpPr>
          <p:nvPr>
            <p:ph type="sldNum" sz="quarter" idx="12"/>
          </p:nvPr>
        </p:nvSpPr>
        <p:spPr/>
        <p:txBody>
          <a:bodyPr/>
          <a:lstStyle/>
          <a:p>
            <a:fld id="{B9E46B4D-514B-4B12-86F9-A5C9BAFFE14F}" type="slidenum">
              <a:rPr lang="en-US" smtClean="0"/>
              <a:t>‹#›</a:t>
            </a:fld>
            <a:endParaRPr lang="en-US"/>
          </a:p>
        </p:txBody>
      </p:sp>
    </p:spTree>
    <p:extLst>
      <p:ext uri="{BB962C8B-B14F-4D97-AF65-F5344CB8AC3E}">
        <p14:creationId xmlns:p14="http://schemas.microsoft.com/office/powerpoint/2010/main" val="378663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90078-C209-4078-9D8E-29D3553C0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3B90D8-A778-4682-9706-B91A76456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B1F86-BD94-4AA2-804B-F308D20EA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FEA26-9FA4-462B-9F1E-C9678579499B}" type="datetimeFigureOut">
              <a:rPr lang="en-US" smtClean="0"/>
              <a:t>6/15/2021</a:t>
            </a:fld>
            <a:endParaRPr lang="en-US"/>
          </a:p>
        </p:txBody>
      </p:sp>
      <p:sp>
        <p:nvSpPr>
          <p:cNvPr id="5" name="Footer Placeholder 4">
            <a:extLst>
              <a:ext uri="{FF2B5EF4-FFF2-40B4-BE49-F238E27FC236}">
                <a16:creationId xmlns:a16="http://schemas.microsoft.com/office/drawing/2014/main" id="{064E0732-6BF6-4D31-AF60-70B114D04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728AA7-A217-4822-94AC-787A2A2E2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46B4D-514B-4B12-86F9-A5C9BAFFE14F}" type="slidenum">
              <a:rPr lang="en-US" smtClean="0"/>
              <a:t>‹#›</a:t>
            </a:fld>
            <a:endParaRPr lang="en-US"/>
          </a:p>
        </p:txBody>
      </p:sp>
    </p:spTree>
    <p:extLst>
      <p:ext uri="{BB962C8B-B14F-4D97-AF65-F5344CB8AC3E}">
        <p14:creationId xmlns:p14="http://schemas.microsoft.com/office/powerpoint/2010/main" val="3540606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5567362" y="1537097"/>
            <a:ext cx="5476875" cy="3163491"/>
          </a:xfrm>
        </p:spPr>
        <p:txBody>
          <a:bodyPr anchor="t">
            <a:normAutofit/>
          </a:bodyPr>
          <a:lstStyle/>
          <a:p>
            <a:r>
              <a:rPr lang="en-US" sz="7200" dirty="0">
                <a:latin typeface="BadaBoom BB" panose="020B0603050302020204" pitchFamily="34" charset="0"/>
              </a:rPr>
              <a:t>The Sin of</a:t>
            </a:r>
            <a:br>
              <a:rPr lang="en-US" sz="7200" dirty="0">
                <a:latin typeface="BadaBoom BB" panose="020B0603050302020204" pitchFamily="34" charset="0"/>
              </a:rPr>
            </a:br>
            <a:r>
              <a:rPr lang="en-US" sz="9600" dirty="0">
                <a:latin typeface="BadaBoom BB" panose="020B0603050302020204" pitchFamily="34" charset="0"/>
              </a:rPr>
              <a:t>Gossip</a:t>
            </a: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5635838" y="4907756"/>
            <a:ext cx="5408400" cy="1655762"/>
          </a:xfrm>
        </p:spPr>
        <p:txBody>
          <a:bodyPr>
            <a:normAutofit/>
          </a:bodyPr>
          <a:lstStyle/>
          <a:p>
            <a:r>
              <a:rPr lang="en-US" sz="4800" b="1" dirty="0"/>
              <a:t>James 3:5-6</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763" y="513137"/>
            <a:ext cx="4488074" cy="5831725"/>
          </a:xfrm>
          <a:prstGeom prst="rect">
            <a:avLst/>
          </a:prstGeom>
        </p:spPr>
      </p:pic>
    </p:spTree>
    <p:extLst>
      <p:ext uri="{BB962C8B-B14F-4D97-AF65-F5344CB8AC3E}">
        <p14:creationId xmlns:p14="http://schemas.microsoft.com/office/powerpoint/2010/main" val="30632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1113525" y="608410"/>
            <a:ext cx="5476875" cy="3163491"/>
          </a:xfrm>
        </p:spPr>
        <p:txBody>
          <a:bodyPr anchor="t">
            <a:normAutofit/>
          </a:bodyPr>
          <a:lstStyle/>
          <a:p>
            <a:r>
              <a:rPr lang="en-US" sz="7200" dirty="0">
                <a:latin typeface="BadaBoom BB" panose="020B0603050302020204" pitchFamily="34" charset="0"/>
              </a:rPr>
              <a:t>The Person who gossips is a Talebearer</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1130643" y="4593828"/>
            <a:ext cx="9930713" cy="1655762"/>
          </a:xfrm>
        </p:spPr>
        <p:txBody>
          <a:bodyPr>
            <a:normAutofit/>
          </a:bodyPr>
          <a:lstStyle/>
          <a:p>
            <a:r>
              <a:rPr lang="en-US" sz="4800" b="1" dirty="0"/>
              <a:t>Proverbs 17:9; 18:8</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038" y="484563"/>
            <a:ext cx="2529924" cy="3287338"/>
          </a:xfrm>
          <a:prstGeom prst="rect">
            <a:avLst/>
          </a:prstGeom>
        </p:spPr>
      </p:pic>
    </p:spTree>
    <p:extLst>
      <p:ext uri="{BB962C8B-B14F-4D97-AF65-F5344CB8AC3E}">
        <p14:creationId xmlns:p14="http://schemas.microsoft.com/office/powerpoint/2010/main" val="33471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5714100" y="608410"/>
            <a:ext cx="5476875" cy="3163491"/>
          </a:xfrm>
        </p:spPr>
        <p:txBody>
          <a:bodyPr anchor="t">
            <a:normAutofit/>
          </a:bodyPr>
          <a:lstStyle/>
          <a:p>
            <a:r>
              <a:rPr lang="en-US" sz="7200" dirty="0">
                <a:latin typeface="BadaBoom BB" panose="020B0603050302020204" pitchFamily="34" charset="0"/>
              </a:rPr>
              <a:t>The Person who gossips         Sows Strife</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1130643" y="4593828"/>
            <a:ext cx="9930713" cy="1655762"/>
          </a:xfrm>
        </p:spPr>
        <p:txBody>
          <a:bodyPr>
            <a:normAutofit/>
          </a:bodyPr>
          <a:lstStyle/>
          <a:p>
            <a:r>
              <a:rPr lang="en-US" sz="4800" b="1" dirty="0"/>
              <a:t>Proverbs 16:16,19</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550" y="620503"/>
            <a:ext cx="2529924" cy="3287338"/>
          </a:xfrm>
          <a:prstGeom prst="rect">
            <a:avLst/>
          </a:prstGeom>
        </p:spPr>
      </p:pic>
    </p:spTree>
    <p:extLst>
      <p:ext uri="{BB962C8B-B14F-4D97-AF65-F5344CB8AC3E}">
        <p14:creationId xmlns:p14="http://schemas.microsoft.com/office/powerpoint/2010/main" val="259784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6199875" y="1733048"/>
            <a:ext cx="5476875" cy="3163491"/>
          </a:xfrm>
        </p:spPr>
        <p:txBody>
          <a:bodyPr anchor="t">
            <a:normAutofit/>
          </a:bodyPr>
          <a:lstStyle/>
          <a:p>
            <a:r>
              <a:rPr lang="en-US" sz="7200" dirty="0">
                <a:latin typeface="BadaBoom BB" panose="020B0603050302020204" pitchFamily="34" charset="0"/>
              </a:rPr>
              <a:t>The Person who gossips is           a slanderer</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282694" y="678446"/>
            <a:ext cx="5070132" cy="1655762"/>
          </a:xfrm>
        </p:spPr>
        <p:txBody>
          <a:bodyPr>
            <a:normAutofit/>
          </a:bodyPr>
          <a:lstStyle/>
          <a:p>
            <a:r>
              <a:rPr lang="en-US" sz="4800" b="1" dirty="0"/>
              <a:t>Proverbs 16:28</a:t>
            </a:r>
          </a:p>
          <a:p>
            <a:r>
              <a:rPr lang="en-US" sz="4800" b="1" dirty="0"/>
              <a:t>Psalm 101:5</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89" y="2892216"/>
            <a:ext cx="2529924" cy="3287338"/>
          </a:xfrm>
          <a:prstGeom prst="rect">
            <a:avLst/>
          </a:prstGeom>
        </p:spPr>
      </p:pic>
    </p:spTree>
    <p:extLst>
      <p:ext uri="{BB962C8B-B14F-4D97-AF65-F5344CB8AC3E}">
        <p14:creationId xmlns:p14="http://schemas.microsoft.com/office/powerpoint/2010/main" val="41955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2114551" y="265509"/>
            <a:ext cx="7815262" cy="3163491"/>
          </a:xfrm>
        </p:spPr>
        <p:txBody>
          <a:bodyPr anchor="t">
            <a:normAutofit/>
          </a:bodyPr>
          <a:lstStyle/>
          <a:p>
            <a:r>
              <a:rPr lang="en-US" sz="7200" dirty="0">
                <a:latin typeface="BadaBoom BB" panose="020B0603050302020204" pitchFamily="34" charset="0"/>
              </a:rPr>
              <a:t>The Person who gossips is a Busybody</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1025644" y="3429000"/>
            <a:ext cx="6550813" cy="1655762"/>
          </a:xfrm>
        </p:spPr>
        <p:txBody>
          <a:bodyPr>
            <a:normAutofit/>
          </a:bodyPr>
          <a:lstStyle/>
          <a:p>
            <a:pPr algn="l"/>
            <a:r>
              <a:rPr lang="en-US" sz="4800" b="1" dirty="0"/>
              <a:t>1 Peter 4:15</a:t>
            </a:r>
          </a:p>
          <a:p>
            <a:pPr algn="l"/>
            <a:r>
              <a:rPr lang="en-US" sz="4800" b="1" dirty="0"/>
              <a:t>2 Thessalonians 3:11-12</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200" y="3109995"/>
            <a:ext cx="2529924" cy="3287338"/>
          </a:xfrm>
          <a:prstGeom prst="rect">
            <a:avLst/>
          </a:prstGeom>
        </p:spPr>
      </p:pic>
    </p:spTree>
    <p:extLst>
      <p:ext uri="{BB962C8B-B14F-4D97-AF65-F5344CB8AC3E}">
        <p14:creationId xmlns:p14="http://schemas.microsoft.com/office/powerpoint/2010/main" val="922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892389" y="1773238"/>
            <a:ext cx="4171949" cy="3163491"/>
          </a:xfrm>
        </p:spPr>
        <p:txBody>
          <a:bodyPr anchor="t">
            <a:normAutofit/>
          </a:bodyPr>
          <a:lstStyle/>
          <a:p>
            <a:r>
              <a:rPr lang="en-US" sz="7200" dirty="0">
                <a:latin typeface="BadaBoom BB" panose="020B0603050302020204" pitchFamily="34" charset="0"/>
              </a:rPr>
              <a:t>Idleness</a:t>
            </a:r>
            <a:br>
              <a:rPr lang="en-US" sz="7200" dirty="0">
                <a:latin typeface="BadaBoom BB" panose="020B0603050302020204" pitchFamily="34" charset="0"/>
              </a:rPr>
            </a:br>
            <a:r>
              <a:rPr lang="en-US" sz="7200" dirty="0">
                <a:latin typeface="BadaBoom BB" panose="020B0603050302020204" pitchFamily="34" charset="0"/>
              </a:rPr>
              <a:t>Invites</a:t>
            </a:r>
            <a:br>
              <a:rPr lang="en-US" sz="7200" dirty="0">
                <a:latin typeface="BadaBoom BB" panose="020B0603050302020204" pitchFamily="34" charset="0"/>
              </a:rPr>
            </a:br>
            <a:r>
              <a:rPr lang="en-US" sz="7200" dirty="0">
                <a:latin typeface="BadaBoom BB" panose="020B0603050302020204" pitchFamily="34" charset="0"/>
              </a:rPr>
              <a:t>Gossiping</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6690411" y="4814741"/>
            <a:ext cx="4610102" cy="1655762"/>
          </a:xfrm>
        </p:spPr>
        <p:txBody>
          <a:bodyPr>
            <a:normAutofit/>
          </a:bodyPr>
          <a:lstStyle/>
          <a:p>
            <a:r>
              <a:rPr lang="en-US" sz="4800" b="1" dirty="0"/>
              <a:t>1 Timothy 5:13</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500" y="797947"/>
            <a:ext cx="2529924" cy="3287338"/>
          </a:xfrm>
          <a:prstGeom prst="rect">
            <a:avLst/>
          </a:prstGeom>
        </p:spPr>
      </p:pic>
    </p:spTree>
    <p:extLst>
      <p:ext uri="{BB962C8B-B14F-4D97-AF65-F5344CB8AC3E}">
        <p14:creationId xmlns:p14="http://schemas.microsoft.com/office/powerpoint/2010/main" val="35456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531019" y="4430712"/>
            <a:ext cx="11129962" cy="3163491"/>
          </a:xfrm>
        </p:spPr>
        <p:txBody>
          <a:bodyPr anchor="t">
            <a:normAutofit/>
          </a:bodyPr>
          <a:lstStyle/>
          <a:p>
            <a:r>
              <a:rPr lang="en-US" sz="7200" dirty="0">
                <a:latin typeface="BadaBoom BB" panose="020B0603050302020204" pitchFamily="34" charset="0"/>
              </a:rPr>
              <a:t>The Tongue Requires Constant</a:t>
            </a:r>
            <a:br>
              <a:rPr lang="en-US" sz="7200" dirty="0">
                <a:latin typeface="BadaBoom BB" panose="020B0603050302020204" pitchFamily="34" charset="0"/>
              </a:rPr>
            </a:br>
            <a:r>
              <a:rPr lang="en-US" sz="7200" dirty="0">
                <a:latin typeface="BadaBoom BB" panose="020B0603050302020204" pitchFamily="34" charset="0"/>
              </a:rPr>
              <a:t>Surveillance</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6447524" y="1773238"/>
            <a:ext cx="4610102" cy="1655762"/>
          </a:xfrm>
        </p:spPr>
        <p:txBody>
          <a:bodyPr>
            <a:normAutofit/>
          </a:bodyPr>
          <a:lstStyle/>
          <a:p>
            <a:r>
              <a:rPr lang="en-US" sz="4800" b="1" dirty="0"/>
              <a:t>James 3:8, 9-12</a:t>
            </a:r>
          </a:p>
          <a:p>
            <a:r>
              <a:rPr lang="en-US" sz="4800" b="1" dirty="0"/>
              <a:t>Philippians 4:8</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300" y="555060"/>
            <a:ext cx="2529924" cy="3287338"/>
          </a:xfrm>
          <a:prstGeom prst="rect">
            <a:avLst/>
          </a:prstGeom>
        </p:spPr>
      </p:pic>
    </p:spTree>
    <p:extLst>
      <p:ext uri="{BB962C8B-B14F-4D97-AF65-F5344CB8AC3E}">
        <p14:creationId xmlns:p14="http://schemas.microsoft.com/office/powerpoint/2010/main" val="8701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136-D062-4323-85F2-FD4581C87FC3}"/>
              </a:ext>
            </a:extLst>
          </p:cNvPr>
          <p:cNvSpPr>
            <a:spLocks noGrp="1"/>
          </p:cNvSpPr>
          <p:nvPr>
            <p:ph type="ctrTitle"/>
          </p:nvPr>
        </p:nvSpPr>
        <p:spPr>
          <a:xfrm>
            <a:off x="358987" y="544115"/>
            <a:ext cx="5476875" cy="1127523"/>
          </a:xfrm>
        </p:spPr>
        <p:txBody>
          <a:bodyPr anchor="t">
            <a:normAutofit/>
          </a:bodyPr>
          <a:lstStyle/>
          <a:p>
            <a:r>
              <a:rPr lang="en-US" sz="7200" dirty="0">
                <a:latin typeface="BadaBoom BB" panose="020B0603050302020204" pitchFamily="34" charset="0"/>
              </a:rPr>
              <a:t>Conclusion</a:t>
            </a:r>
            <a:endParaRPr lang="en-US" sz="9600" dirty="0">
              <a:latin typeface="BadaBoom BB" panose="020B0603050302020204" pitchFamily="34" charset="0"/>
            </a:endParaRPr>
          </a:p>
        </p:txBody>
      </p:sp>
      <p:sp>
        <p:nvSpPr>
          <p:cNvPr id="3" name="Subtitle 2">
            <a:extLst>
              <a:ext uri="{FF2B5EF4-FFF2-40B4-BE49-F238E27FC236}">
                <a16:creationId xmlns:a16="http://schemas.microsoft.com/office/drawing/2014/main" id="{634CB057-3806-4BB1-9828-78F45332FD33}"/>
              </a:ext>
            </a:extLst>
          </p:cNvPr>
          <p:cNvSpPr>
            <a:spLocks noGrp="1"/>
          </p:cNvSpPr>
          <p:nvPr>
            <p:ph type="subTitle" idx="1"/>
          </p:nvPr>
        </p:nvSpPr>
        <p:spPr>
          <a:xfrm>
            <a:off x="393224" y="2278855"/>
            <a:ext cx="5408400" cy="4252573"/>
          </a:xfrm>
        </p:spPr>
        <p:txBody>
          <a:bodyPr>
            <a:normAutofit/>
          </a:bodyPr>
          <a:lstStyle/>
          <a:p>
            <a:r>
              <a:rPr lang="en-US" sz="4800" b="1" dirty="0"/>
              <a:t>Gossip is not harmless or minor.</a:t>
            </a:r>
          </a:p>
          <a:p>
            <a:r>
              <a:rPr lang="en-US" sz="4800" b="1" dirty="0"/>
              <a:t>God hates it, and so should we!</a:t>
            </a:r>
          </a:p>
          <a:p>
            <a:r>
              <a:rPr lang="en-US" sz="4800" b="1" dirty="0"/>
              <a:t>(cf. Proverbs 16:19)</a:t>
            </a:r>
          </a:p>
        </p:txBody>
      </p:sp>
      <p:pic>
        <p:nvPicPr>
          <p:cNvPr id="5" name="Picture 4" descr="A picture containing text, black&#10;&#10;Description automatically generated">
            <a:extLst>
              <a:ext uri="{FF2B5EF4-FFF2-40B4-BE49-F238E27FC236}">
                <a16:creationId xmlns:a16="http://schemas.microsoft.com/office/drawing/2014/main" id="{8593579D-9ABF-49BA-A94B-31394053D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862" y="513137"/>
            <a:ext cx="4488074" cy="5831725"/>
          </a:xfrm>
          <a:prstGeom prst="rect">
            <a:avLst/>
          </a:prstGeom>
        </p:spPr>
      </p:pic>
    </p:spTree>
    <p:extLst>
      <p:ext uri="{BB962C8B-B14F-4D97-AF65-F5344CB8AC3E}">
        <p14:creationId xmlns:p14="http://schemas.microsoft.com/office/powerpoint/2010/main" val="38886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1268</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BadaBoom BB</vt:lpstr>
      <vt:lpstr>Calibri</vt:lpstr>
      <vt:lpstr>Arial</vt:lpstr>
      <vt:lpstr>Office Theme</vt:lpstr>
      <vt:lpstr>The Sin of Gossip</vt:lpstr>
      <vt:lpstr>The Person who gossips is a Talebearer</vt:lpstr>
      <vt:lpstr>The Person who gossips         Sows Strife</vt:lpstr>
      <vt:lpstr>The Person who gossips is           a slanderer</vt:lpstr>
      <vt:lpstr>The Person who gossips is a Busybody</vt:lpstr>
      <vt:lpstr>Idleness Invites Gossiping</vt:lpstr>
      <vt:lpstr>The Tongue Requires Constant Surveillance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 of Gossip</dc:title>
  <dc:creator>Stan Cox</dc:creator>
  <cp:lastModifiedBy>Stan Cox</cp:lastModifiedBy>
  <cp:revision>4</cp:revision>
  <cp:lastPrinted>2021-05-30T02:58:38Z</cp:lastPrinted>
  <dcterms:created xsi:type="dcterms:W3CDTF">2021-05-28T19:26:43Z</dcterms:created>
  <dcterms:modified xsi:type="dcterms:W3CDTF">2021-06-16T03:44:31Z</dcterms:modified>
</cp:coreProperties>
</file>