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0DEAF-9C18-4780-BFEA-C1EA1619C1FE}" v="1" dt="2022-12-11T02:09:31.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69673" autoAdjust="0"/>
  </p:normalViewPr>
  <p:slideViewPr>
    <p:cSldViewPr snapToGrid="0">
      <p:cViewPr varScale="1">
        <p:scale>
          <a:sx n="54" d="100"/>
          <a:sy n="54" d="100"/>
        </p:scale>
        <p:origin x="1733" y="53"/>
      </p:cViewPr>
      <p:guideLst/>
    </p:cSldViewPr>
  </p:slideViewPr>
  <p:notesTextViewPr>
    <p:cViewPr>
      <p:scale>
        <a:sx n="1" d="1"/>
        <a:sy n="1" d="1"/>
      </p:scale>
      <p:origin x="0" y="0"/>
    </p:cViewPr>
  </p:notesTextViewPr>
  <p:notesViewPr>
    <p:cSldViewPr snapToGrid="0">
      <p:cViewPr varScale="1">
        <p:scale>
          <a:sx n="59" d="100"/>
          <a:sy n="59" d="100"/>
        </p:scale>
        <p:origin x="3197"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E70DEAF-9C18-4780-BFEA-C1EA1619C1FE}"/>
    <pc:docChg chg="custSel modNotesMaster modHandout">
      <pc:chgData name="Stan Cox" userId="9376f276357bfffd" providerId="LiveId" clId="{6E70DEAF-9C18-4780-BFEA-C1EA1619C1FE}" dt="2022-12-11T02:12:33.865" v="134"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B69CD0-C984-35C1-286D-7B78187EE3F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sz="1800" dirty="0">
                <a:latin typeface="Bebas Neue" panose="020B0606020202050201" pitchFamily="34" charset="0"/>
              </a:rPr>
              <a:t>The Weakening of Our Faith</a:t>
            </a:r>
          </a:p>
        </p:txBody>
      </p:sp>
      <p:sp>
        <p:nvSpPr>
          <p:cNvPr id="3" name="Date Placeholder 2">
            <a:extLst>
              <a:ext uri="{FF2B5EF4-FFF2-40B4-BE49-F238E27FC236}">
                <a16:creationId xmlns:a16="http://schemas.microsoft.com/office/drawing/2014/main" id="{F0BF8583-D303-02FC-C80A-D46538D420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t>December 11, 2022 @ 9am</a:t>
            </a:r>
          </a:p>
        </p:txBody>
      </p:sp>
      <p:sp>
        <p:nvSpPr>
          <p:cNvPr id="4" name="Footer Placeholder 3">
            <a:extLst>
              <a:ext uri="{FF2B5EF4-FFF2-40B4-BE49-F238E27FC236}">
                <a16:creationId xmlns:a16="http://schemas.microsoft.com/office/drawing/2014/main" id="{3A21FAFC-7CDD-7587-CC22-3620251E8CD2}"/>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6424B4C-DD80-73E6-5CB0-CAFA0F1D673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r>
              <a:rPr lang="en-US" dirty="0"/>
              <a:t>  soundteaching.org    </a:t>
            </a:r>
            <a:fld id="{7AE3683A-C4B5-44E1-B6B9-F30DE3F0CFF1}" type="slidenum">
              <a:rPr lang="en-US" smtClean="0"/>
              <a:t>‹#›</a:t>
            </a:fld>
            <a:endParaRPr lang="en-US" dirty="0"/>
          </a:p>
        </p:txBody>
      </p:sp>
    </p:spTree>
    <p:extLst>
      <p:ext uri="{BB962C8B-B14F-4D97-AF65-F5344CB8AC3E}">
        <p14:creationId xmlns:p14="http://schemas.microsoft.com/office/powerpoint/2010/main" val="1722504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C895C0-2590-4A29-A56E-11FD8BF3EF3B}" type="datetimeFigureOut">
              <a:rPr lang="en-US" smtClean="0"/>
              <a:t>12/10/2022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9E2A9-386B-4831-B9F0-EB0A345FA5EC}" type="slidenum">
              <a:rPr lang="en-US" smtClean="0"/>
              <a:t>‹#›</a:t>
            </a:fld>
            <a:endParaRPr lang="en-US"/>
          </a:p>
        </p:txBody>
      </p:sp>
    </p:spTree>
    <p:extLst>
      <p:ext uri="{BB962C8B-B14F-4D97-AF65-F5344CB8AC3E}">
        <p14:creationId xmlns:p14="http://schemas.microsoft.com/office/powerpoint/2010/main" val="216662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4708" indent="-174708">
              <a:buFont typeface="Arial" panose="020B0604020202020204" pitchFamily="34" charset="0"/>
              <a:buChar char="•"/>
            </a:pPr>
            <a:r>
              <a:rPr lang="en-US" b="1" dirty="0"/>
              <a:t>The lesson this morning came from a picture that Josh sent me this last week, something that he and I both found a bit funny, but also disturbing</a:t>
            </a:r>
          </a:p>
          <a:p>
            <a:pPr marL="640594" lvl="1" indent="-174708">
              <a:buFont typeface="Arial" panose="020B0604020202020204" pitchFamily="34" charset="0"/>
              <a:buChar char="•"/>
            </a:pPr>
            <a:r>
              <a:rPr lang="en-US" dirty="0"/>
              <a:t>It is a headline from an internet news site, the </a:t>
            </a:r>
            <a:r>
              <a:rPr lang="en-US" b="1" dirty="0"/>
              <a:t>Independent</a:t>
            </a:r>
            <a:r>
              <a:rPr lang="en-US" dirty="0"/>
              <a:t>, based in the United Kingdom</a:t>
            </a:r>
          </a:p>
          <a:p>
            <a:r>
              <a:rPr lang="en-US" b="1" dirty="0"/>
              <a:t>[I will put the headline up here on the screen.]</a:t>
            </a:r>
          </a:p>
        </p:txBody>
      </p:sp>
      <p:sp>
        <p:nvSpPr>
          <p:cNvPr id="4" name="Slide Number Placeholder 3"/>
          <p:cNvSpPr>
            <a:spLocks noGrp="1"/>
          </p:cNvSpPr>
          <p:nvPr>
            <p:ph type="sldNum" sz="quarter" idx="5"/>
          </p:nvPr>
        </p:nvSpPr>
        <p:spPr/>
        <p:txBody>
          <a:bodyPr/>
          <a:lstStyle/>
          <a:p>
            <a:fld id="{CA29E2A9-386B-4831-B9F0-EB0A345FA5EC}" type="slidenum">
              <a:rPr lang="en-US" smtClean="0"/>
              <a:t>1</a:t>
            </a:fld>
            <a:endParaRPr lang="en-US"/>
          </a:p>
        </p:txBody>
      </p:sp>
    </p:spTree>
    <p:extLst>
      <p:ext uri="{BB962C8B-B14F-4D97-AF65-F5344CB8AC3E}">
        <p14:creationId xmlns:p14="http://schemas.microsoft.com/office/powerpoint/2010/main" val="356845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must confess that the way the information (that, by the way came out seven years ago) is presented in the headline</a:t>
            </a:r>
          </a:p>
          <a:p>
            <a:pPr marL="174708" indent="-174708">
              <a:buFont typeface="Arial" panose="020B0604020202020204" pitchFamily="34" charset="0"/>
              <a:buChar char="•"/>
            </a:pPr>
            <a:r>
              <a:rPr lang="en-US" dirty="0"/>
              <a:t>Headlines are produced specifically to be provocative.  They also can be very misleading</a:t>
            </a:r>
          </a:p>
          <a:p>
            <a:pPr marL="174708" indent="-174708">
              <a:buFont typeface="Arial" panose="020B0604020202020204" pitchFamily="34" charset="0"/>
              <a:buChar char="•"/>
            </a:pPr>
            <a:r>
              <a:rPr lang="en-US" dirty="0"/>
              <a:t>This is what the headline produced in my mind.</a:t>
            </a:r>
          </a:p>
          <a:p>
            <a:pPr marL="640594" lvl="1" indent="-174708">
              <a:buFont typeface="Arial" panose="020B0604020202020204" pitchFamily="34" charset="0"/>
              <a:buChar char="•"/>
            </a:pPr>
            <a:r>
              <a:rPr lang="en-US" dirty="0"/>
              <a:t>The equating of faith in God with prejudice.  (Why the correlation?  We shall see in a quote in a few moments).</a:t>
            </a:r>
          </a:p>
          <a:p>
            <a:pPr marL="640594" lvl="1" indent="-174708">
              <a:buFont typeface="Arial" panose="020B0604020202020204" pitchFamily="34" charset="0"/>
              <a:buChar char="•"/>
            </a:pPr>
            <a:r>
              <a:rPr lang="en-US" dirty="0"/>
              <a:t>The idea that faith in God leads to tribalism (An us against them mentality).</a:t>
            </a:r>
          </a:p>
          <a:p>
            <a:pPr marL="1106481" lvl="2" indent="-174708">
              <a:buFont typeface="Arial" panose="020B0604020202020204" pitchFamily="34" charset="0"/>
              <a:buChar char="•"/>
            </a:pPr>
            <a:r>
              <a:rPr lang="en-US" dirty="0"/>
              <a:t>That is something that false religion has always done.  And that includes in Catholicism and Protestantism</a:t>
            </a:r>
          </a:p>
          <a:p>
            <a:pPr marL="1106481" lvl="2" indent="-174708">
              <a:buFont typeface="Arial" panose="020B0604020202020204" pitchFamily="34" charset="0"/>
              <a:buChar char="•"/>
            </a:pPr>
            <a:r>
              <a:rPr lang="en-US" dirty="0"/>
              <a:t>Faith in God is inclusive, seeking to bring all to God, and to one another!</a:t>
            </a:r>
          </a:p>
          <a:p>
            <a:r>
              <a:rPr lang="en-US" b="1" dirty="0"/>
              <a:t>(Galatians 3:28), </a:t>
            </a:r>
            <a:r>
              <a:rPr lang="en-US" i="1" dirty="0"/>
              <a:t>“There is neither Jew nor Greek, there is neither slave nor free, there is neither male nor female; for you are all one in Christ Jesus.”</a:t>
            </a:r>
          </a:p>
          <a:p>
            <a:pPr marL="1106481" lvl="2" indent="-174708">
              <a:buFont typeface="Arial" panose="020B0604020202020204" pitchFamily="34" charset="0"/>
              <a:buChar char="•"/>
            </a:pPr>
            <a:r>
              <a:rPr lang="en-US" dirty="0"/>
              <a:t>In other words, the problem is not faith, but false faith!</a:t>
            </a:r>
          </a:p>
          <a:p>
            <a:pPr marL="640594" lvl="1" indent="-174708">
              <a:buFont typeface="Arial" panose="020B0604020202020204" pitchFamily="34" charset="0"/>
              <a:buChar char="•"/>
            </a:pPr>
            <a:r>
              <a:rPr lang="en-US" dirty="0"/>
              <a:t>The idea that faith in God (like racism) is an ailment of the brain that can be dealt with my altering the brain.</a:t>
            </a:r>
          </a:p>
          <a:p>
            <a:pPr marL="1106481" lvl="2" indent="-174708">
              <a:buFont typeface="Arial" panose="020B0604020202020204" pitchFamily="34" charset="0"/>
              <a:buChar char="•"/>
            </a:pPr>
            <a:r>
              <a:rPr lang="en-US" dirty="0"/>
              <a:t>Note: That is NOT the point of the study.  But, it certainly is a thought than many in our society today would find appealing.</a:t>
            </a:r>
          </a:p>
          <a:p>
            <a:pPr marL="1106481" lvl="2" indent="-174708">
              <a:buFont typeface="Arial" panose="020B0604020202020204" pitchFamily="34" charset="0"/>
              <a:buChar char="•"/>
            </a:pPr>
            <a:r>
              <a:rPr lang="en-US" dirty="0"/>
              <a:t>Reminds me of the lyrics to John Lennon’s song, IMAGINE.</a:t>
            </a:r>
            <a:endParaRPr lang="en-US" dirty="0">
              <a:latin typeface="+mn-lt"/>
            </a:endParaRPr>
          </a:p>
          <a:p>
            <a:pPr algn="l"/>
            <a:endParaRPr lang="en-US" b="0" i="0" dirty="0">
              <a:solidFill>
                <a:srgbClr val="202124"/>
              </a:solidFill>
              <a:effectLst/>
              <a:latin typeface="+mn-lt"/>
            </a:endParaRPr>
          </a:p>
          <a:p>
            <a:pPr algn="ctr"/>
            <a:r>
              <a:rPr lang="en-US" b="0" i="0" dirty="0">
                <a:solidFill>
                  <a:srgbClr val="202124"/>
                </a:solidFill>
                <a:effectLst/>
                <a:latin typeface="+mn-lt"/>
              </a:rPr>
              <a:t>Imagine there's no heaven</a:t>
            </a:r>
            <a:br>
              <a:rPr lang="en-US" b="0" i="0" dirty="0">
                <a:solidFill>
                  <a:srgbClr val="202124"/>
                </a:solidFill>
                <a:effectLst/>
                <a:latin typeface="+mn-lt"/>
              </a:rPr>
            </a:br>
            <a:r>
              <a:rPr lang="en-US" b="0" i="0" dirty="0">
                <a:solidFill>
                  <a:srgbClr val="202124"/>
                </a:solidFill>
                <a:effectLst/>
                <a:latin typeface="+mn-lt"/>
              </a:rPr>
              <a:t>It's easy if you try</a:t>
            </a:r>
            <a:br>
              <a:rPr lang="en-US" b="0" i="0" dirty="0">
                <a:solidFill>
                  <a:srgbClr val="202124"/>
                </a:solidFill>
                <a:effectLst/>
                <a:latin typeface="+mn-lt"/>
              </a:rPr>
            </a:br>
            <a:r>
              <a:rPr lang="en-US" b="0" i="0" dirty="0">
                <a:solidFill>
                  <a:srgbClr val="202124"/>
                </a:solidFill>
                <a:effectLst/>
                <a:latin typeface="+mn-lt"/>
              </a:rPr>
              <a:t>No hell below us</a:t>
            </a:r>
            <a:br>
              <a:rPr lang="en-US" b="0" i="0" dirty="0">
                <a:solidFill>
                  <a:srgbClr val="202124"/>
                </a:solidFill>
                <a:effectLst/>
                <a:latin typeface="+mn-lt"/>
              </a:rPr>
            </a:br>
            <a:r>
              <a:rPr lang="en-US" b="0" i="0" dirty="0">
                <a:solidFill>
                  <a:srgbClr val="202124"/>
                </a:solidFill>
                <a:effectLst/>
                <a:latin typeface="+mn-lt"/>
              </a:rPr>
              <a:t>Above us, only sky</a:t>
            </a:r>
          </a:p>
          <a:p>
            <a:pPr algn="ctr"/>
            <a:endParaRPr lang="en-US" b="0" i="0" dirty="0">
              <a:solidFill>
                <a:srgbClr val="202124"/>
              </a:solidFill>
              <a:effectLst/>
              <a:latin typeface="+mn-lt"/>
            </a:endParaRPr>
          </a:p>
          <a:p>
            <a:pPr algn="ctr"/>
            <a:r>
              <a:rPr lang="en-US" b="0" i="0" dirty="0">
                <a:solidFill>
                  <a:srgbClr val="202124"/>
                </a:solidFill>
                <a:effectLst/>
                <a:latin typeface="+mn-lt"/>
              </a:rPr>
              <a:t>Imagine there's no countries</a:t>
            </a:r>
            <a:br>
              <a:rPr lang="en-US" b="0" i="0" dirty="0">
                <a:solidFill>
                  <a:srgbClr val="202124"/>
                </a:solidFill>
                <a:effectLst/>
                <a:latin typeface="+mn-lt"/>
              </a:rPr>
            </a:br>
            <a:r>
              <a:rPr lang="en-US" b="0" i="0" dirty="0">
                <a:solidFill>
                  <a:srgbClr val="202124"/>
                </a:solidFill>
                <a:effectLst/>
                <a:latin typeface="+mn-lt"/>
              </a:rPr>
              <a:t>It isn't hard to do</a:t>
            </a:r>
            <a:br>
              <a:rPr lang="en-US" b="0" i="0" dirty="0">
                <a:solidFill>
                  <a:srgbClr val="202124"/>
                </a:solidFill>
                <a:effectLst/>
                <a:latin typeface="+mn-lt"/>
              </a:rPr>
            </a:br>
            <a:r>
              <a:rPr lang="en-US" b="0" i="0" dirty="0">
                <a:solidFill>
                  <a:srgbClr val="202124"/>
                </a:solidFill>
                <a:effectLst/>
                <a:latin typeface="+mn-lt"/>
              </a:rPr>
              <a:t>Nothing to kill or die for</a:t>
            </a:r>
            <a:br>
              <a:rPr lang="en-US" b="0" i="0" dirty="0">
                <a:solidFill>
                  <a:srgbClr val="202124"/>
                </a:solidFill>
                <a:effectLst/>
                <a:latin typeface="+mn-lt"/>
              </a:rPr>
            </a:br>
            <a:r>
              <a:rPr lang="en-US" b="0" i="0" dirty="0">
                <a:solidFill>
                  <a:srgbClr val="202124"/>
                </a:solidFill>
                <a:effectLst/>
                <a:latin typeface="+mn-lt"/>
              </a:rPr>
              <a:t>And no religion, too</a:t>
            </a:r>
          </a:p>
          <a:p>
            <a:pPr algn="ctr"/>
            <a:endParaRPr lang="en-US" b="0" i="0" dirty="0">
              <a:solidFill>
                <a:srgbClr val="202124"/>
              </a:solidFill>
              <a:effectLst/>
              <a:latin typeface="+mn-lt"/>
            </a:endParaRPr>
          </a:p>
          <a:p>
            <a:pPr algn="ctr"/>
            <a:r>
              <a:rPr lang="en-US" b="0" i="0" dirty="0">
                <a:solidFill>
                  <a:srgbClr val="202124"/>
                </a:solidFill>
                <a:effectLst/>
                <a:latin typeface="+mn-lt"/>
              </a:rPr>
              <a:t>Imagine all the people</a:t>
            </a:r>
            <a:br>
              <a:rPr lang="en-US" b="0" i="0" dirty="0">
                <a:solidFill>
                  <a:srgbClr val="202124"/>
                </a:solidFill>
                <a:effectLst/>
                <a:latin typeface="+mn-lt"/>
              </a:rPr>
            </a:br>
            <a:r>
              <a:rPr lang="en-US" b="0" i="0" dirty="0" err="1">
                <a:solidFill>
                  <a:srgbClr val="202124"/>
                </a:solidFill>
                <a:effectLst/>
                <a:latin typeface="+mn-lt"/>
              </a:rPr>
              <a:t>Livin</a:t>
            </a:r>
            <a:r>
              <a:rPr lang="en-US" b="0" i="0" dirty="0">
                <a:solidFill>
                  <a:srgbClr val="202124"/>
                </a:solidFill>
                <a:effectLst/>
                <a:latin typeface="+mn-lt"/>
              </a:rPr>
              <a:t>' life in peace</a:t>
            </a:r>
            <a:br>
              <a:rPr lang="en-US" b="0" i="0" dirty="0">
                <a:solidFill>
                  <a:srgbClr val="202124"/>
                </a:solidFill>
                <a:effectLst/>
                <a:latin typeface="+mn-lt"/>
              </a:rPr>
            </a:br>
            <a:endParaRPr lang="en-US" b="0" i="0" dirty="0">
              <a:solidFill>
                <a:srgbClr val="202124"/>
              </a:solidFill>
              <a:effectLst/>
              <a:latin typeface="+mn-lt"/>
            </a:endParaRPr>
          </a:p>
          <a:p>
            <a:pPr algn="ctr"/>
            <a:r>
              <a:rPr lang="en-US" b="0" i="0" dirty="0">
                <a:solidFill>
                  <a:srgbClr val="202124"/>
                </a:solidFill>
                <a:effectLst/>
                <a:latin typeface="+mn-lt"/>
              </a:rPr>
              <a:t>You may say I'm a dreamer</a:t>
            </a:r>
            <a:br>
              <a:rPr lang="en-US" b="0" i="0" dirty="0">
                <a:solidFill>
                  <a:srgbClr val="202124"/>
                </a:solidFill>
                <a:effectLst/>
                <a:latin typeface="+mn-lt"/>
              </a:rPr>
            </a:br>
            <a:r>
              <a:rPr lang="en-US" b="0" i="0" dirty="0">
                <a:solidFill>
                  <a:srgbClr val="202124"/>
                </a:solidFill>
                <a:effectLst/>
                <a:latin typeface="+mn-lt"/>
              </a:rPr>
              <a:t>But I'm not the only one</a:t>
            </a:r>
            <a:br>
              <a:rPr lang="en-US" b="0" i="0" dirty="0">
                <a:solidFill>
                  <a:srgbClr val="202124"/>
                </a:solidFill>
                <a:effectLst/>
                <a:latin typeface="+mn-lt"/>
              </a:rPr>
            </a:br>
            <a:r>
              <a:rPr lang="en-US" b="0" i="0" dirty="0">
                <a:solidFill>
                  <a:srgbClr val="202124"/>
                </a:solidFill>
                <a:effectLst/>
                <a:latin typeface="+mn-lt"/>
              </a:rPr>
              <a:t>I hope someday you'll join us</a:t>
            </a:r>
            <a:br>
              <a:rPr lang="en-US" b="0" i="0" dirty="0">
                <a:solidFill>
                  <a:srgbClr val="202124"/>
                </a:solidFill>
                <a:effectLst/>
                <a:latin typeface="+mn-lt"/>
              </a:rPr>
            </a:br>
            <a:r>
              <a:rPr lang="en-US" b="0" i="0" dirty="0">
                <a:solidFill>
                  <a:srgbClr val="202124"/>
                </a:solidFill>
                <a:effectLst/>
                <a:latin typeface="+mn-lt"/>
              </a:rPr>
              <a:t>And the world will be as one</a:t>
            </a:r>
          </a:p>
          <a:p>
            <a:pPr algn="ctr"/>
            <a:endParaRPr lang="en-US" dirty="0"/>
          </a:p>
        </p:txBody>
      </p:sp>
      <p:sp>
        <p:nvSpPr>
          <p:cNvPr id="4" name="Slide Number Placeholder 3"/>
          <p:cNvSpPr>
            <a:spLocks noGrp="1"/>
          </p:cNvSpPr>
          <p:nvPr>
            <p:ph type="sldNum" sz="quarter" idx="5"/>
          </p:nvPr>
        </p:nvSpPr>
        <p:spPr/>
        <p:txBody>
          <a:bodyPr/>
          <a:lstStyle/>
          <a:p>
            <a:fld id="{CA29E2A9-386B-4831-B9F0-EB0A345FA5EC}" type="slidenum">
              <a:rPr lang="en-US" smtClean="0"/>
              <a:t>2</a:t>
            </a:fld>
            <a:endParaRPr lang="en-US"/>
          </a:p>
        </p:txBody>
      </p:sp>
    </p:spTree>
    <p:extLst>
      <p:ext uri="{BB962C8B-B14F-4D97-AF65-F5344CB8AC3E}">
        <p14:creationId xmlns:p14="http://schemas.microsoft.com/office/powerpoint/2010/main" val="16156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Quote:  From the 2017 study, as reported in the “Social Cognitive and Affective Neuroscience” Magazine</a:t>
            </a:r>
          </a:p>
          <a:p>
            <a:pPr algn="l"/>
            <a:endParaRPr lang="en-US" dirty="0"/>
          </a:p>
          <a:p>
            <a:pPr algn="l"/>
            <a:r>
              <a:rPr lang="en-US" dirty="0"/>
              <a:t>"Parochial ideologies motivate numerous aspects of human social life, from art movements to wars. Moral-</a:t>
            </a:r>
            <a:r>
              <a:rPr lang="en-US" dirty="0" err="1"/>
              <a:t>istic</a:t>
            </a:r>
            <a:r>
              <a:rPr lang="en-US" dirty="0"/>
              <a:t> ideologies involving group chauvinism and religion are arguably the most socially impactful—and, at times, the most perniciously divisive.”</a:t>
            </a:r>
          </a:p>
          <a:p>
            <a:pPr marL="640594" lvl="1" indent="-174708">
              <a:buFont typeface="Arial" panose="020B0604020202020204" pitchFamily="34" charset="0"/>
              <a:buChar char="•"/>
            </a:pPr>
            <a:r>
              <a:rPr lang="en-US" b="1" dirty="0"/>
              <a:t>Moralistic ideologies involving group chauvinism and religion</a:t>
            </a:r>
          </a:p>
          <a:p>
            <a:pPr marL="1106481" lvl="2" indent="-174708">
              <a:buFont typeface="Arial" panose="020B0604020202020204" pitchFamily="34" charset="0"/>
              <a:buChar char="•"/>
            </a:pPr>
            <a:r>
              <a:rPr lang="en-US" dirty="0"/>
              <a:t>This is how the world looks at us.</a:t>
            </a:r>
          </a:p>
          <a:p>
            <a:pPr marL="1106481" lvl="2" indent="-174708">
              <a:buFont typeface="Arial" panose="020B0604020202020204" pitchFamily="34" charset="0"/>
              <a:buChar char="•"/>
            </a:pPr>
            <a:r>
              <a:rPr lang="en-US" dirty="0"/>
              <a:t>It is objectionable that we claim there is a standard of morality is objectively better</a:t>
            </a:r>
          </a:p>
          <a:p>
            <a:pPr marL="1106481" lvl="2" indent="-174708">
              <a:buFont typeface="Arial" panose="020B0604020202020204" pitchFamily="34" charset="0"/>
              <a:buChar char="•"/>
            </a:pPr>
            <a:r>
              <a:rPr lang="en-US" dirty="0"/>
              <a:t>If we say the righteous will be saved, we are exhibiting chauvinism</a:t>
            </a:r>
          </a:p>
          <a:p>
            <a:pPr marL="640594" lvl="1" indent="-174708">
              <a:buFont typeface="Arial" panose="020B0604020202020204" pitchFamily="34" charset="0"/>
              <a:buChar char="•"/>
            </a:pPr>
            <a:r>
              <a:rPr lang="en-US" b="1" dirty="0"/>
              <a:t>As such, we are perniciously divisive!</a:t>
            </a:r>
          </a:p>
          <a:p>
            <a:pPr marL="1106481" lvl="2" indent="-174708">
              <a:buFont typeface="Arial" panose="020B0604020202020204" pitchFamily="34" charset="0"/>
              <a:buChar char="•"/>
            </a:pPr>
            <a:r>
              <a:rPr lang="en-US" dirty="0"/>
              <a:t>Definition: </a:t>
            </a:r>
            <a:r>
              <a:rPr lang="en-US" dirty="0" err="1"/>
              <a:t>Pernicous</a:t>
            </a:r>
            <a:r>
              <a:rPr lang="en-US" dirty="0"/>
              <a:t> - </a:t>
            </a:r>
            <a:r>
              <a:rPr lang="en-US" b="0" i="0" dirty="0">
                <a:solidFill>
                  <a:srgbClr val="202124"/>
                </a:solidFill>
                <a:effectLst/>
                <a:latin typeface="+mn-lt"/>
              </a:rPr>
              <a:t>having a harmful effect, especially in a </a:t>
            </a:r>
            <a:r>
              <a:rPr lang="en-US" b="0" i="0" u="sng" dirty="0">
                <a:solidFill>
                  <a:srgbClr val="202124"/>
                </a:solidFill>
                <a:effectLst/>
                <a:latin typeface="+mn-lt"/>
              </a:rPr>
              <a:t>gradual</a:t>
            </a:r>
            <a:r>
              <a:rPr lang="en-US" b="0" i="0" dirty="0">
                <a:solidFill>
                  <a:srgbClr val="202124"/>
                </a:solidFill>
                <a:effectLst/>
                <a:latin typeface="+mn-lt"/>
              </a:rPr>
              <a:t> or subtle way.</a:t>
            </a:r>
          </a:p>
          <a:p>
            <a:pPr marL="1106481" lvl="2" indent="-174708">
              <a:buFont typeface="Arial" panose="020B0604020202020204" pitchFamily="34" charset="0"/>
              <a:buChar char="•"/>
            </a:pPr>
            <a:r>
              <a:rPr lang="en-US" dirty="0">
                <a:solidFill>
                  <a:srgbClr val="202124"/>
                </a:solidFill>
              </a:rPr>
              <a:t>View of world today, the morality of religions is divisive, and something needs to be done about it!</a:t>
            </a:r>
            <a:endParaRPr lang="en-US" dirty="0"/>
          </a:p>
        </p:txBody>
      </p:sp>
      <p:sp>
        <p:nvSpPr>
          <p:cNvPr id="4" name="Slide Number Placeholder 3"/>
          <p:cNvSpPr>
            <a:spLocks noGrp="1"/>
          </p:cNvSpPr>
          <p:nvPr>
            <p:ph type="sldNum" sz="quarter" idx="5"/>
          </p:nvPr>
        </p:nvSpPr>
        <p:spPr/>
        <p:txBody>
          <a:bodyPr/>
          <a:lstStyle/>
          <a:p>
            <a:pPr defTabSz="931774">
              <a:defRPr/>
            </a:pPr>
            <a:fld id="{CA29E2A9-386B-4831-B9F0-EB0A345FA5EC}"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51836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Quote</a:t>
            </a:r>
          </a:p>
          <a:p>
            <a:pPr algn="l"/>
            <a:r>
              <a:rPr lang="en-US" dirty="0"/>
              <a:t>"The extent of commitment to political and religious ideologies shifts across contexts, with cues of threat eliciting particularly sharp increases in adherence.”</a:t>
            </a:r>
          </a:p>
          <a:p>
            <a:pPr marL="640594" lvl="1" indent="-174708">
              <a:buFont typeface="Arial" panose="020B0604020202020204" pitchFamily="34" charset="0"/>
              <a:buChar char="•"/>
            </a:pPr>
            <a:r>
              <a:rPr lang="en-US" b="1" dirty="0"/>
              <a:t>The commitment of people to religious ideologies (that they equate to faith in God) becomes stronger when they feel threatened.</a:t>
            </a:r>
          </a:p>
          <a:p>
            <a:pPr marL="640594" lvl="1" indent="-174708">
              <a:buFont typeface="Arial" panose="020B0604020202020204" pitchFamily="34" charset="0"/>
              <a:buChar char="•"/>
            </a:pPr>
            <a:r>
              <a:rPr lang="en-US" dirty="0"/>
              <a:t>There is truth to this, we naturally turn to God in times of trouble (There are no atheists in foxholes.  Tommy’s invitation on Wednesday)</a:t>
            </a:r>
          </a:p>
          <a:p>
            <a:pPr marL="640594" lvl="1" indent="-174708">
              <a:buFont typeface="Arial" panose="020B0604020202020204" pitchFamily="34" charset="0"/>
              <a:buChar char="•"/>
            </a:pPr>
            <a:r>
              <a:rPr lang="en-US" b="1" dirty="0"/>
              <a:t>However, contextually there seems to be a need to deal with this truth: I.E.</a:t>
            </a:r>
          </a:p>
          <a:p>
            <a:pPr marL="1106481" lvl="2" indent="-174708">
              <a:buFont typeface="Arial" panose="020B0604020202020204" pitchFamily="34" charset="0"/>
              <a:buChar char="•"/>
            </a:pPr>
            <a:r>
              <a:rPr lang="en-US" dirty="0"/>
              <a:t>When people fear, they turn to God</a:t>
            </a:r>
          </a:p>
          <a:p>
            <a:pPr marL="1106481" lvl="2" indent="-174708">
              <a:buFont typeface="Arial" panose="020B0604020202020204" pitchFamily="34" charset="0"/>
              <a:buChar char="•"/>
            </a:pPr>
            <a:r>
              <a:rPr lang="en-US" dirty="0"/>
              <a:t>Faith in God leads to tribalism (causing </a:t>
            </a:r>
            <a:r>
              <a:rPr lang="en-US" dirty="0" err="1"/>
              <a:t>pernicioius</a:t>
            </a:r>
            <a:r>
              <a:rPr lang="en-US" dirty="0"/>
              <a:t> divisiveness)</a:t>
            </a:r>
          </a:p>
          <a:p>
            <a:pPr marL="1106481" lvl="2" indent="-174708">
              <a:buFont typeface="Arial" panose="020B0604020202020204" pitchFamily="34" charset="0"/>
              <a:buChar char="•"/>
            </a:pPr>
            <a:r>
              <a:rPr lang="en-US" dirty="0"/>
              <a:t>Hence, we need to treat the brain to avoid the increase of faith in God!</a:t>
            </a:r>
          </a:p>
        </p:txBody>
      </p:sp>
      <p:sp>
        <p:nvSpPr>
          <p:cNvPr id="4" name="Slide Number Placeholder 3"/>
          <p:cNvSpPr>
            <a:spLocks noGrp="1"/>
          </p:cNvSpPr>
          <p:nvPr>
            <p:ph type="sldNum" sz="quarter" idx="5"/>
          </p:nvPr>
        </p:nvSpPr>
        <p:spPr/>
        <p:txBody>
          <a:bodyPr/>
          <a:lstStyle/>
          <a:p>
            <a:pPr defTabSz="931774">
              <a:defRPr/>
            </a:pPr>
            <a:fld id="{CA29E2A9-386B-4831-B9F0-EB0A345FA5EC}"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11396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Quote: </a:t>
            </a:r>
          </a:p>
          <a:p>
            <a:r>
              <a:rPr lang="en-US" dirty="0"/>
              <a:t>“Accordingly, this study should be regarded as an initial investigation of whether ethnocentrism or religiosity can be experimentally neuromodulated by targeting the </a:t>
            </a:r>
            <a:r>
              <a:rPr lang="en-US" dirty="0" err="1"/>
              <a:t>pMFC</a:t>
            </a:r>
            <a:r>
              <a:rPr lang="en-US" dirty="0"/>
              <a:t> (posterior medial frontal </a:t>
            </a:r>
            <a:r>
              <a:rPr lang="en-US" dirty="0" err="1"/>
              <a:t>cortext</a:t>
            </a:r>
            <a:r>
              <a:rPr lang="en-US" dirty="0"/>
              <a:t>).”</a:t>
            </a:r>
          </a:p>
          <a:p>
            <a:pPr marL="640594" lvl="1" indent="-174708">
              <a:buFont typeface="Arial" panose="020B0604020202020204" pitchFamily="34" charset="0"/>
              <a:buChar char="•"/>
            </a:pPr>
            <a:r>
              <a:rPr lang="en-US" dirty="0"/>
              <a:t>Can we treat someone to reduce their faith in God by using magnets to “shut down” the posterior medial frontal </a:t>
            </a:r>
            <a:r>
              <a:rPr lang="en-US" dirty="0" err="1"/>
              <a:t>cortext</a:t>
            </a:r>
            <a:r>
              <a:rPr lang="en-US" dirty="0"/>
              <a:t>?</a:t>
            </a:r>
          </a:p>
          <a:p>
            <a:pPr marL="640594" lvl="1" indent="-174708">
              <a:buFont typeface="Arial" panose="020B0604020202020204" pitchFamily="34" charset="0"/>
              <a:buChar char="•"/>
            </a:pPr>
            <a:r>
              <a:rPr lang="en-US" b="1" dirty="0"/>
              <a:t>Our question:  Is it moral to do so?  Unfortunately, it would not be us who would decide.</a:t>
            </a:r>
          </a:p>
          <a:p>
            <a:pPr marL="640594" lvl="1" indent="-174708">
              <a:buFont typeface="Arial" panose="020B0604020202020204" pitchFamily="34" charset="0"/>
              <a:buChar char="•"/>
            </a:pPr>
            <a:r>
              <a:rPr lang="en-US" dirty="0"/>
              <a:t>Note:  Not saying it would happen, but it is kind of an alarming headline for us to see, as we acknowledge the antagonism of the world toward our Faith</a:t>
            </a:r>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Now for the real question.  Are Christian’s susceptible in the world today to having their faith in God decreased?  [CLICK]</a:t>
            </a:r>
          </a:p>
        </p:txBody>
      </p:sp>
      <p:sp>
        <p:nvSpPr>
          <p:cNvPr id="4" name="Slide Number Placeholder 3"/>
          <p:cNvSpPr>
            <a:spLocks noGrp="1"/>
          </p:cNvSpPr>
          <p:nvPr>
            <p:ph type="sldNum" sz="quarter" idx="5"/>
          </p:nvPr>
        </p:nvSpPr>
        <p:spPr/>
        <p:txBody>
          <a:bodyPr/>
          <a:lstStyle/>
          <a:p>
            <a:pPr defTabSz="931774">
              <a:defRPr/>
            </a:pPr>
            <a:fld id="{CA29E2A9-386B-4831-B9F0-EB0A345FA5EC}"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36954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Weakening of our Faith</a:t>
            </a:r>
          </a:p>
          <a:p>
            <a:pPr marL="640594" lvl="1" indent="-174708">
              <a:buFont typeface="Arial" panose="020B0604020202020204" pitchFamily="34" charset="0"/>
              <a:buChar char="•"/>
            </a:pPr>
            <a:r>
              <a:rPr lang="en-US" dirty="0"/>
              <a:t>My response when Josh sent the text to me.  So, magnets can decrease your faith in God?  So can a lobotomy!</a:t>
            </a:r>
          </a:p>
          <a:p>
            <a:pPr marL="640594" lvl="1" indent="-174708">
              <a:buFont typeface="Arial" panose="020B0604020202020204" pitchFamily="34" charset="0"/>
              <a:buChar char="•"/>
            </a:pPr>
            <a:r>
              <a:rPr lang="en-US" dirty="0"/>
              <a:t>To be honest, Medical science forcing us to submit to a procedure to de-religionize us is not a concern of mine.</a:t>
            </a:r>
          </a:p>
          <a:p>
            <a:pPr marL="174708" indent="-174708">
              <a:buFont typeface="Arial" panose="020B0604020202020204" pitchFamily="34" charset="0"/>
              <a:buChar char="•"/>
            </a:pPr>
            <a:r>
              <a:rPr lang="en-US" b="1" dirty="0"/>
              <a:t>My concern is that in the real world, it is possible to weaken our faith in God? (Consider how this might happen).</a:t>
            </a:r>
          </a:p>
          <a:p>
            <a:pPr marL="640594" lvl="1" indent="-174708">
              <a:buFont typeface="Arial" panose="020B0604020202020204" pitchFamily="34" charset="0"/>
              <a:buChar char="•"/>
            </a:pPr>
            <a:r>
              <a:rPr lang="en-US" b="1" dirty="0"/>
              <a:t>Worldliness (The Seed for the Sower)</a:t>
            </a:r>
          </a:p>
          <a:p>
            <a:r>
              <a:rPr lang="en-US" b="1" dirty="0"/>
              <a:t>(Matthew 13:22), </a:t>
            </a:r>
            <a:r>
              <a:rPr lang="en-US" i="1" dirty="0"/>
              <a:t>“Now he who received seed among the thorns is he who hears the word, and the cares of this world and the deceitfulness of riches choke the word, and he becomes unfruitful.”</a:t>
            </a:r>
          </a:p>
          <a:p>
            <a:pPr marL="1106481" lvl="2" indent="-174708">
              <a:buFont typeface="Arial" panose="020B0604020202020204" pitchFamily="34" charset="0"/>
              <a:buChar char="•"/>
            </a:pPr>
            <a:r>
              <a:rPr lang="en-US" b="0" i="0" dirty="0"/>
              <a:t>This happened to Demas, a traveling companion of the Apostle Paul</a:t>
            </a:r>
          </a:p>
          <a:p>
            <a:r>
              <a:rPr lang="en-US" b="1" dirty="0"/>
              <a:t>(2 Timothy 4:10),</a:t>
            </a:r>
            <a:r>
              <a:rPr lang="en-US" b="1" i="1" dirty="0"/>
              <a:t> </a:t>
            </a:r>
            <a:r>
              <a:rPr lang="en-US" i="1" dirty="0"/>
              <a:t>“…Demas has forsaken me, having loved this present world…”</a:t>
            </a:r>
          </a:p>
          <a:p>
            <a:pPr marL="1106481" lvl="2" indent="-174708">
              <a:buFont typeface="Arial" panose="020B0604020202020204" pitchFamily="34" charset="0"/>
              <a:buChar char="•"/>
            </a:pPr>
            <a:r>
              <a:rPr lang="en-US" b="0" i="0" dirty="0"/>
              <a:t>A love for the world naturally lessons and love for and faith in God</a:t>
            </a:r>
          </a:p>
          <a:p>
            <a:r>
              <a:rPr lang="en-US" b="1" dirty="0"/>
              <a:t>(Matthew 6:24), </a:t>
            </a:r>
            <a:r>
              <a:rPr lang="en-US" i="1" dirty="0"/>
              <a:t>“No one can serve two masters; for either he will hate the one and love the other, or else he will be loyal to the one and despise the other. You cannot serve God and mammon.”</a:t>
            </a:r>
            <a:endParaRPr lang="en-US" b="0" i="1" dirty="0"/>
          </a:p>
          <a:p>
            <a:pPr marL="640594" lvl="1" indent="-174708">
              <a:buFont typeface="Arial" panose="020B0604020202020204" pitchFamily="34" charset="0"/>
              <a:buChar char="•"/>
            </a:pPr>
            <a:r>
              <a:rPr lang="en-US" b="1" dirty="0"/>
              <a:t>[CLICK] Evil Companions</a:t>
            </a:r>
          </a:p>
          <a:p>
            <a:r>
              <a:rPr lang="en-US" b="1" dirty="0"/>
              <a:t>(1 Corinthians 15:33-34), </a:t>
            </a:r>
            <a:r>
              <a:rPr lang="en-US" b="0" i="1" dirty="0"/>
              <a:t>“Do not be deceived: “Evil company corrupts good habits.”</a:t>
            </a:r>
            <a:r>
              <a:rPr lang="en-US" b="0" i="1" baseline="30000" dirty="0"/>
              <a:t> 34</a:t>
            </a:r>
            <a:r>
              <a:rPr lang="en-US" b="0" i="1" dirty="0"/>
              <a:t> Awake to righteousness, and do not sin; for some do not have the knowledge of God. I speak this to your shame.</a:t>
            </a:r>
          </a:p>
          <a:p>
            <a:r>
              <a:rPr lang="en-US" b="1" dirty="0"/>
              <a:t>(Proverbs 6:27-28), [Specifically, entertaining the immoral woman], </a:t>
            </a:r>
            <a:r>
              <a:rPr lang="en-US" b="0" i="1" dirty="0"/>
              <a:t>“Can a man take fire to his bosom, and his clothes not be burned? </a:t>
            </a:r>
            <a:r>
              <a:rPr lang="en-US" b="0" i="1" baseline="30000" dirty="0"/>
              <a:t>28</a:t>
            </a:r>
            <a:r>
              <a:rPr lang="en-US" b="0" i="1" dirty="0"/>
              <a:t> Can one walk on hot coals, and his feet not be seared?”</a:t>
            </a:r>
          </a:p>
          <a:p>
            <a:r>
              <a:rPr lang="en-US" b="1" dirty="0"/>
              <a:t>(1 Corinthians 5:6-7), </a:t>
            </a:r>
            <a:r>
              <a:rPr lang="en-US" b="0" i="1" dirty="0"/>
              <a:t>“Your glorying is not good. Do you not know that a little leaven leavens the whole lump?</a:t>
            </a:r>
            <a:r>
              <a:rPr lang="en-US" b="0" i="1" baseline="30000" dirty="0"/>
              <a:t> 7</a:t>
            </a:r>
            <a:r>
              <a:rPr lang="en-US" b="0" i="1" dirty="0"/>
              <a:t> Therefore purge out the old leaven, that you may be a new lump, since you truly are unleavened.”</a:t>
            </a:r>
          </a:p>
          <a:p>
            <a:pPr marL="640594" lvl="1" indent="-174708">
              <a:buFont typeface="Arial" panose="020B0604020202020204" pitchFamily="34" charset="0"/>
              <a:buChar char="•"/>
            </a:pPr>
            <a:r>
              <a:rPr lang="en-US" b="1" i="0" dirty="0"/>
              <a:t>[CLICK] Simple Neglect</a:t>
            </a:r>
          </a:p>
          <a:p>
            <a:pPr marL="1106481" lvl="2" indent="-174708">
              <a:buFont typeface="Arial" panose="020B0604020202020204" pitchFamily="34" charset="0"/>
              <a:buChar char="•"/>
            </a:pPr>
            <a:r>
              <a:rPr lang="en-US" b="0" i="0" dirty="0"/>
              <a:t>Neglect of study, of meditation, of worship, of assembly for edification</a:t>
            </a:r>
          </a:p>
          <a:p>
            <a:r>
              <a:rPr lang="en-US" b="1" dirty="0"/>
              <a:t>(Quote from an article by Tom Roberts: May 2012 Truth Magazine), </a:t>
            </a:r>
            <a:r>
              <a:rPr lang="en-US" dirty="0"/>
              <a:t>“Isn’t the spiritual application all too obvious? Isn’t this often the course of a fall from grace? Folks, it doesn’t take a bombshell to destroy faith if faith is left unattended and unguarded. Faith is not an absolute in our life that once attained will never change or diminish. It must constantly be attended, nourished, strengthened .and “added to.” We increase our faith by regularly reading God’s word and meditating on it so that the roots of our faith reach to the Living Water and are sustained. Without this constant tending and increasing of faith, the vicissitudes of life will eat away at our foundations until faith is gone and we know not when it happened. Such has been the case on many sad occasions when Christians leave the Lord and fall back into the world.”</a:t>
            </a:r>
          </a:p>
          <a:p>
            <a:pPr marL="1106481" lvl="2" indent="-174708">
              <a:buFont typeface="Arial" panose="020B0604020202020204" pitchFamily="34" charset="0"/>
              <a:buChar char="•"/>
            </a:pPr>
            <a:r>
              <a:rPr lang="en-US" dirty="0"/>
              <a:t>God deserves more from us than apathy and distraction</a:t>
            </a:r>
          </a:p>
          <a:p>
            <a:r>
              <a:rPr lang="en-US" b="1" dirty="0"/>
              <a:t>(Haggai 1:2-5), </a:t>
            </a:r>
            <a:r>
              <a:rPr lang="en-US" i="1" dirty="0"/>
              <a:t>“Thus speaks the Lord of hosts, saying: ‘This people says, “The time has not come, the time that the Lord's house should be built.” ’ ”</a:t>
            </a:r>
            <a:br>
              <a:rPr lang="en-US" i="1" dirty="0"/>
            </a:br>
            <a:r>
              <a:rPr lang="en-US" i="1" baseline="30000" dirty="0"/>
              <a:t>3</a:t>
            </a:r>
            <a:r>
              <a:rPr lang="en-US" i="1" dirty="0"/>
              <a:t> Then the word of the Lord came by Haggai the prophet, saying,</a:t>
            </a:r>
            <a:r>
              <a:rPr lang="en-US" i="1" baseline="30000" dirty="0"/>
              <a:t> 4</a:t>
            </a:r>
            <a:r>
              <a:rPr lang="en-US" i="1" dirty="0"/>
              <a:t> “Is it time for you yourselves to dwell in your paneled houses, and this temple to lie in ruins?”</a:t>
            </a:r>
            <a:r>
              <a:rPr lang="en-US" i="1" baseline="30000" dirty="0"/>
              <a:t> 5</a:t>
            </a:r>
            <a:r>
              <a:rPr lang="en-US" i="1" dirty="0"/>
              <a:t> Now therefore, thus says the Lord of hosts: “Consider your ways!”</a:t>
            </a:r>
          </a:p>
          <a:p>
            <a:r>
              <a:rPr lang="en-US" b="1" dirty="0"/>
              <a:t>(Haggai 1:7-9), </a:t>
            </a:r>
            <a:r>
              <a:rPr lang="en-US" i="1" dirty="0"/>
              <a:t>“Thus says the Lord of hosts: “Consider your ways!</a:t>
            </a:r>
            <a:r>
              <a:rPr lang="en-US" i="1" baseline="30000" dirty="0"/>
              <a:t> 8</a:t>
            </a:r>
            <a:r>
              <a:rPr lang="en-US" i="1" dirty="0"/>
              <a:t> Go up to the mountains and bring wood and build the temple, that I may take pleasure in it and be glorified,” says the Lord.</a:t>
            </a:r>
            <a:r>
              <a:rPr lang="en-US" i="1" baseline="30000" dirty="0"/>
              <a:t> 9</a:t>
            </a:r>
            <a:r>
              <a:rPr lang="en-US" i="1" dirty="0"/>
              <a:t> “You looked for much, but indeed it came to little; and when you brought it home, I blew it away. Why?” says the Lord of hosts. “Because of My house that is in ruins, while every one of you runs to his own house.”</a:t>
            </a:r>
          </a:p>
          <a:p>
            <a:pPr marL="1106481" lvl="2" indent="-174708">
              <a:buFont typeface="Arial" panose="020B0604020202020204" pitchFamily="34" charset="0"/>
              <a:buChar char="•"/>
            </a:pPr>
            <a:r>
              <a:rPr lang="en-US" i="0" dirty="0"/>
              <a:t>Our Neglect of the things of God can cost us for an eternity!</a:t>
            </a:r>
          </a:p>
          <a:p>
            <a:r>
              <a:rPr lang="en-US" b="1" i="0" dirty="0"/>
              <a:t>(Hebrews 2:1-3), </a:t>
            </a:r>
            <a:r>
              <a:rPr lang="en-US" i="1" dirty="0"/>
              <a:t>“Therefore we must give the more earnest heed to the things we have heard, lest we drift away.</a:t>
            </a:r>
            <a:r>
              <a:rPr lang="en-US" i="1" baseline="30000" dirty="0"/>
              <a:t> 2</a:t>
            </a:r>
            <a:r>
              <a:rPr lang="en-US" i="1" dirty="0"/>
              <a:t> For if the word spoken through angels proved steadfast, and every transgression and disobedience received a just reward,</a:t>
            </a:r>
            <a:r>
              <a:rPr lang="en-US" i="1" baseline="30000" dirty="0"/>
              <a:t> 3</a:t>
            </a:r>
            <a:r>
              <a:rPr lang="en-US" i="1" dirty="0"/>
              <a:t> how shall we escape if we neglect so great a salvation, which at the first began to be spoken by the Lord, and was confirmed to us by those who heard Him?”</a:t>
            </a:r>
          </a:p>
        </p:txBody>
      </p:sp>
      <p:sp>
        <p:nvSpPr>
          <p:cNvPr id="4" name="Slide Number Placeholder 3"/>
          <p:cNvSpPr>
            <a:spLocks noGrp="1"/>
          </p:cNvSpPr>
          <p:nvPr>
            <p:ph type="sldNum" sz="quarter" idx="5"/>
          </p:nvPr>
        </p:nvSpPr>
        <p:spPr/>
        <p:txBody>
          <a:bodyPr/>
          <a:lstStyle/>
          <a:p>
            <a:fld id="{CA29E2A9-386B-4831-B9F0-EB0A345FA5EC}" type="slidenum">
              <a:rPr lang="en-US" smtClean="0"/>
              <a:t>6</a:t>
            </a:fld>
            <a:endParaRPr lang="en-US"/>
          </a:p>
        </p:txBody>
      </p:sp>
    </p:spTree>
    <p:extLst>
      <p:ext uri="{BB962C8B-B14F-4D97-AF65-F5344CB8AC3E}">
        <p14:creationId xmlns:p14="http://schemas.microsoft.com/office/powerpoint/2010/main" val="251748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4708" indent="-174708">
              <a:buFont typeface="Arial" panose="020B0604020202020204" pitchFamily="34" charset="0"/>
              <a:buChar char="•"/>
            </a:pPr>
            <a:r>
              <a:rPr lang="en-US" b="1" dirty="0"/>
              <a:t>How to we avoid our faith becoming weak?</a:t>
            </a:r>
          </a:p>
          <a:p>
            <a:pPr marL="640594" lvl="1" indent="-174708">
              <a:buFont typeface="Arial" panose="020B0604020202020204" pitchFamily="34" charset="0"/>
              <a:buChar char="•"/>
            </a:pPr>
            <a:r>
              <a:rPr lang="en-US" b="1" dirty="0"/>
              <a:t>By diligence and a work ethic to serve Him</a:t>
            </a:r>
          </a:p>
          <a:p>
            <a:pPr marL="640594" lvl="1" indent="-174708">
              <a:buFont typeface="Arial" panose="020B0604020202020204" pitchFamily="34" charset="0"/>
              <a:buChar char="•"/>
            </a:pPr>
            <a:r>
              <a:rPr lang="en-US" b="1" dirty="0"/>
              <a:t>Consider the words of Peter…</a:t>
            </a:r>
          </a:p>
          <a:p>
            <a:r>
              <a:rPr lang="en-US" b="1" dirty="0"/>
              <a:t>(2 Peter 1:5-11), </a:t>
            </a:r>
            <a:r>
              <a:rPr lang="en-US" b="1" i="1" dirty="0"/>
              <a:t>“</a:t>
            </a:r>
            <a:r>
              <a:rPr lang="en-US" i="1" dirty="0"/>
              <a:t>But also for this very reason, giving all diligence, add to your faith virtue, to virtue knowledge,</a:t>
            </a:r>
            <a:r>
              <a:rPr lang="en-US" i="1" baseline="30000" dirty="0"/>
              <a:t> 6</a:t>
            </a:r>
            <a:r>
              <a:rPr lang="en-US" i="1" dirty="0"/>
              <a:t> to knowledge self-control, to self-control perseverance, to perseverance godliness,</a:t>
            </a:r>
            <a:r>
              <a:rPr lang="en-US" i="1" baseline="30000" dirty="0"/>
              <a:t> 7</a:t>
            </a:r>
            <a:r>
              <a:rPr lang="en-US" i="1" dirty="0"/>
              <a:t> to godliness brotherly kindness, and to brotherly kindness love.</a:t>
            </a:r>
            <a:r>
              <a:rPr lang="en-US" i="1" baseline="30000" dirty="0"/>
              <a:t> 8</a:t>
            </a:r>
            <a:r>
              <a:rPr lang="en-US" i="1" dirty="0"/>
              <a:t> For if these things are yours and abound, you will be neither barren nor unfruitful in the knowledge of our Lord Jesus Christ.</a:t>
            </a:r>
            <a:r>
              <a:rPr lang="en-US" i="1" baseline="30000" dirty="0"/>
              <a:t> 9</a:t>
            </a:r>
            <a:r>
              <a:rPr lang="en-US" i="1" dirty="0"/>
              <a:t> For he who lacks these things is shortsighted, even to blindness, and has forgotten that he was cleansed from his old sins.  </a:t>
            </a:r>
            <a:r>
              <a:rPr lang="en-US" i="1" baseline="30000" dirty="0"/>
              <a:t>10</a:t>
            </a:r>
            <a:r>
              <a:rPr lang="en-US" i="1" dirty="0"/>
              <a:t> Therefore, brethren, be even more diligent to make your call and election sure, for if you do these things you will never stumble;</a:t>
            </a:r>
            <a:r>
              <a:rPr lang="en-US" i="1" baseline="30000" dirty="0"/>
              <a:t> 11</a:t>
            </a:r>
            <a:r>
              <a:rPr lang="en-US" i="1" dirty="0"/>
              <a:t> for so an entrance will be supplied to you abundantly into the everlasting kingdom of our Lord and Savior Jesus Christ.”</a:t>
            </a:r>
            <a:endParaRPr lang="en-US" b="1" i="1" dirty="0"/>
          </a:p>
        </p:txBody>
      </p:sp>
      <p:sp>
        <p:nvSpPr>
          <p:cNvPr id="4" name="Slide Number Placeholder 3"/>
          <p:cNvSpPr>
            <a:spLocks noGrp="1"/>
          </p:cNvSpPr>
          <p:nvPr>
            <p:ph type="sldNum" sz="quarter" idx="5"/>
          </p:nvPr>
        </p:nvSpPr>
        <p:spPr/>
        <p:txBody>
          <a:bodyPr/>
          <a:lstStyle/>
          <a:p>
            <a:fld id="{CA29E2A9-386B-4831-B9F0-EB0A345FA5EC}" type="slidenum">
              <a:rPr lang="en-US" smtClean="0"/>
              <a:t>7</a:t>
            </a:fld>
            <a:endParaRPr lang="en-US"/>
          </a:p>
        </p:txBody>
      </p:sp>
    </p:spTree>
    <p:extLst>
      <p:ext uri="{BB962C8B-B14F-4D97-AF65-F5344CB8AC3E}">
        <p14:creationId xmlns:p14="http://schemas.microsoft.com/office/powerpoint/2010/main" val="15968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AE55-45C8-39FE-1199-35B5F37D94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377A3C-355B-C4A2-DDF7-DC5F6E437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5C7753-4E5B-166A-3756-6110705AF02A}"/>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5" name="Footer Placeholder 4">
            <a:extLst>
              <a:ext uri="{FF2B5EF4-FFF2-40B4-BE49-F238E27FC236}">
                <a16:creationId xmlns:a16="http://schemas.microsoft.com/office/drawing/2014/main" id="{65DA75B7-7067-88B8-2E31-288F1AE8C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A720-9789-1937-DD26-C978E04FA426}"/>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353181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8B62-635D-0737-0BBE-355F6888E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A56C3E-BD82-D247-89B8-D62471231E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EADC0-CCA3-6B38-A7A9-774E7B148D60}"/>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5" name="Footer Placeholder 4">
            <a:extLst>
              <a:ext uri="{FF2B5EF4-FFF2-40B4-BE49-F238E27FC236}">
                <a16:creationId xmlns:a16="http://schemas.microsoft.com/office/drawing/2014/main" id="{165221F0-D98F-5499-955D-697076BF7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BB653-07D4-3236-CF7E-74EACE9A0D9D}"/>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215382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8A7D6-40C6-3795-0C33-62253437EE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28E95-F04A-A2DE-A8CF-FA881701B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5937A-F168-BA2F-91CC-98CD3B812410}"/>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5" name="Footer Placeholder 4">
            <a:extLst>
              <a:ext uri="{FF2B5EF4-FFF2-40B4-BE49-F238E27FC236}">
                <a16:creationId xmlns:a16="http://schemas.microsoft.com/office/drawing/2014/main" id="{7C55DA45-676E-CA61-B68C-B028B3890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2E836-F1EC-090F-AFDF-97C8B441CF4D}"/>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420978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2EF1-60F7-3D9D-4696-5FAA9EE15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D2267-E897-7C7A-F4FE-86C88A490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CFB5F-3AA1-7217-D6D5-6FE31851D83C}"/>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5" name="Footer Placeholder 4">
            <a:extLst>
              <a:ext uri="{FF2B5EF4-FFF2-40B4-BE49-F238E27FC236}">
                <a16:creationId xmlns:a16="http://schemas.microsoft.com/office/drawing/2014/main" id="{8C7B8F0A-39BB-32A1-7BB5-5FD3B4BBD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6DB35-B494-0728-D7A0-BA20C15C64EC}"/>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393278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109E-6CE6-2D36-90FA-2B783F1C2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B6DF7B-95A5-392A-AE37-2CEE55871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8519F-218F-B5F7-583D-5EA12819C630}"/>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5" name="Footer Placeholder 4">
            <a:extLst>
              <a:ext uri="{FF2B5EF4-FFF2-40B4-BE49-F238E27FC236}">
                <a16:creationId xmlns:a16="http://schemas.microsoft.com/office/drawing/2014/main" id="{95D3713A-ADB5-0F6B-E5A5-C3FD93041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4E200-6526-26DB-1ADF-DDE481F54658}"/>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293557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38FF-FD67-A1DA-4BD2-A3A8BBD8E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0BBB6-9BF6-A9B3-3825-E18FB2C7C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F5AAD2-1256-CDAC-985E-4B4BE290AF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64B574-6943-59CC-39EB-D2D4AF38C351}"/>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6" name="Footer Placeholder 5">
            <a:extLst>
              <a:ext uri="{FF2B5EF4-FFF2-40B4-BE49-F238E27FC236}">
                <a16:creationId xmlns:a16="http://schemas.microsoft.com/office/drawing/2014/main" id="{A4A7F7E3-C468-2ED4-AB90-897C5FBA7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DD9B6-A815-9AB8-13F4-B57ED49CDC7B}"/>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193027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3F56-D0EB-ED6A-D808-E1D67DA850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5BB64F-8807-6545-0970-486D6B25C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6510EA-B80B-FD52-C6C0-3E7C2547E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B1E32E-D5A7-8F9D-A76F-15B319B35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CAD6A-05A1-4676-BB29-F495C7846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2E650-4AC7-2BA9-5572-D619E3FAEA48}"/>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8" name="Footer Placeholder 7">
            <a:extLst>
              <a:ext uri="{FF2B5EF4-FFF2-40B4-BE49-F238E27FC236}">
                <a16:creationId xmlns:a16="http://schemas.microsoft.com/office/drawing/2014/main" id="{CD6072EE-8BCC-FD4E-9F64-15ED590A7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3C4957-2337-102C-4374-EFC1945D1215}"/>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215576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DA4A-F0A3-032F-2CF4-E57A5A03EE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25E156-5A2E-E1F6-70B7-2BDFCC6F9AEC}"/>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4" name="Footer Placeholder 3">
            <a:extLst>
              <a:ext uri="{FF2B5EF4-FFF2-40B4-BE49-F238E27FC236}">
                <a16:creationId xmlns:a16="http://schemas.microsoft.com/office/drawing/2014/main" id="{AE82D136-955E-604F-6BAE-DCD4EB7898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F0CCCA-0098-01CC-C45E-105B245996E5}"/>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281470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9AB18-3F0E-20DC-913D-DA228A78AEA7}"/>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3" name="Footer Placeholder 2">
            <a:extLst>
              <a:ext uri="{FF2B5EF4-FFF2-40B4-BE49-F238E27FC236}">
                <a16:creationId xmlns:a16="http://schemas.microsoft.com/office/drawing/2014/main" id="{FF8AA0E2-6D57-79B7-A5C1-E923826A3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CFB447-2903-3813-E185-49ADF983150E}"/>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257334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ACC5-1F4A-A34C-E3E6-A88339124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468B47-5617-559F-C0C9-3E9D6C09C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D1F26-CE45-3413-6A8F-CA43D696F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2B680-F17A-580D-CE23-B99B0BBEAF1F}"/>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6" name="Footer Placeholder 5">
            <a:extLst>
              <a:ext uri="{FF2B5EF4-FFF2-40B4-BE49-F238E27FC236}">
                <a16:creationId xmlns:a16="http://schemas.microsoft.com/office/drawing/2014/main" id="{F089B65A-D123-8894-F4D4-0F8977106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56A7A9-B8E9-B927-217B-720060078D8F}"/>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876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7C9B-3BC5-FB04-7891-B59FF3BD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081FD8-FE86-20A0-74EA-7BBFC3595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0EEAE-0461-9CB0-696F-DFCC08AB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F37A-C3F6-10B9-87F5-2F7963DC522E}"/>
              </a:ext>
            </a:extLst>
          </p:cNvPr>
          <p:cNvSpPr>
            <a:spLocks noGrp="1"/>
          </p:cNvSpPr>
          <p:nvPr>
            <p:ph type="dt" sz="half" idx="10"/>
          </p:nvPr>
        </p:nvSpPr>
        <p:spPr/>
        <p:txBody>
          <a:bodyPr/>
          <a:lstStyle/>
          <a:p>
            <a:fld id="{CCF8BF3D-D2D1-4C99-A6AC-4B6866FEEA11}" type="datetimeFigureOut">
              <a:rPr lang="en-US" smtClean="0"/>
              <a:t>12/10/2022</a:t>
            </a:fld>
            <a:endParaRPr lang="en-US"/>
          </a:p>
        </p:txBody>
      </p:sp>
      <p:sp>
        <p:nvSpPr>
          <p:cNvPr id="6" name="Footer Placeholder 5">
            <a:extLst>
              <a:ext uri="{FF2B5EF4-FFF2-40B4-BE49-F238E27FC236}">
                <a16:creationId xmlns:a16="http://schemas.microsoft.com/office/drawing/2014/main" id="{4BB0E154-7F33-2309-E4B2-FFAD65E8E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F7E80-D8DA-FD6A-71B6-11E3C19E1C21}"/>
              </a:ext>
            </a:extLst>
          </p:cNvPr>
          <p:cNvSpPr>
            <a:spLocks noGrp="1"/>
          </p:cNvSpPr>
          <p:nvPr>
            <p:ph type="sldNum" sz="quarter" idx="12"/>
          </p:nvPr>
        </p:nvSpPr>
        <p:spPr/>
        <p:txBody>
          <a:bodyPr/>
          <a:lstStyle/>
          <a:p>
            <a:fld id="{E225A841-3B0E-4F5E-B23A-93AB69D1995D}" type="slidenum">
              <a:rPr lang="en-US" smtClean="0"/>
              <a:t>‹#›</a:t>
            </a:fld>
            <a:endParaRPr lang="en-US"/>
          </a:p>
        </p:txBody>
      </p:sp>
    </p:spTree>
    <p:extLst>
      <p:ext uri="{BB962C8B-B14F-4D97-AF65-F5344CB8AC3E}">
        <p14:creationId xmlns:p14="http://schemas.microsoft.com/office/powerpoint/2010/main" val="84642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C73A8-7DBE-345B-C091-61D633047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93165-58C7-186D-E410-AB2C256F4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17517-451E-A7EA-1E17-FDBEC2174E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8BF3D-D2D1-4C99-A6AC-4B6866FEEA11}" type="datetimeFigureOut">
              <a:rPr lang="en-US" smtClean="0"/>
              <a:t>12/10/2022</a:t>
            </a:fld>
            <a:endParaRPr lang="en-US"/>
          </a:p>
        </p:txBody>
      </p:sp>
      <p:sp>
        <p:nvSpPr>
          <p:cNvPr id="5" name="Footer Placeholder 4">
            <a:extLst>
              <a:ext uri="{FF2B5EF4-FFF2-40B4-BE49-F238E27FC236}">
                <a16:creationId xmlns:a16="http://schemas.microsoft.com/office/drawing/2014/main" id="{51CB6A81-C60D-8863-AB6A-9E3843D71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D9FB07-5FFF-852E-9017-95AAFB4295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5A841-3B0E-4F5E-B23A-93AB69D1995D}" type="slidenum">
              <a:rPr lang="en-US" smtClean="0"/>
              <a:t>‹#›</a:t>
            </a:fld>
            <a:endParaRPr lang="en-US"/>
          </a:p>
        </p:txBody>
      </p:sp>
    </p:spTree>
    <p:extLst>
      <p:ext uri="{BB962C8B-B14F-4D97-AF65-F5344CB8AC3E}">
        <p14:creationId xmlns:p14="http://schemas.microsoft.com/office/powerpoint/2010/main" val="28700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5D3C-C019-F9E0-3D99-5A0CEB940905}"/>
              </a:ext>
            </a:extLst>
          </p:cNvPr>
          <p:cNvSpPr>
            <a:spLocks noGrp="1"/>
          </p:cNvSpPr>
          <p:nvPr>
            <p:ph type="ctrTitle"/>
          </p:nvPr>
        </p:nvSpPr>
        <p:spPr>
          <a:xfrm>
            <a:off x="1651820" y="955726"/>
            <a:ext cx="9144000" cy="1239837"/>
          </a:xfrm>
        </p:spPr>
        <p:txBody>
          <a:bodyPr anchor="t">
            <a:normAutofit/>
          </a:bodyPr>
          <a:lstStyle/>
          <a:p>
            <a:r>
              <a:rPr lang="en-US" sz="7200" dirty="0">
                <a:latin typeface="Bebas Neue" panose="020B0606020202050201" pitchFamily="34" charset="0"/>
              </a:rPr>
              <a:t>The Weakening of Our Faith</a:t>
            </a:r>
          </a:p>
        </p:txBody>
      </p:sp>
      <p:sp>
        <p:nvSpPr>
          <p:cNvPr id="3" name="Subtitle 2">
            <a:extLst>
              <a:ext uri="{FF2B5EF4-FFF2-40B4-BE49-F238E27FC236}">
                <a16:creationId xmlns:a16="http://schemas.microsoft.com/office/drawing/2014/main" id="{A090E070-887B-1849-4608-0D86B3AE893E}"/>
              </a:ext>
            </a:extLst>
          </p:cNvPr>
          <p:cNvSpPr>
            <a:spLocks noGrp="1"/>
          </p:cNvSpPr>
          <p:nvPr>
            <p:ph type="subTitle" idx="1"/>
          </p:nvPr>
        </p:nvSpPr>
        <p:spPr>
          <a:xfrm>
            <a:off x="5968181" y="5978013"/>
            <a:ext cx="5417574" cy="639558"/>
          </a:xfrm>
        </p:spPr>
        <p:txBody>
          <a:bodyPr>
            <a:normAutofit/>
          </a:bodyPr>
          <a:lstStyle/>
          <a:p>
            <a:r>
              <a:rPr lang="en-US" sz="3600" dirty="0"/>
              <a:t>Matthew 13:3-9, 18-23</a:t>
            </a:r>
          </a:p>
        </p:txBody>
      </p:sp>
    </p:spTree>
    <p:extLst>
      <p:ext uri="{BB962C8B-B14F-4D97-AF65-F5344CB8AC3E}">
        <p14:creationId xmlns:p14="http://schemas.microsoft.com/office/powerpoint/2010/main" val="1199032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92F237-4290-3F93-3DE9-70FA87435A2D}"/>
              </a:ext>
            </a:extLst>
          </p:cNvPr>
          <p:cNvSpPr>
            <a:spLocks noGrp="1"/>
          </p:cNvSpPr>
          <p:nvPr>
            <p:ph type="subTitle" idx="1"/>
          </p:nvPr>
        </p:nvSpPr>
        <p:spPr>
          <a:xfrm>
            <a:off x="266007" y="315881"/>
            <a:ext cx="6018415" cy="6256107"/>
          </a:xfrm>
        </p:spPr>
        <p:txBody>
          <a:bodyPr>
            <a:normAutofit lnSpcReduction="10000"/>
          </a:bodyPr>
          <a:lstStyle/>
          <a:p>
            <a:r>
              <a:rPr lang="en-US" sz="5400" dirty="0">
                <a:latin typeface="Bebas Neue" panose="020B0606020202050201" pitchFamily="34" charset="0"/>
              </a:rPr>
              <a:t>Objections</a:t>
            </a:r>
          </a:p>
          <a:p>
            <a:endParaRPr lang="en-US" sz="400" dirty="0">
              <a:latin typeface="Bebas Neue" panose="020B0606020202050201" pitchFamily="34" charset="0"/>
            </a:endParaRPr>
          </a:p>
          <a:p>
            <a:pPr marL="571500" indent="-571500" algn="l">
              <a:buFont typeface="Arial" panose="020B0604020202020204" pitchFamily="34" charset="0"/>
              <a:buChar char="•"/>
            </a:pPr>
            <a:r>
              <a:rPr lang="en-US" sz="4000" dirty="0"/>
              <a:t>Inferring that faith in God and racism are in any way similar.</a:t>
            </a:r>
          </a:p>
          <a:p>
            <a:pPr marL="571500" indent="-571500" algn="l">
              <a:buFont typeface="Arial" panose="020B0604020202020204" pitchFamily="34" charset="0"/>
              <a:buChar char="•"/>
            </a:pPr>
            <a:r>
              <a:rPr lang="en-US" sz="4000" dirty="0"/>
              <a:t>The idea that faith in God leads to a sense of tribalism.</a:t>
            </a:r>
          </a:p>
          <a:p>
            <a:pPr marL="571500" indent="-571500" algn="l">
              <a:buFont typeface="Arial" panose="020B0604020202020204" pitchFamily="34" charset="0"/>
              <a:buChar char="•"/>
            </a:pPr>
            <a:r>
              <a:rPr lang="en-US" sz="4000" dirty="0"/>
              <a:t>The possibility that some might seek to treat faith in God as a curable ailment.</a:t>
            </a:r>
          </a:p>
          <a:p>
            <a:pPr marL="571500" indent="-571500" algn="l">
              <a:buFont typeface="Arial" panose="020B0604020202020204" pitchFamily="34" charset="0"/>
              <a:buChar char="•"/>
            </a:pPr>
            <a:endParaRPr lang="en-US" sz="4000" dirty="0"/>
          </a:p>
          <a:p>
            <a:endParaRPr lang="en-US" sz="4000"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3790C201-6DE2-7F3B-9073-4B56BF23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874" y="492918"/>
            <a:ext cx="5185148" cy="5872163"/>
          </a:xfrm>
          <a:prstGeom prst="rect">
            <a:avLst/>
          </a:prstGeom>
          <a:ln w="57150">
            <a:solidFill>
              <a:schemeClr val="tx1"/>
            </a:solidFill>
          </a:ln>
        </p:spPr>
      </p:pic>
    </p:spTree>
    <p:extLst>
      <p:ext uri="{BB962C8B-B14F-4D97-AF65-F5344CB8AC3E}">
        <p14:creationId xmlns:p14="http://schemas.microsoft.com/office/powerpoint/2010/main" val="1331925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92F237-4290-3F93-3DE9-70FA87435A2D}"/>
              </a:ext>
            </a:extLst>
          </p:cNvPr>
          <p:cNvSpPr>
            <a:spLocks noGrp="1"/>
          </p:cNvSpPr>
          <p:nvPr>
            <p:ph type="subTitle" idx="1"/>
          </p:nvPr>
        </p:nvSpPr>
        <p:spPr>
          <a:xfrm>
            <a:off x="266007" y="315881"/>
            <a:ext cx="6018415" cy="6256107"/>
          </a:xfrm>
        </p:spPr>
        <p:txBody>
          <a:bodyPr>
            <a:normAutofit fontScale="92500"/>
          </a:bodyPr>
          <a:lstStyle/>
          <a:p>
            <a:r>
              <a:rPr lang="en-US" sz="5400" dirty="0">
                <a:latin typeface="Bebas Neue" panose="020B0606020202050201" pitchFamily="34" charset="0"/>
              </a:rPr>
              <a:t>Quotes</a:t>
            </a:r>
          </a:p>
          <a:p>
            <a:pPr algn="l"/>
            <a:r>
              <a:rPr lang="en-US" sz="4000" dirty="0"/>
              <a:t>   "Parochial ideologies motivate numerous aspects of human social life, from art movements to wars. Moral-</a:t>
            </a:r>
            <a:r>
              <a:rPr lang="en-US" sz="4000" dirty="0" err="1"/>
              <a:t>istic</a:t>
            </a:r>
            <a:r>
              <a:rPr lang="en-US" sz="4000" dirty="0"/>
              <a:t> ideologies involving group chauvinism and religion are arguably the most socially impactful—and, at times, the most perniciously divisive.”</a:t>
            </a:r>
          </a:p>
          <a:p>
            <a:pPr algn="r"/>
            <a:r>
              <a:rPr lang="en-US" sz="2200" dirty="0"/>
              <a:t>Social Cognitive and Affective Neuroscience Magazine</a:t>
            </a:r>
          </a:p>
          <a:p>
            <a:endParaRPr lang="en-US" sz="4000"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3790C201-6DE2-7F3B-9073-4B56BF23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874" y="492918"/>
            <a:ext cx="5185148" cy="5872163"/>
          </a:xfrm>
          <a:prstGeom prst="rect">
            <a:avLst/>
          </a:prstGeom>
          <a:ln w="57150">
            <a:solidFill>
              <a:schemeClr val="tx1"/>
            </a:solidFill>
          </a:ln>
        </p:spPr>
      </p:pic>
    </p:spTree>
    <p:extLst>
      <p:ext uri="{BB962C8B-B14F-4D97-AF65-F5344CB8AC3E}">
        <p14:creationId xmlns:p14="http://schemas.microsoft.com/office/powerpoint/2010/main" val="3135111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92F237-4290-3F93-3DE9-70FA87435A2D}"/>
              </a:ext>
            </a:extLst>
          </p:cNvPr>
          <p:cNvSpPr>
            <a:spLocks noGrp="1"/>
          </p:cNvSpPr>
          <p:nvPr>
            <p:ph type="subTitle" idx="1"/>
          </p:nvPr>
        </p:nvSpPr>
        <p:spPr>
          <a:xfrm>
            <a:off x="266007" y="315881"/>
            <a:ext cx="6018415" cy="6256107"/>
          </a:xfrm>
        </p:spPr>
        <p:txBody>
          <a:bodyPr>
            <a:normAutofit/>
          </a:bodyPr>
          <a:lstStyle/>
          <a:p>
            <a:r>
              <a:rPr lang="en-US" sz="5400" dirty="0">
                <a:latin typeface="Bebas Neue" panose="020B0606020202050201" pitchFamily="34" charset="0"/>
              </a:rPr>
              <a:t>Quotes</a:t>
            </a:r>
          </a:p>
          <a:p>
            <a:endParaRPr lang="en-US" sz="400" dirty="0">
              <a:latin typeface="Bebas Neue" panose="020B0606020202050201" pitchFamily="34" charset="0"/>
            </a:endParaRPr>
          </a:p>
          <a:p>
            <a:pPr algn="l"/>
            <a:r>
              <a:rPr lang="en-US" sz="4000" dirty="0"/>
              <a:t>   "The extent of commit-</a:t>
            </a:r>
            <a:r>
              <a:rPr lang="en-US" sz="4000" dirty="0" err="1"/>
              <a:t>ment</a:t>
            </a:r>
            <a:r>
              <a:rPr lang="en-US" sz="4000" dirty="0"/>
              <a:t> to political and religious ideologies shifts across contexts, with cues of threat eliciting parti-</a:t>
            </a:r>
            <a:r>
              <a:rPr lang="en-US" sz="4000" dirty="0" err="1"/>
              <a:t>cularly</a:t>
            </a:r>
            <a:r>
              <a:rPr lang="en-US" sz="4000" dirty="0"/>
              <a:t> sharp increases in adherence.”</a:t>
            </a:r>
          </a:p>
          <a:p>
            <a:pPr algn="r"/>
            <a:r>
              <a:rPr lang="en-US" sz="2000" dirty="0"/>
              <a:t>Social Cognitive and Affective Neuroscience Magazine</a:t>
            </a:r>
          </a:p>
          <a:p>
            <a:endParaRPr lang="en-US" sz="4000"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3790C201-6DE2-7F3B-9073-4B56BF23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874" y="492918"/>
            <a:ext cx="5185148" cy="5872163"/>
          </a:xfrm>
          <a:prstGeom prst="rect">
            <a:avLst/>
          </a:prstGeom>
          <a:ln w="57150">
            <a:solidFill>
              <a:schemeClr val="tx1"/>
            </a:solidFill>
          </a:ln>
        </p:spPr>
      </p:pic>
    </p:spTree>
    <p:extLst>
      <p:ext uri="{BB962C8B-B14F-4D97-AF65-F5344CB8AC3E}">
        <p14:creationId xmlns:p14="http://schemas.microsoft.com/office/powerpoint/2010/main" val="388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92F237-4290-3F93-3DE9-70FA87435A2D}"/>
              </a:ext>
            </a:extLst>
          </p:cNvPr>
          <p:cNvSpPr>
            <a:spLocks noGrp="1"/>
          </p:cNvSpPr>
          <p:nvPr>
            <p:ph type="subTitle" idx="1"/>
          </p:nvPr>
        </p:nvSpPr>
        <p:spPr>
          <a:xfrm>
            <a:off x="266007" y="315881"/>
            <a:ext cx="6018415" cy="6542119"/>
          </a:xfrm>
        </p:spPr>
        <p:txBody>
          <a:bodyPr>
            <a:normAutofit/>
          </a:bodyPr>
          <a:lstStyle/>
          <a:p>
            <a:r>
              <a:rPr lang="en-US" sz="5400" dirty="0">
                <a:latin typeface="Bebas Neue" panose="020B0606020202050201" pitchFamily="34" charset="0"/>
              </a:rPr>
              <a:t>Quotes</a:t>
            </a:r>
          </a:p>
          <a:p>
            <a:pPr algn="l"/>
            <a:r>
              <a:rPr lang="en-US" sz="4000" dirty="0"/>
              <a:t>   "Accordingly, this study should be regarded as an initial investigation of whether ethnocentrism or religiosity can be </a:t>
            </a:r>
            <a:r>
              <a:rPr lang="en-US" sz="4000" dirty="0" err="1"/>
              <a:t>experi</a:t>
            </a:r>
            <a:r>
              <a:rPr lang="en-US" sz="4000" dirty="0"/>
              <a:t>-mentally neuromodulated by targeting the </a:t>
            </a:r>
            <a:r>
              <a:rPr lang="en-US" sz="4000" dirty="0" err="1"/>
              <a:t>pMFC</a:t>
            </a:r>
            <a:r>
              <a:rPr lang="en-US" sz="4000" dirty="0"/>
              <a:t> (posterior medial frontal </a:t>
            </a:r>
            <a:r>
              <a:rPr lang="en-US" sz="4000" dirty="0" err="1"/>
              <a:t>cortext</a:t>
            </a:r>
            <a:r>
              <a:rPr lang="en-US" sz="4000" dirty="0"/>
              <a:t>).”</a:t>
            </a:r>
          </a:p>
          <a:p>
            <a:pPr algn="r"/>
            <a:r>
              <a:rPr lang="en-US" sz="2000" dirty="0"/>
              <a:t>Social Cognitive and Affective Neuroscience Magazine</a:t>
            </a:r>
          </a:p>
          <a:p>
            <a:endParaRPr lang="en-US" sz="4000"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3790C201-6DE2-7F3B-9073-4B56BF23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874" y="492918"/>
            <a:ext cx="5185148" cy="5872163"/>
          </a:xfrm>
          <a:prstGeom prst="rect">
            <a:avLst/>
          </a:prstGeom>
          <a:ln w="57150">
            <a:solidFill>
              <a:schemeClr val="tx1"/>
            </a:solidFill>
          </a:ln>
        </p:spPr>
      </p:pic>
    </p:spTree>
    <p:extLst>
      <p:ext uri="{BB962C8B-B14F-4D97-AF65-F5344CB8AC3E}">
        <p14:creationId xmlns:p14="http://schemas.microsoft.com/office/powerpoint/2010/main" val="2957543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5D3C-C019-F9E0-3D99-5A0CEB940905}"/>
              </a:ext>
            </a:extLst>
          </p:cNvPr>
          <p:cNvSpPr>
            <a:spLocks noGrp="1"/>
          </p:cNvSpPr>
          <p:nvPr>
            <p:ph type="ctrTitle"/>
          </p:nvPr>
        </p:nvSpPr>
        <p:spPr>
          <a:xfrm>
            <a:off x="1524000" y="99750"/>
            <a:ext cx="9144000" cy="1239837"/>
          </a:xfrm>
        </p:spPr>
        <p:txBody>
          <a:bodyPr anchor="t">
            <a:normAutofit/>
          </a:bodyPr>
          <a:lstStyle/>
          <a:p>
            <a:r>
              <a:rPr lang="en-US" sz="7200" dirty="0">
                <a:latin typeface="Bebas Neue" panose="020B0606020202050201" pitchFamily="34" charset="0"/>
              </a:rPr>
              <a:t>The Weakening of Our Faith</a:t>
            </a:r>
          </a:p>
        </p:txBody>
      </p:sp>
      <p:sp>
        <p:nvSpPr>
          <p:cNvPr id="3" name="Subtitle 2">
            <a:extLst>
              <a:ext uri="{FF2B5EF4-FFF2-40B4-BE49-F238E27FC236}">
                <a16:creationId xmlns:a16="http://schemas.microsoft.com/office/drawing/2014/main" id="{A090E070-887B-1849-4608-0D86B3AE893E}"/>
              </a:ext>
            </a:extLst>
          </p:cNvPr>
          <p:cNvSpPr>
            <a:spLocks noGrp="1"/>
          </p:cNvSpPr>
          <p:nvPr>
            <p:ph type="subTitle" idx="1"/>
          </p:nvPr>
        </p:nvSpPr>
        <p:spPr>
          <a:xfrm>
            <a:off x="448887" y="1271592"/>
            <a:ext cx="11288684" cy="5165060"/>
          </a:xfrm>
          <a:solidFill>
            <a:schemeClr val="bg1">
              <a:alpha val="80000"/>
            </a:schemeClr>
          </a:solidFill>
          <a:effectLst>
            <a:softEdge rad="63500"/>
          </a:effectLst>
        </p:spPr>
        <p:txBody>
          <a:bodyPr>
            <a:normAutofit/>
          </a:bodyPr>
          <a:lstStyle/>
          <a:p>
            <a:pPr>
              <a:lnSpc>
                <a:spcPct val="100000"/>
              </a:lnSpc>
              <a:spcBef>
                <a:spcPts val="0"/>
              </a:spcBef>
            </a:pPr>
            <a:r>
              <a:rPr lang="en-US" sz="6000" b="1" dirty="0">
                <a:latin typeface="Bebas Neue" panose="020B0606020202050201" pitchFamily="34" charset="0"/>
              </a:rPr>
              <a:t>Worldliness</a:t>
            </a:r>
          </a:p>
          <a:p>
            <a:pPr>
              <a:lnSpc>
                <a:spcPct val="80000"/>
              </a:lnSpc>
              <a:spcBef>
                <a:spcPts val="0"/>
              </a:spcBef>
            </a:pPr>
            <a:r>
              <a:rPr lang="en-US" sz="4400" dirty="0"/>
              <a:t>Matthew 13:22; 2 Timothy 4:10; Matthew 6:24</a:t>
            </a:r>
          </a:p>
          <a:p>
            <a:pPr>
              <a:lnSpc>
                <a:spcPct val="80000"/>
              </a:lnSpc>
              <a:spcBef>
                <a:spcPts val="0"/>
              </a:spcBef>
            </a:pPr>
            <a:endParaRPr lang="en-US" sz="1600" dirty="0"/>
          </a:p>
          <a:p>
            <a:pPr>
              <a:lnSpc>
                <a:spcPct val="100000"/>
              </a:lnSpc>
              <a:spcBef>
                <a:spcPts val="0"/>
              </a:spcBef>
            </a:pPr>
            <a:r>
              <a:rPr lang="en-US" sz="6000" b="1" dirty="0">
                <a:latin typeface="Bebas Neue" panose="020B0606020202050201" pitchFamily="34" charset="0"/>
              </a:rPr>
              <a:t>Evil Companions</a:t>
            </a:r>
          </a:p>
          <a:p>
            <a:pPr>
              <a:lnSpc>
                <a:spcPct val="80000"/>
              </a:lnSpc>
              <a:spcBef>
                <a:spcPts val="0"/>
              </a:spcBef>
            </a:pPr>
            <a:r>
              <a:rPr lang="en-US" sz="4400" dirty="0"/>
              <a:t>1 Cor. 15:33-34; Proverbs 6:27-28; 1 Cor. 5:6-7</a:t>
            </a:r>
          </a:p>
          <a:p>
            <a:pPr>
              <a:lnSpc>
                <a:spcPct val="80000"/>
              </a:lnSpc>
              <a:spcBef>
                <a:spcPts val="0"/>
              </a:spcBef>
            </a:pPr>
            <a:endParaRPr lang="en-US" sz="1600" dirty="0"/>
          </a:p>
          <a:p>
            <a:pPr>
              <a:lnSpc>
                <a:spcPct val="100000"/>
              </a:lnSpc>
              <a:spcBef>
                <a:spcPts val="0"/>
              </a:spcBef>
            </a:pPr>
            <a:r>
              <a:rPr lang="en-US" sz="6000" b="1" dirty="0">
                <a:latin typeface="Bebas Neue" panose="020B0606020202050201" pitchFamily="34" charset="0"/>
              </a:rPr>
              <a:t>Neglect</a:t>
            </a:r>
          </a:p>
          <a:p>
            <a:pPr>
              <a:lnSpc>
                <a:spcPct val="80000"/>
              </a:lnSpc>
              <a:spcBef>
                <a:spcPts val="0"/>
              </a:spcBef>
            </a:pPr>
            <a:r>
              <a:rPr lang="en-US" sz="4400" dirty="0"/>
              <a:t>Haggai 1:2-5, 7-9; Hebrews 2:1-3</a:t>
            </a:r>
          </a:p>
        </p:txBody>
      </p:sp>
    </p:spTree>
    <p:extLst>
      <p:ext uri="{BB962C8B-B14F-4D97-AF65-F5344CB8AC3E}">
        <p14:creationId xmlns:p14="http://schemas.microsoft.com/office/powerpoint/2010/main" val="479260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5D3C-C019-F9E0-3D99-5A0CEB940905}"/>
              </a:ext>
            </a:extLst>
          </p:cNvPr>
          <p:cNvSpPr>
            <a:spLocks noGrp="1"/>
          </p:cNvSpPr>
          <p:nvPr>
            <p:ph type="ctrTitle"/>
          </p:nvPr>
        </p:nvSpPr>
        <p:spPr>
          <a:xfrm>
            <a:off x="437381" y="240429"/>
            <a:ext cx="11206931" cy="1239837"/>
          </a:xfrm>
        </p:spPr>
        <p:txBody>
          <a:bodyPr anchor="t">
            <a:normAutofit/>
          </a:bodyPr>
          <a:lstStyle/>
          <a:p>
            <a:r>
              <a:rPr lang="en-US" sz="7200" dirty="0">
                <a:latin typeface="Bebas Neue" panose="020B0606020202050201" pitchFamily="34" charset="0"/>
              </a:rPr>
              <a:t>how to Avoid a Weak Faith</a:t>
            </a:r>
          </a:p>
        </p:txBody>
      </p:sp>
      <p:sp>
        <p:nvSpPr>
          <p:cNvPr id="3" name="Subtitle 2">
            <a:extLst>
              <a:ext uri="{FF2B5EF4-FFF2-40B4-BE49-F238E27FC236}">
                <a16:creationId xmlns:a16="http://schemas.microsoft.com/office/drawing/2014/main" id="{A090E070-887B-1849-4608-0D86B3AE893E}"/>
              </a:ext>
            </a:extLst>
          </p:cNvPr>
          <p:cNvSpPr>
            <a:spLocks noGrp="1"/>
          </p:cNvSpPr>
          <p:nvPr>
            <p:ph type="subTitle" idx="1"/>
          </p:nvPr>
        </p:nvSpPr>
        <p:spPr>
          <a:xfrm>
            <a:off x="1171575" y="1480266"/>
            <a:ext cx="10001250" cy="639558"/>
          </a:xfrm>
        </p:spPr>
        <p:txBody>
          <a:bodyPr>
            <a:normAutofit fontScale="92500" lnSpcReduction="10000"/>
          </a:bodyPr>
          <a:lstStyle/>
          <a:p>
            <a:r>
              <a:rPr lang="en-US" sz="4400" b="1" dirty="0"/>
              <a:t>Diligence and Work!</a:t>
            </a:r>
          </a:p>
        </p:txBody>
      </p:sp>
      <p:sp>
        <p:nvSpPr>
          <p:cNvPr id="4" name="TextBox 3">
            <a:extLst>
              <a:ext uri="{FF2B5EF4-FFF2-40B4-BE49-F238E27FC236}">
                <a16:creationId xmlns:a16="http://schemas.microsoft.com/office/drawing/2014/main" id="{6C076A09-32FB-683A-61CE-53C7359769E4}"/>
              </a:ext>
            </a:extLst>
          </p:cNvPr>
          <p:cNvSpPr txBox="1"/>
          <p:nvPr/>
        </p:nvSpPr>
        <p:spPr>
          <a:xfrm>
            <a:off x="8329613" y="5800725"/>
            <a:ext cx="3115661" cy="707886"/>
          </a:xfrm>
          <a:prstGeom prst="rect">
            <a:avLst/>
          </a:prstGeom>
          <a:noFill/>
        </p:spPr>
        <p:txBody>
          <a:bodyPr wrap="none" rtlCol="0">
            <a:spAutoFit/>
          </a:bodyPr>
          <a:lstStyle/>
          <a:p>
            <a:r>
              <a:rPr lang="en-US" sz="4000" b="1" dirty="0"/>
              <a:t>2 Peter 1:5-11</a:t>
            </a:r>
          </a:p>
        </p:txBody>
      </p:sp>
    </p:spTree>
    <p:extLst>
      <p:ext uri="{BB962C8B-B14F-4D97-AF65-F5344CB8AC3E}">
        <p14:creationId xmlns:p14="http://schemas.microsoft.com/office/powerpoint/2010/main" val="253540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2053</Words>
  <Application>Microsoft Office PowerPoint</Application>
  <PresentationFormat>Widescreen</PresentationFormat>
  <Paragraphs>111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Bebas Neue</vt:lpstr>
      <vt:lpstr>Calibri</vt:lpstr>
      <vt:lpstr>Calibri Light</vt:lpstr>
      <vt:lpstr>Office Theme</vt:lpstr>
      <vt:lpstr>The Weakening of Our Faith</vt:lpstr>
      <vt:lpstr>PowerPoint Presentation</vt:lpstr>
      <vt:lpstr>PowerPoint Presentation</vt:lpstr>
      <vt:lpstr>PowerPoint Presentation</vt:lpstr>
      <vt:lpstr>PowerPoint Presentation</vt:lpstr>
      <vt:lpstr>The Weakening of Our Faith</vt:lpstr>
      <vt:lpstr>how to Avoid a Weak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Weakening of Our Faith</dc:title>
  <dc:creator>Stan Cox</dc:creator>
  <cp:lastModifiedBy>Stan Cox</cp:lastModifiedBy>
  <cp:revision>1</cp:revision>
  <cp:lastPrinted>2022-12-11T02:09:33Z</cp:lastPrinted>
  <dcterms:created xsi:type="dcterms:W3CDTF">2022-12-10T23:20:31Z</dcterms:created>
  <dcterms:modified xsi:type="dcterms:W3CDTF">2022-12-11T02:12:37Z</dcterms:modified>
</cp:coreProperties>
</file>