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Alex Brush" panose="02000400000000000000" pitchFamily="2"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Mervale Script" panose="03060506000000020000" pitchFamily="66" charset="0"/>
      <p:regular r:id="rId19"/>
    </p:embeddedFont>
    <p:embeddedFont>
      <p:font typeface="Ringbearer" panose="0202060205030B020303"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56841" autoAdjust="0"/>
  </p:normalViewPr>
  <p:slideViewPr>
    <p:cSldViewPr snapToGrid="0">
      <p:cViewPr varScale="1">
        <p:scale>
          <a:sx n="45" d="100"/>
          <a:sy n="45" d="100"/>
        </p:scale>
        <p:origin x="336" y="48"/>
      </p:cViewPr>
      <p:guideLst/>
    </p:cSldViewPr>
  </p:slideViewPr>
  <p:notesTextViewPr>
    <p:cViewPr>
      <p:scale>
        <a:sx n="1" d="1"/>
        <a:sy n="1" d="1"/>
      </p:scale>
      <p:origin x="0" y="-29"/>
    </p:cViewPr>
  </p:notesText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D0AB4E-F2D7-43AD-B70A-D23A5D1A3F52}"/>
              </a:ext>
            </a:extLst>
          </p:cNvPr>
          <p:cNvSpPr>
            <a:spLocks noGrp="1"/>
          </p:cNvSpPr>
          <p:nvPr>
            <p:ph type="hdr" sz="quarter"/>
          </p:nvPr>
        </p:nvSpPr>
        <p:spPr>
          <a:xfrm>
            <a:off x="0" y="48768"/>
            <a:ext cx="3669792" cy="646176"/>
          </a:xfrm>
          <a:prstGeom prst="rect">
            <a:avLst/>
          </a:prstGeom>
        </p:spPr>
        <p:txBody>
          <a:bodyPr vert="horz" lIns="91440" tIns="45720" rIns="91440" bIns="45720" rtlCol="0"/>
          <a:lstStyle>
            <a:lvl1pPr algn="l">
              <a:defRPr sz="1200"/>
            </a:lvl1pPr>
          </a:lstStyle>
          <a:p>
            <a:r>
              <a:rPr lang="en-US" sz="2400" dirty="0">
                <a:latin typeface="Mervale Script" panose="03060506000000020000" pitchFamily="66" charset="0"/>
              </a:rPr>
              <a:t>thinking like the </a:t>
            </a:r>
            <a:r>
              <a:rPr lang="en-US" sz="2400" dirty="0" err="1">
                <a:latin typeface="Ringbearer" panose="0202060205030B020303" pitchFamily="18" charset="0"/>
              </a:rPr>
              <a:t>worLD</a:t>
            </a:r>
            <a:endParaRPr lang="en-US" sz="2400" dirty="0">
              <a:latin typeface="Ringbearer" panose="0202060205030B020303" pitchFamily="18" charset="0"/>
            </a:endParaRPr>
          </a:p>
        </p:txBody>
      </p:sp>
      <p:sp>
        <p:nvSpPr>
          <p:cNvPr id="3" name="Date Placeholder 2">
            <a:extLst>
              <a:ext uri="{FF2B5EF4-FFF2-40B4-BE49-F238E27FC236}">
                <a16:creationId xmlns:a16="http://schemas.microsoft.com/office/drawing/2014/main" id="{0C9F05F8-419E-4E3B-8FB5-D990DA607C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12, 2018 am</a:t>
            </a:r>
          </a:p>
        </p:txBody>
      </p:sp>
      <p:sp>
        <p:nvSpPr>
          <p:cNvPr id="4" name="Footer Placeholder 3">
            <a:extLst>
              <a:ext uri="{FF2B5EF4-FFF2-40B4-BE49-F238E27FC236}">
                <a16:creationId xmlns:a16="http://schemas.microsoft.com/office/drawing/2014/main" id="{1B91FDB0-5E75-451F-849F-CBF8FBAC8D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B3BCC77-738F-4BFC-8033-FC75EFB99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162E2AA-17F8-42A0-A6DB-3DDA3CB300B0}" type="slidenum">
              <a:rPr lang="en-US" smtClean="0"/>
              <a:t>‹#›</a:t>
            </a:fld>
            <a:endParaRPr lang="en-US" dirty="0"/>
          </a:p>
        </p:txBody>
      </p:sp>
    </p:spTree>
    <p:extLst>
      <p:ext uri="{BB962C8B-B14F-4D97-AF65-F5344CB8AC3E}">
        <p14:creationId xmlns:p14="http://schemas.microsoft.com/office/powerpoint/2010/main" val="607298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75BC1-343C-445A-8E80-E2D6FD79BC2E}" type="datetimeFigureOut">
              <a:rPr lang="en-US" smtClean="0"/>
              <a:t>8/11/2018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A88D7-54DD-4BAA-A7C5-120B4479CC7C}" type="slidenum">
              <a:rPr lang="en-US" smtClean="0"/>
              <a:t>‹#›</a:t>
            </a:fld>
            <a:endParaRPr lang="en-US"/>
          </a:p>
        </p:txBody>
      </p:sp>
    </p:spTree>
    <p:extLst>
      <p:ext uri="{BB962C8B-B14F-4D97-AF65-F5344CB8AC3E}">
        <p14:creationId xmlns:p14="http://schemas.microsoft.com/office/powerpoint/2010/main" val="376953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Worldliness is a problem for God’s people in every generation.</a:t>
            </a:r>
          </a:p>
          <a:p>
            <a:pPr marL="628650" lvl="1" indent="-171450">
              <a:buFont typeface="Arial" panose="020B0604020202020204" pitchFamily="34" charset="0"/>
              <a:buChar char="•"/>
            </a:pPr>
            <a:r>
              <a:rPr lang="en-US" b="0" dirty="0"/>
              <a:t>It was a problem for the Corinthians (leading to strife) as revealed by Paul’s admonition to them in 1 Corinthians 3.</a:t>
            </a:r>
          </a:p>
          <a:p>
            <a:pPr marL="0" lvl="0" indent="0">
              <a:buFont typeface="Arial" panose="020B0604020202020204" pitchFamily="34" charset="0"/>
              <a:buNone/>
            </a:pPr>
            <a:r>
              <a:rPr lang="en-US" b="1" dirty="0"/>
              <a:t>(1 Corinthians 3:1-3), </a:t>
            </a:r>
            <a:r>
              <a:rPr lang="en-US" b="0" i="1" dirty="0"/>
              <a:t>“And I, brethren, could not speak to you as to spiritual people but as to carnal, as to babes in Christ.</a:t>
            </a:r>
            <a:r>
              <a:rPr lang="en-US" b="0" i="1" baseline="30000" dirty="0"/>
              <a:t> 2</a:t>
            </a:r>
            <a:r>
              <a:rPr lang="en-US" b="0" i="1" dirty="0"/>
              <a:t> I fed you with milk and not with solid food; for until now you were not able to receive it, and even now you are still not able;</a:t>
            </a:r>
            <a:r>
              <a:rPr lang="en-US" b="0" i="1" baseline="30000" dirty="0"/>
              <a:t> 3</a:t>
            </a:r>
            <a:r>
              <a:rPr lang="en-US" b="0" i="1" dirty="0"/>
              <a:t> for you are still carnal. For where there are envy, strife, and divisions among you, are you not carnal and behaving like mere men?”</a:t>
            </a:r>
          </a:p>
          <a:p>
            <a:pPr marL="628650" lvl="1" indent="-171450">
              <a:buFont typeface="Arial" panose="020B0604020202020204" pitchFamily="34" charset="0"/>
              <a:buChar char="•"/>
            </a:pPr>
            <a:r>
              <a:rPr lang="en-US" b="0" i="0" dirty="0"/>
              <a:t>I read an article from 1956 that discussed the problem among God’s people at that time.  It mentioned specifically things like ballroom dancing, mixed swimming and drinking alcohol</a:t>
            </a:r>
          </a:p>
          <a:p>
            <a:pPr marL="628650" lvl="1" indent="-171450">
              <a:buFont typeface="Arial" panose="020B0604020202020204" pitchFamily="34" charset="0"/>
              <a:buChar char="•"/>
            </a:pPr>
            <a:r>
              <a:rPr lang="en-US" b="0" i="0" dirty="0"/>
              <a:t>It can be safely said that worldly influences can and do affect God’s people today as well!</a:t>
            </a:r>
          </a:p>
          <a:p>
            <a:pPr marL="171450" lvl="0" indent="-171450">
              <a:buFont typeface="Arial" panose="020B0604020202020204" pitchFamily="34" charset="0"/>
              <a:buChar char="•"/>
            </a:pPr>
            <a:r>
              <a:rPr lang="en-US" b="1" i="0" dirty="0"/>
              <a:t>[CLICK], Defining Worldliness </a:t>
            </a:r>
            <a:r>
              <a:rPr lang="en-US" b="0" i="0" dirty="0"/>
              <a:t>– (what is typically meant)… </a:t>
            </a:r>
            <a:r>
              <a:rPr lang="en-US" dirty="0"/>
              <a:t>a way of thinking conformed to the general thinking of the world, but opposed to God's way.  </a:t>
            </a:r>
            <a:r>
              <a:rPr lang="en-US" b="0" u="sng" dirty="0"/>
              <a:t>An affection for the pleasures of this life to the extent of a diminishing of one's love for and obedience to God</a:t>
            </a:r>
            <a:r>
              <a:rPr lang="en-US" dirty="0"/>
              <a:t>.</a:t>
            </a:r>
          </a:p>
          <a:p>
            <a:pPr marL="628650" lvl="1" indent="-171450">
              <a:buFont typeface="Arial" panose="020B0604020202020204" pitchFamily="34" charset="0"/>
              <a:buChar char="•"/>
            </a:pPr>
            <a:r>
              <a:rPr lang="en-US" b="0" i="0" dirty="0"/>
              <a:t>I came across an interesting quote that does a good job of making the problem plain.  I hope it will challenge us to think about our view of the world. </a:t>
            </a:r>
            <a:r>
              <a:rPr lang="en-US" b="1" i="0" dirty="0"/>
              <a:t>[NEXT SLIDE]</a:t>
            </a:r>
          </a:p>
        </p:txBody>
      </p:sp>
      <p:sp>
        <p:nvSpPr>
          <p:cNvPr id="4" name="Slide Number Placeholder 3"/>
          <p:cNvSpPr>
            <a:spLocks noGrp="1"/>
          </p:cNvSpPr>
          <p:nvPr>
            <p:ph type="sldNum" sz="quarter" idx="10"/>
          </p:nvPr>
        </p:nvSpPr>
        <p:spPr/>
        <p:txBody>
          <a:bodyPr/>
          <a:lstStyle/>
          <a:p>
            <a:fld id="{4A7A88D7-54DD-4BAA-A7C5-120B4479CC7C}" type="slidenum">
              <a:rPr lang="en-US" smtClean="0"/>
              <a:t>1</a:t>
            </a:fld>
            <a:endParaRPr lang="en-US"/>
          </a:p>
        </p:txBody>
      </p:sp>
    </p:spTree>
    <p:extLst>
      <p:ext uri="{BB962C8B-B14F-4D97-AF65-F5344CB8AC3E}">
        <p14:creationId xmlns:p14="http://schemas.microsoft.com/office/powerpoint/2010/main" val="67424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“Worldliness is whatever makes sin look normal and righteousness look strange” (Kevin DeYoung)</a:t>
            </a:r>
          </a:p>
          <a:p>
            <a:pPr marL="628650" lvl="1" indent="-171450">
              <a:buFont typeface="Arial" panose="020B0604020202020204" pitchFamily="34" charset="0"/>
              <a:buChar char="•"/>
            </a:pPr>
            <a:r>
              <a:rPr lang="en-US" b="1" dirty="0"/>
              <a:t>Paul had an important take on this idea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(Titus 2:11-12), </a:t>
            </a:r>
            <a:r>
              <a:rPr lang="en-US" i="1" dirty="0"/>
              <a:t>“For the grace of God that brings salvation has appeared to all men,</a:t>
            </a:r>
            <a:r>
              <a:rPr lang="en-US" i="1" baseline="30000" dirty="0"/>
              <a:t> 12</a:t>
            </a:r>
            <a:r>
              <a:rPr lang="en-US" i="1" dirty="0"/>
              <a:t> teaching us that, denying ungodliness and worldly lusts, we should live soberly, righteously, and godly in the present age.”</a:t>
            </a:r>
          </a:p>
          <a:p>
            <a:pPr marL="628650" lvl="1" indent="-171450">
              <a:buFont typeface="Arial" panose="020B0604020202020204" pitchFamily="34" charset="0"/>
              <a:buChar char="•"/>
            </a:pPr>
            <a:r>
              <a:rPr lang="en-US" b="0" dirty="0"/>
              <a:t>It is necessary for us to live “in the world”. (i.e. – among worldly people)… BUT, we must </a:t>
            </a:r>
            <a:r>
              <a:rPr lang="en-US" b="0" i="1" dirty="0"/>
              <a:t>“deny ungodliness and </a:t>
            </a:r>
            <a:r>
              <a:rPr lang="en-US" b="0" i="1" u="sng" dirty="0"/>
              <a:t>worldly lusts</a:t>
            </a:r>
            <a:r>
              <a:rPr lang="en-US" b="0" i="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A88D7-54DD-4BAA-A7C5-120B4479C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40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 Paul’s admonition to the Philippians:</a:t>
            </a:r>
          </a:p>
          <a:p>
            <a:r>
              <a:rPr lang="en-US" b="1" dirty="0"/>
              <a:t>(Philippians 2:14-16), </a:t>
            </a:r>
            <a:r>
              <a:rPr lang="en-US" i="1" dirty="0"/>
              <a:t>“Do all things without complaining and disputing,</a:t>
            </a:r>
            <a:r>
              <a:rPr lang="en-US" i="1" baseline="30000" dirty="0"/>
              <a:t> 15</a:t>
            </a:r>
            <a:r>
              <a:rPr lang="en-US" i="1" dirty="0"/>
              <a:t> that you may become blameless and harmless, children of God without fault in the midst of a crooked and perverse generation, among whom you shine as lights in the world,</a:t>
            </a:r>
            <a:r>
              <a:rPr lang="en-US" i="1" baseline="30000" dirty="0"/>
              <a:t> 16</a:t>
            </a:r>
            <a:r>
              <a:rPr lang="en-US" i="1" dirty="0"/>
              <a:t> holding fast the word of life, so that I may rejoice in the day of Christ that I have not run in vain or labored in vain.”</a:t>
            </a:r>
          </a:p>
          <a:p>
            <a:pPr marL="628650" lvl="1" indent="-171450">
              <a:buFont typeface="Arial" panose="020B0604020202020204" pitchFamily="34" charset="0"/>
              <a:buChar char="•"/>
            </a:pPr>
            <a:r>
              <a:rPr lang="en-US" dirty="0"/>
              <a:t>Note the contrast:  blameless &amp; harmless VS crooked and perverse</a:t>
            </a:r>
          </a:p>
          <a:p>
            <a:pPr marL="628650" lvl="1" indent="-171450">
              <a:buFont typeface="Arial" panose="020B0604020202020204" pitchFamily="34" charset="0"/>
              <a:buChar char="•"/>
            </a:pPr>
            <a:r>
              <a:rPr lang="en-US" dirty="0"/>
              <a:t>When Christians conform ourselves to the world and its ways, we lose our uniqueness.  Our identity.</a:t>
            </a:r>
          </a:p>
          <a:p>
            <a:pPr marL="628650" lvl="1" indent="-171450">
              <a:buFont typeface="Arial" panose="020B0604020202020204" pitchFamily="34" charset="0"/>
              <a:buChar char="•"/>
            </a:pPr>
            <a:r>
              <a:rPr lang="en-US" dirty="0"/>
              <a:t>We lose our ability to be an influence upon the worldly, because they will perceive us as LIKE them.</a:t>
            </a:r>
          </a:p>
          <a:p>
            <a:pPr marL="628650" lvl="1" indent="-171450">
              <a:buFont typeface="Arial" panose="020B0604020202020204" pitchFamily="34" charset="0"/>
              <a:buChar char="•"/>
            </a:pPr>
            <a:r>
              <a:rPr lang="en-US" dirty="0"/>
              <a:t>We lose our ability to share effectively the saving power of the gospel of our Lord</a:t>
            </a:r>
          </a:p>
          <a:p>
            <a:pPr marL="628650" lvl="1" indent="-171450">
              <a:buFont typeface="Arial" panose="020B0604020202020204" pitchFamily="34" charset="0"/>
              <a:buChar char="•"/>
            </a:pPr>
            <a:r>
              <a:rPr lang="en-US" b="1" dirty="0"/>
              <a:t>This is why John said:</a:t>
            </a:r>
            <a:endParaRPr lang="en-US" b="1" i="1" dirty="0"/>
          </a:p>
          <a:p>
            <a:r>
              <a:rPr lang="en-US" b="1" i="0" dirty="0"/>
              <a:t>(1 John 2:15-17), </a:t>
            </a:r>
            <a:r>
              <a:rPr lang="en-US" i="1" dirty="0"/>
              <a:t>“</a:t>
            </a:r>
            <a:r>
              <a:rPr lang="en-US" i="1" u="sng" dirty="0"/>
              <a:t>Do not love the world or the things in the world</a:t>
            </a:r>
            <a:r>
              <a:rPr lang="en-US" i="1" dirty="0"/>
              <a:t>. If anyone loves the world, the love of the Father is not in him.</a:t>
            </a:r>
            <a:r>
              <a:rPr lang="en-US" i="1" baseline="30000" dirty="0"/>
              <a:t> 16</a:t>
            </a:r>
            <a:r>
              <a:rPr lang="en-US" i="1" dirty="0"/>
              <a:t> </a:t>
            </a:r>
            <a:r>
              <a:rPr lang="en-US" i="1" u="sng" dirty="0"/>
              <a:t>For all that is in the world</a:t>
            </a:r>
            <a:r>
              <a:rPr lang="en-US" i="1" dirty="0"/>
              <a:t>—the lust of the flesh, the lust of the eyes, and the pride of life—</a:t>
            </a:r>
            <a:r>
              <a:rPr lang="en-US" i="1" u="sng" dirty="0"/>
              <a:t>is not of the Father but is of the world</a:t>
            </a:r>
            <a:r>
              <a:rPr lang="en-US" i="1" dirty="0"/>
              <a:t>.</a:t>
            </a:r>
            <a:r>
              <a:rPr lang="en-US" i="1" baseline="30000" dirty="0"/>
              <a:t> 17</a:t>
            </a:r>
            <a:r>
              <a:rPr lang="en-US" i="1" dirty="0"/>
              <a:t> And the world is passing away, and the lust of it; but he who does the will of God abides forever.”</a:t>
            </a:r>
          </a:p>
          <a:p>
            <a:pPr marL="628650" lvl="1" indent="-171450">
              <a:buFont typeface="Arial" panose="020B0604020202020204" pitchFamily="34" charset="0"/>
              <a:buChar char="•"/>
            </a:pPr>
            <a:r>
              <a:rPr lang="en-US" b="1" dirty="0"/>
              <a:t>This is why Paul pled with the Christians in Rome:</a:t>
            </a:r>
          </a:p>
          <a:p>
            <a:r>
              <a:rPr lang="en-US" b="1" dirty="0"/>
              <a:t>(Romans 12:1-2), </a:t>
            </a:r>
            <a:r>
              <a:rPr lang="en-US" i="1" dirty="0"/>
              <a:t>“I beseech you therefore, brethren, by the mercies of God, that you present your bodies a living sacrifice, holy, acceptable to God, which is your reasonable service.</a:t>
            </a:r>
            <a:r>
              <a:rPr lang="en-US" i="1" baseline="30000" dirty="0"/>
              <a:t> 2</a:t>
            </a:r>
            <a:r>
              <a:rPr lang="en-US" i="1" dirty="0"/>
              <a:t> And do not be conformed to this world, but </a:t>
            </a:r>
            <a:r>
              <a:rPr lang="en-US" i="1" u="sng" dirty="0"/>
              <a:t>be transformed by the renewing of your mind</a:t>
            </a:r>
            <a:r>
              <a:rPr lang="en-US" i="1" dirty="0"/>
              <a:t>, that you may prove what is that good and acceptable and perfect will of God.”</a:t>
            </a:r>
          </a:p>
          <a:p>
            <a:endParaRPr lang="en-US" i="1" dirty="0"/>
          </a:p>
          <a:p>
            <a:r>
              <a:rPr lang="en-US" b="1" i="0" dirty="0"/>
              <a:t>Let’s spend some time contrasting the way the world thinks with how God thinks, that we might avoid “thinking like the world”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A88D7-54DD-4BAA-A7C5-120B4479C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55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This past week I saw a commercial from the clothing company BONOBOS. You can find them in Walmart, apparently.</a:t>
            </a:r>
          </a:p>
          <a:p>
            <a:pPr marL="171450" lvl="0" indent="-171450">
              <a:buFont typeface="Arial" panose="020B0604020202020204" pitchFamily="34" charset="0"/>
              <a:buChar char="•"/>
            </a:pPr>
            <a:r>
              <a:rPr lang="en-US" b="1" i="0" dirty="0"/>
              <a:t>Interviewing men about their views of the dictionary definition of masculine</a:t>
            </a:r>
          </a:p>
          <a:p>
            <a:pPr marL="171450" lvl="0" indent="-171450">
              <a:buFont typeface="Arial" panose="020B0604020202020204" pitchFamily="34" charset="0"/>
              <a:buChar char="•"/>
            </a:pPr>
            <a:r>
              <a:rPr lang="en-US" b="1" i="0" dirty="0"/>
              <a:t>Masculine: </a:t>
            </a:r>
            <a:r>
              <a:rPr lang="en-US" sz="1200" b="0" i="0" kern="1200" dirty="0">
                <a:solidFill>
                  <a:schemeClr val="tx1"/>
                </a:solidFill>
                <a:effectLst/>
                <a:latin typeface="+mn-lt"/>
                <a:ea typeface="+mn-ea"/>
                <a:cs typeface="+mn-cs"/>
              </a:rPr>
              <a:t>having qualities or appearance traditionally associated with men, especially strength and aggressiveness.</a:t>
            </a:r>
            <a:endParaRPr lang="en-US" b="1" i="0" dirty="0"/>
          </a:p>
          <a:p>
            <a:pPr marL="628650" lvl="1" indent="-171450">
              <a:buFont typeface="Arial" panose="020B0604020202020204" pitchFamily="34" charset="0"/>
              <a:buChar char="•"/>
            </a:pPr>
            <a:r>
              <a:rPr lang="en-US" b="1" i="0" dirty="0"/>
              <a:t>Idea they were promoting was diversity!  Lots of different men, some of whom were obviously gay and effeminate.  Their comments about the definition showed that they thought it toxic.</a:t>
            </a:r>
          </a:p>
          <a:p>
            <a:pPr marL="628650" lvl="1" indent="-171450">
              <a:buFont typeface="Arial" panose="020B0604020202020204" pitchFamily="34" charset="0"/>
              <a:buChar char="•"/>
            </a:pPr>
            <a:r>
              <a:rPr lang="en-US" b="0" i="1" dirty="0"/>
              <a:t>“I think that definition is a little scary.” ; “Its all about trying to get people to conform, and be a certain way” ; “It gets us into trouble when we say there is only one way to be a man.” ; “You define your own masculinity.  You define who you are.” ; “Being masculine is being honest.” ; “For me, being masculine is being brave enough to be who I am.”</a:t>
            </a:r>
          </a:p>
          <a:p>
            <a:pPr marL="628650" lvl="1" indent="-171450">
              <a:buFont typeface="Arial" panose="020B0604020202020204" pitchFamily="34" charset="0"/>
              <a:buChar char="•"/>
            </a:pPr>
            <a:r>
              <a:rPr lang="en-US" b="0" i="0" dirty="0"/>
              <a:t>Some of these thoughts are certainly good, but the emphasis is on deciding for yourself, rather than conforming to the image that God has drawn for you</a:t>
            </a:r>
          </a:p>
          <a:p>
            <a:pPr marL="0" lvl="0" indent="0">
              <a:buFont typeface="Arial" panose="020B0604020202020204" pitchFamily="34" charset="0"/>
              <a:buNone/>
            </a:pPr>
            <a:r>
              <a:rPr lang="en-US" b="1" i="0" dirty="0"/>
              <a:t>It seems that there are two extremes found today, ideas fostered in the world about being a man</a:t>
            </a:r>
          </a:p>
          <a:p>
            <a:pPr marL="628650" lvl="1" indent="-171450">
              <a:buFont typeface="Arial" panose="020B0604020202020204" pitchFamily="34" charset="0"/>
              <a:buChar char="•"/>
            </a:pPr>
            <a:r>
              <a:rPr lang="en-US" b="0" i="0" dirty="0"/>
              <a:t>One is that there is no standard at all.  One final sentiment in the commercial.  “It’s more a question of what it means to be human.” (Toleration of all, even behavior that is the opposite of the definition of the term).</a:t>
            </a:r>
          </a:p>
          <a:p>
            <a:pPr marL="628650" lvl="1" indent="-171450">
              <a:buFont typeface="Arial" panose="020B0604020202020204" pitchFamily="34" charset="0"/>
              <a:buChar char="•"/>
            </a:pPr>
            <a:r>
              <a:rPr lang="en-US" b="0" i="0" dirty="0"/>
              <a:t>The second is a distortion of the idea of manliness.  Turning it into a type of machismo. This term has shades of meaning.  But, in our culture, it has been defined in the following way: </a:t>
            </a:r>
            <a:r>
              <a:rPr lang="en-US" b="0" i="1" dirty="0"/>
              <a:t>“</a:t>
            </a:r>
            <a:r>
              <a:rPr lang="en-US" sz="1200" b="0" i="1" kern="1200" dirty="0">
                <a:solidFill>
                  <a:schemeClr val="tx1"/>
                </a:solidFill>
                <a:effectLst/>
                <a:latin typeface="+mn-lt"/>
                <a:ea typeface="+mn-ea"/>
                <a:cs typeface="+mn-cs"/>
              </a:rPr>
              <a:t>condescension of the swaggering male; the trappings of manliness used to dominate women and keep them 'in their place....’”  </a:t>
            </a:r>
            <a:r>
              <a:rPr lang="en-US" sz="1200" b="0" i="0" kern="1200" dirty="0">
                <a:solidFill>
                  <a:schemeClr val="tx1"/>
                </a:solidFill>
                <a:effectLst/>
                <a:latin typeface="+mn-lt"/>
                <a:ea typeface="+mn-ea"/>
                <a:cs typeface="+mn-cs"/>
              </a:rPr>
              <a:t>It is a distortion of the Biblical, patriarchal view of society and man’s place in it.</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The Biblical concept of manhood includes the following:</a:t>
            </a:r>
          </a:p>
          <a:p>
            <a:pPr marL="171450" lvl="0" indent="-171450">
              <a:buFont typeface="Arial" panose="020B0604020202020204" pitchFamily="34" charset="0"/>
              <a:buChar char="•"/>
            </a:pPr>
            <a:r>
              <a:rPr lang="en-US" b="1" i="0" dirty="0"/>
              <a:t>[Provision for family] (1 Timothy 5:8), </a:t>
            </a:r>
            <a:r>
              <a:rPr lang="en-US" b="0" i="1" dirty="0"/>
              <a:t>“</a:t>
            </a:r>
            <a:r>
              <a:rPr lang="en-US" i="1" dirty="0"/>
              <a:t>But if anyone does not provide for his own, and especially for those of his household, he has denied the faith and is worse than an unbeliever.”</a:t>
            </a:r>
          </a:p>
          <a:p>
            <a:pPr marL="171450" lvl="0" indent="-171450">
              <a:buFont typeface="Arial" panose="020B0604020202020204" pitchFamily="34" charset="0"/>
              <a:buChar char="•"/>
            </a:pPr>
            <a:r>
              <a:rPr lang="en-US" b="1" i="0" dirty="0"/>
              <a:t>[True, sacrificial love for wife] (Ephesians 5:25), </a:t>
            </a:r>
            <a:r>
              <a:rPr lang="en-US" b="0" i="1" dirty="0"/>
              <a:t>“</a:t>
            </a:r>
            <a:r>
              <a:rPr lang="en-US" i="1" dirty="0"/>
              <a:t>Husbands, love your wives, just as Christ also loved the church and gave Himself for her.”</a:t>
            </a:r>
          </a:p>
          <a:p>
            <a:pPr marL="171450" lvl="0" indent="-171450">
              <a:buFont typeface="Arial" panose="020B0604020202020204" pitchFamily="34" charset="0"/>
              <a:buChar char="•"/>
            </a:pPr>
            <a:r>
              <a:rPr lang="en-US" b="1" i="0" dirty="0"/>
              <a:t>[Spiritual leader of his house] (Ephesians 6:4), </a:t>
            </a:r>
            <a:r>
              <a:rPr lang="en-US" b="0" i="1" dirty="0"/>
              <a:t>“</a:t>
            </a:r>
            <a:r>
              <a:rPr lang="en-US" i="1" dirty="0"/>
              <a:t>And you, fathers, do not provoke your children to wrath, but bring them up in the training and admonition of the Lord.”</a:t>
            </a:r>
          </a:p>
          <a:p>
            <a:pPr marL="171450" lvl="0" indent="-171450">
              <a:buFont typeface="Arial" panose="020B0604020202020204" pitchFamily="34" charset="0"/>
              <a:buChar char="•"/>
            </a:pPr>
            <a:r>
              <a:rPr lang="en-US" b="1" i="0" dirty="0"/>
              <a:t>[Goodness and spiritual mindedness] (Micah 6:8), </a:t>
            </a:r>
            <a:r>
              <a:rPr lang="en-US" b="0" i="1" dirty="0"/>
              <a:t>“</a:t>
            </a:r>
            <a:r>
              <a:rPr lang="en-US" i="1" dirty="0"/>
              <a:t>He has shown you, O man, what is good; and what does the Lord require of you but to do justly, to love mercy, and to walk humbly with your God?”</a:t>
            </a:r>
            <a:endParaRPr lang="en-US" b="0" i="1" dirty="0"/>
          </a:p>
          <a:p>
            <a:endParaRPr lang="en-US" b="1"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A88D7-54DD-4BAA-A7C5-120B4479C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92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There is presently a series of contradictory views that constitute how the world thinks about women today, and how they view themselves!:</a:t>
            </a:r>
          </a:p>
          <a:p>
            <a:pPr marL="171450" indent="-171450">
              <a:buFont typeface="Arial" panose="020B0604020202020204" pitchFamily="34" charset="0"/>
              <a:buChar char="•"/>
            </a:pPr>
            <a:r>
              <a:rPr lang="en-US" b="0" i="0" dirty="0"/>
              <a:t>She has a right to present herself in physically provocative and sexual ways, but must not be objectified by others when she does.</a:t>
            </a:r>
          </a:p>
          <a:p>
            <a:pPr marL="171450" indent="-171450">
              <a:buFont typeface="Arial" panose="020B0604020202020204" pitchFamily="34" charset="0"/>
              <a:buChar char="•"/>
            </a:pPr>
            <a:r>
              <a:rPr lang="en-US" b="0" i="0" dirty="0"/>
              <a:t>Her femininity and grace is often extolled as virtuous in contrast to the “toxic masculinity” of our time, but she is adamant in her right to be aggressive and assertive, “like a man.”</a:t>
            </a:r>
          </a:p>
          <a:p>
            <a:pPr marL="171450" indent="-171450">
              <a:buFont typeface="Arial" panose="020B0604020202020204" pitchFamily="34" charset="0"/>
              <a:buChar char="•"/>
            </a:pPr>
            <a:r>
              <a:rPr lang="en-US" b="0" i="0" dirty="0"/>
              <a:t>Motherhood is often championed as a wonderful expression of womanhood, and yet those who choose to be stay at home moms are often castigated for not choosing to be a career woman.</a:t>
            </a:r>
          </a:p>
          <a:p>
            <a:pPr marL="171450" indent="-171450">
              <a:buFont typeface="Arial" panose="020B0604020202020204" pitchFamily="34" charset="0"/>
              <a:buChar char="•"/>
            </a:pPr>
            <a:r>
              <a:rPr lang="en-US" b="0" i="0" dirty="0"/>
              <a:t>Children are championed as of the utmost importance by many women who in the same breath contend for the right to an abortion as the “right to do with my body as I wish.”</a:t>
            </a:r>
          </a:p>
          <a:p>
            <a:endParaRPr lang="en-US" b="1" i="0" dirty="0"/>
          </a:p>
          <a:p>
            <a:r>
              <a:rPr lang="en-US" b="1" i="0" dirty="0"/>
              <a:t>The Biblical concept of womanhood includes the following:</a:t>
            </a:r>
          </a:p>
          <a:p>
            <a:r>
              <a:rPr lang="en-US" b="1" i="0" dirty="0"/>
              <a:t>[A call for modesty in dress and demeanor] (1 Timothy 2:9-10), </a:t>
            </a:r>
            <a:r>
              <a:rPr lang="en-US" b="0" i="1" dirty="0"/>
              <a:t>“in like manner also, that the women adorn themselves in modest apparel, with propriety and moderation, not with braided hair or gold or pearls or costly clothing,</a:t>
            </a:r>
            <a:r>
              <a:rPr lang="en-US" b="0" i="1" baseline="30000" dirty="0"/>
              <a:t> 10</a:t>
            </a:r>
            <a:r>
              <a:rPr lang="en-US" b="0" i="1" dirty="0"/>
              <a:t> but, which is proper for women professing godliness, with good works.”</a:t>
            </a:r>
          </a:p>
          <a:p>
            <a:r>
              <a:rPr lang="en-US" b="1" i="0" dirty="0"/>
              <a:t>[An affection for husband and children, born and unborn] (Titus 2:4), [older women are to…] </a:t>
            </a:r>
            <a:r>
              <a:rPr lang="en-US" b="0" i="1" dirty="0"/>
              <a:t>“</a:t>
            </a:r>
            <a:r>
              <a:rPr lang="en-US" i="1" dirty="0"/>
              <a:t>admonish the young women to love their husbands, to love their children.”</a:t>
            </a:r>
          </a:p>
          <a:p>
            <a:r>
              <a:rPr lang="en-US" b="1" i="0" dirty="0"/>
              <a:t>[A homemaker] (Titus 2:5),</a:t>
            </a:r>
            <a:r>
              <a:rPr lang="en-US" b="0" i="1" dirty="0"/>
              <a:t> “</a:t>
            </a:r>
            <a:r>
              <a:rPr lang="en-US" i="1" dirty="0"/>
              <a:t>to be discreet, chaste, homemakers, good, obedient to their own husbands, that the word of God may not be blasphemed.”</a:t>
            </a:r>
          </a:p>
          <a:p>
            <a:r>
              <a:rPr lang="en-US" b="1" i="0" dirty="0"/>
              <a:t>[Submit to her place in the home and church] (1 Timothy 2:11-15), </a:t>
            </a:r>
            <a:r>
              <a:rPr lang="en-US" b="0" i="1" dirty="0"/>
              <a:t>“Let a woman learn in silence with all submission.</a:t>
            </a:r>
            <a:r>
              <a:rPr lang="en-US" b="0" i="1" baseline="30000" dirty="0"/>
              <a:t> 12</a:t>
            </a:r>
            <a:r>
              <a:rPr lang="en-US" b="0" i="1" dirty="0"/>
              <a:t> And I do not permit a woman to teach or to have authority over a man, but to be in silence.</a:t>
            </a:r>
            <a:r>
              <a:rPr lang="en-US" b="0" i="1" baseline="30000" dirty="0"/>
              <a:t> 13</a:t>
            </a:r>
            <a:r>
              <a:rPr lang="en-US" b="0" i="1" dirty="0"/>
              <a:t> For Adam was formed first, then Eve.</a:t>
            </a:r>
            <a:r>
              <a:rPr lang="en-US" b="0" i="1" baseline="30000" dirty="0"/>
              <a:t> 14</a:t>
            </a:r>
            <a:r>
              <a:rPr lang="en-US" b="0" i="1" dirty="0"/>
              <a:t> And Adam was not deceived, but the woman being deceived, fell into transgression.</a:t>
            </a:r>
            <a:r>
              <a:rPr lang="en-US" b="0" i="1" baseline="30000" dirty="0"/>
              <a:t> 15</a:t>
            </a:r>
            <a:r>
              <a:rPr lang="en-US" b="0" i="1" dirty="0"/>
              <a:t> Nevertheless she will be saved in childbearing if they continue in faith, love, and holiness, with self-control.”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A88D7-54DD-4BAA-A7C5-120B4479C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01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world’s peculiar view of “adulthood” makes the initiation into that state an opportunity to indulge in all types of activities that are wrong headed and self-destructive.</a:t>
            </a:r>
          </a:p>
          <a:p>
            <a:pPr marL="171450" indent="-171450">
              <a:buFont typeface="Arial" panose="020B0604020202020204" pitchFamily="34" charset="0"/>
              <a:buChar char="•"/>
            </a:pPr>
            <a:r>
              <a:rPr lang="en-US" b="0" i="0" dirty="0"/>
              <a:t>A common practice of seniors at Castleberry High School, at least while my kids were in school, was to travel to Oklahoma to gamble upon turning 18, at the </a:t>
            </a:r>
            <a:r>
              <a:rPr lang="en-US" b="0" i="0" dirty="0" err="1"/>
              <a:t>Winstar</a:t>
            </a:r>
            <a:r>
              <a:rPr lang="en-US" b="0" i="0" dirty="0"/>
              <a:t> Casino just across the border.</a:t>
            </a:r>
          </a:p>
          <a:p>
            <a:pPr marL="171450" indent="-171450">
              <a:buFont typeface="Arial" panose="020B0604020202020204" pitchFamily="34" charset="0"/>
              <a:buChar char="•"/>
            </a:pPr>
            <a:r>
              <a:rPr lang="en-US" b="1" i="0" dirty="0"/>
              <a:t>How many times have you seen a scene on TV or in the movies when a boy finally reaches the age where his dad throws him a beer.  Despite the fact that family members or friends have ruined their lives by alcohol.</a:t>
            </a:r>
          </a:p>
          <a:p>
            <a:pPr marL="171450" indent="-171450">
              <a:buFont typeface="Arial" panose="020B0604020202020204" pitchFamily="34" charset="0"/>
              <a:buChar char="•"/>
            </a:pPr>
            <a:r>
              <a:rPr lang="en-US" b="0" i="0" dirty="0"/>
              <a:t>A move away to college, with dorm rooms and no supervision leads to promiscuity, binge drinking, pornography and drug use.</a:t>
            </a:r>
          </a:p>
          <a:p>
            <a:pPr marL="171450" indent="-171450">
              <a:buFont typeface="Arial" panose="020B0604020202020204" pitchFamily="34" charset="0"/>
              <a:buChar char="•"/>
            </a:pPr>
            <a:r>
              <a:rPr lang="en-US" b="1" i="0" dirty="0"/>
              <a:t>Young children are chastised by parents for using profanity, despite the fact that the child most probably heard the words from the parent himself!</a:t>
            </a:r>
          </a:p>
          <a:p>
            <a:pPr marL="171450" indent="-171450">
              <a:buFont typeface="Arial" panose="020B0604020202020204" pitchFamily="34" charset="0"/>
              <a:buChar char="•"/>
            </a:pPr>
            <a:r>
              <a:rPr lang="en-US" b="0" i="0" dirty="0"/>
              <a:t>Hollywood has since its inception glamorized violence, adultery, drinking, smoking and drug use.</a:t>
            </a:r>
          </a:p>
          <a:p>
            <a:pPr marL="0" indent="0">
              <a:buFont typeface="Arial" panose="020B0604020202020204" pitchFamily="34" charset="0"/>
              <a:buNone/>
            </a:pPr>
            <a:r>
              <a:rPr lang="en-US" b="1" i="0" dirty="0"/>
              <a:t>(1 Corinthians 13:11), </a:t>
            </a:r>
            <a:r>
              <a:rPr lang="en-US" b="0" i="1" dirty="0"/>
              <a:t>“</a:t>
            </a:r>
            <a:r>
              <a:rPr lang="en-US" i="1" dirty="0"/>
              <a:t>When I was a child, I spoke as a child, I understood as a child, I thought as a child; but when I became a man, I put away childish things.”</a:t>
            </a:r>
          </a:p>
          <a:p>
            <a:pPr marL="628650" lvl="1" indent="-171450">
              <a:buFont typeface="Arial" panose="020B0604020202020204" pitchFamily="34" charset="0"/>
              <a:buChar char="•"/>
            </a:pPr>
            <a:r>
              <a:rPr lang="en-US" b="0" i="0" dirty="0"/>
              <a:t>Too many adults today use their adulthood to shirk responsibility, and indulge in childish appetites and behavior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The Biblical concept of adulthood includes the following admonitions:</a:t>
            </a:r>
          </a:p>
          <a:p>
            <a:pPr marL="0" lvl="0" indent="0">
              <a:buFont typeface="Arial" panose="020B0604020202020204" pitchFamily="34" charset="0"/>
              <a:buNone/>
            </a:pPr>
            <a:r>
              <a:rPr lang="en-US" b="1" i="0" dirty="0"/>
              <a:t>(Proverbs 23:29-32) [An admonition against drinking], </a:t>
            </a:r>
            <a:r>
              <a:rPr lang="en-US" b="0" i="1" dirty="0"/>
              <a:t>“</a:t>
            </a:r>
            <a:r>
              <a:rPr lang="en-US" i="1" dirty="0"/>
              <a:t>Who has woe? Who has sorrow? Who has contentions? Who has complaints? Who has wounds without cause? Who has redness of eyes?</a:t>
            </a:r>
            <a:br>
              <a:rPr lang="en-US" i="1" dirty="0"/>
            </a:br>
            <a:r>
              <a:rPr lang="en-US" i="1" baseline="30000" dirty="0"/>
              <a:t>30</a:t>
            </a:r>
            <a:r>
              <a:rPr lang="en-US" i="1" dirty="0"/>
              <a:t> Those who linger long at the wine, those who go in search of mixed wine. </a:t>
            </a:r>
            <a:r>
              <a:rPr lang="en-US" i="1" baseline="30000" dirty="0"/>
              <a:t>31</a:t>
            </a:r>
            <a:r>
              <a:rPr lang="en-US" i="1" dirty="0"/>
              <a:t> Do not look on the wine when it is red, when it sparkles in the cup, when it swirls around smoothly; </a:t>
            </a:r>
            <a:r>
              <a:rPr lang="en-US" i="1" baseline="30000" dirty="0"/>
              <a:t>32</a:t>
            </a:r>
            <a:r>
              <a:rPr lang="en-US" i="1" dirty="0"/>
              <a:t> at the last it bites like a serpent, and stings like a viper.”</a:t>
            </a:r>
          </a:p>
          <a:p>
            <a:pPr marL="0" lvl="0" indent="0">
              <a:buFont typeface="Arial" panose="020B0604020202020204" pitchFamily="34" charset="0"/>
              <a:buNone/>
            </a:pPr>
            <a:r>
              <a:rPr lang="en-US" b="1" i="0" dirty="0"/>
              <a:t>(Romans 13:12-14) [An admonition against sensuality, lewdness and lust], </a:t>
            </a:r>
            <a:r>
              <a:rPr lang="en-US" b="0" i="1" dirty="0"/>
              <a:t>“</a:t>
            </a:r>
            <a:r>
              <a:rPr lang="en-US" i="1" dirty="0"/>
              <a:t>The night is far spent, the day is at hand. Therefore let us cast off the works of darkness, and let us put on the armor of light.</a:t>
            </a:r>
            <a:r>
              <a:rPr lang="en-US" i="1" baseline="30000" dirty="0"/>
              <a:t> 13</a:t>
            </a:r>
            <a:r>
              <a:rPr lang="en-US" i="1" dirty="0"/>
              <a:t> Let us walk properly, as in the day, not in revelry and drunkenness, not in lewdness and lust, not in strife and envy.</a:t>
            </a:r>
            <a:r>
              <a:rPr lang="en-US" i="1" baseline="30000" dirty="0"/>
              <a:t> 14</a:t>
            </a:r>
            <a:r>
              <a:rPr lang="en-US" i="1" dirty="0"/>
              <a:t> But put on the Lord Jesus Christ, and make no provision for the flesh, to fulfill its lusts.”</a:t>
            </a:r>
          </a:p>
          <a:p>
            <a:pPr marL="0" lvl="0" indent="0">
              <a:buFont typeface="Arial" panose="020B0604020202020204" pitchFamily="34" charset="0"/>
              <a:buNone/>
            </a:pPr>
            <a:r>
              <a:rPr lang="en-US" b="1" i="0" dirty="0"/>
              <a:t>(Colossians 3:8-10) [An admonition against blasphemy and profanity], </a:t>
            </a:r>
            <a:r>
              <a:rPr lang="en-US" b="0" i="1" u="none" dirty="0"/>
              <a:t>“</a:t>
            </a:r>
            <a:r>
              <a:rPr lang="en-US" i="1" u="none" dirty="0"/>
              <a:t>But now you yourselves are to put off all these: anger, wrath, malice, blasphemy, filthy language out of your mouth.</a:t>
            </a:r>
            <a:r>
              <a:rPr lang="en-US" i="1" u="none" baseline="30000" dirty="0"/>
              <a:t> 9</a:t>
            </a:r>
            <a:r>
              <a:rPr lang="en-US" i="1" u="none" dirty="0"/>
              <a:t> Do not lie to one another, since you have put off the old man with his deeds,</a:t>
            </a:r>
            <a:r>
              <a:rPr lang="en-US" i="1" u="none" baseline="30000" dirty="0"/>
              <a:t> 10</a:t>
            </a:r>
            <a:r>
              <a:rPr lang="en-US" i="1" u="none" dirty="0"/>
              <a:t> and have put on the new man who is renewed in knowledge according to the image of Him who created him.”</a:t>
            </a:r>
            <a:endParaRPr lang="en-US" b="0" i="1"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A88D7-54DD-4BAA-A7C5-120B4479C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24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 the worldly look up to today?  Who is considered a success by the majority?</a:t>
            </a:r>
          </a:p>
          <a:p>
            <a:pPr marL="171450" indent="-171450">
              <a:buFont typeface="Arial" panose="020B0604020202020204" pitchFamily="34" charset="0"/>
              <a:buChar char="•"/>
            </a:pPr>
            <a:r>
              <a:rPr lang="en-US" dirty="0"/>
              <a:t>Politicians are, for the most part, considered successful. (Though often not liked).  National office garners more respect than local office.  Why?  </a:t>
            </a:r>
            <a:r>
              <a:rPr lang="en-US" b="1" dirty="0"/>
              <a:t>POWER</a:t>
            </a:r>
          </a:p>
          <a:p>
            <a:pPr marL="171450" indent="-171450">
              <a:buFont typeface="Arial" panose="020B0604020202020204" pitchFamily="34" charset="0"/>
              <a:buChar char="•"/>
            </a:pPr>
            <a:r>
              <a:rPr lang="en-US" b="0" dirty="0"/>
              <a:t>The rich are, for the most part, considered successful.  Their business acumen and affluence allow them </a:t>
            </a:r>
            <a:r>
              <a:rPr lang="en-US" b="1" dirty="0"/>
              <a:t>POSSESSIONS</a:t>
            </a:r>
            <a:r>
              <a:rPr lang="en-US" b="0" dirty="0"/>
              <a:t>, (cars, homes, toys), and an ease to their lives that only </a:t>
            </a:r>
            <a:r>
              <a:rPr lang="en-US" b="1" dirty="0"/>
              <a:t>MONEY </a:t>
            </a:r>
            <a:r>
              <a:rPr lang="en-US" b="0" dirty="0"/>
              <a:t>can bring.</a:t>
            </a:r>
          </a:p>
          <a:p>
            <a:pPr marL="171450" indent="-171450">
              <a:buFont typeface="Arial" panose="020B0604020202020204" pitchFamily="34" charset="0"/>
              <a:buChar char="•"/>
            </a:pPr>
            <a:r>
              <a:rPr lang="en-US" b="0" dirty="0"/>
              <a:t>The famous are, for the most part, considered successful.  Their talent leads others to covet their fame and ability.  (Movie stars, professional athletes, some who are famous for being famous!).  Young people want to be them.  They have great </a:t>
            </a:r>
            <a:r>
              <a:rPr lang="en-US" b="1" dirty="0"/>
              <a:t>INFLUENCE</a:t>
            </a:r>
            <a:r>
              <a:rPr lang="en-US" b="0" dirty="0"/>
              <a:t>. (They may be dumb as a stump, but still people clamor to know their world views, and often adopt their practices.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i="0" dirty="0"/>
              <a:t>The Biblical concept of success includes the following:</a:t>
            </a:r>
          </a:p>
          <a:p>
            <a:pPr marL="0" indent="0">
              <a:buFont typeface="Arial" panose="020B0604020202020204" pitchFamily="34" charset="0"/>
              <a:buNone/>
            </a:pPr>
            <a:r>
              <a:rPr lang="en-US" b="1" i="0" dirty="0"/>
              <a:t>(Luke 18:24-25) [Jesus words, after the rich young ruler had gone away sorrowful], </a:t>
            </a:r>
            <a:r>
              <a:rPr lang="en-US" b="0" i="1" dirty="0"/>
              <a:t>“And when Jesus saw that he became very sorrowful, He said, “How hard it is for those who have riches to enter the kingdom of God!</a:t>
            </a:r>
            <a:r>
              <a:rPr lang="en-US" b="0" i="1" baseline="30000" dirty="0"/>
              <a:t> 25</a:t>
            </a:r>
            <a:r>
              <a:rPr lang="en-US" b="0" i="1" dirty="0"/>
              <a:t> For it is easier for a camel to go through the eye of a needle than for a rich man to enter the kingdom of God.”</a:t>
            </a:r>
          </a:p>
          <a:p>
            <a:pPr marL="0" indent="0">
              <a:buFont typeface="Arial" panose="020B0604020202020204" pitchFamily="34" charset="0"/>
              <a:buNone/>
            </a:pPr>
            <a:r>
              <a:rPr lang="en-US" b="1" i="0" dirty="0"/>
              <a:t>(Luke 16:25), [Abraham’s refusal to send Lazarus to the rich man in torment, who “was clothed in purple and fared sumptuously every day” of the life he lived on earth], </a:t>
            </a:r>
            <a:r>
              <a:rPr lang="en-US" b="0" i="1" dirty="0"/>
              <a:t>“But Abraham said, ‘Son, remember that in your lifetime you received your good things, and likewise Lazarus evil things; but now he is comforted and you are tormented.”</a:t>
            </a:r>
          </a:p>
          <a:p>
            <a:pPr marL="0" indent="0">
              <a:buFont typeface="Arial" panose="020B0604020202020204" pitchFamily="34" charset="0"/>
              <a:buNone/>
            </a:pPr>
            <a:r>
              <a:rPr lang="en-US" b="1" i="0" dirty="0"/>
              <a:t>(Jeremiah 50:31), [God’s judgment against powerful Babylon, for her pride and oppressive ways], </a:t>
            </a:r>
            <a:r>
              <a:rPr lang="en-US" b="0" i="1" dirty="0"/>
              <a:t>“</a:t>
            </a:r>
            <a:r>
              <a:rPr lang="en-US" i="1" dirty="0"/>
              <a:t>Behold, I am against you, O most haughty one!” says the Lord God of hosts; “For your day has come, the time that I will punish you.”</a:t>
            </a:r>
          </a:p>
          <a:p>
            <a:pPr marL="0" indent="0">
              <a:buFont typeface="Arial" panose="020B0604020202020204" pitchFamily="34" charset="0"/>
              <a:buNone/>
            </a:pPr>
            <a:r>
              <a:rPr lang="en-US" b="1" i="0" dirty="0"/>
              <a:t>(Matthew 6:19-21) [Jesus’ teaching on the proper attitude toward material possessions], </a:t>
            </a:r>
            <a:r>
              <a:rPr lang="en-US" b="0" i="1" dirty="0"/>
              <a:t>“</a:t>
            </a:r>
            <a:r>
              <a:rPr lang="en-US" i="1" dirty="0"/>
              <a:t>Do not lay up for yourselves treasures on earth, where moth and rust destroy and where thieves break in and steal;</a:t>
            </a:r>
            <a:r>
              <a:rPr lang="en-US" i="1" baseline="30000" dirty="0"/>
              <a:t> 20</a:t>
            </a:r>
            <a:r>
              <a:rPr lang="en-US" i="1" dirty="0"/>
              <a:t> but lay up for yourselves treasures in heaven, where neither moth nor rust destroys and where thieves do not break in and steal.</a:t>
            </a:r>
            <a:r>
              <a:rPr lang="en-US" i="1" baseline="30000" dirty="0"/>
              <a:t> 21</a:t>
            </a:r>
            <a:r>
              <a:rPr lang="en-US" i="1" dirty="0"/>
              <a:t> For where your treasure is, there your heart will be also.”</a:t>
            </a:r>
            <a:endParaRPr lang="en-US"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A88D7-54DD-4BAA-A7C5-120B4479C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06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Has your thinking been influenced by the world?</a:t>
            </a:r>
          </a:p>
          <a:p>
            <a:endParaRPr lang="en-US" b="1" i="0" dirty="0"/>
          </a:p>
          <a:p>
            <a:r>
              <a:rPr lang="en-US" b="1" i="0" dirty="0"/>
              <a:t>Does God see you as without blemish?</a:t>
            </a:r>
          </a:p>
          <a:p>
            <a:r>
              <a:rPr lang="en-US" b="1" i="0" dirty="0"/>
              <a:t>(Ephesians 5:27), [Christ’s purpose in giving Himself for the church], </a:t>
            </a:r>
            <a:r>
              <a:rPr lang="en-US" i="1" dirty="0"/>
              <a:t>“that He might present her to Himself a glorious church, not having spot or wrinkle or any such thing, but that she should be holy and without blemish.”</a:t>
            </a:r>
          </a:p>
          <a:p>
            <a:endParaRPr lang="en-US" i="1" dirty="0"/>
          </a:p>
          <a:p>
            <a:r>
              <a:rPr lang="en-US" b="1" i="0" dirty="0"/>
              <a:t>Does God see you as part of His holy nation?</a:t>
            </a:r>
          </a:p>
          <a:p>
            <a:r>
              <a:rPr lang="en-US" b="1" i="0" dirty="0"/>
              <a:t>(1 Peter 2:9), </a:t>
            </a:r>
            <a:r>
              <a:rPr lang="en-US" i="1" dirty="0"/>
              <a:t>“But you are a chosen generation, a royal priesthood, a holy nation, His own special people, that you may proclaim the praises of Him who called you out of darkness into His marvelous light.”</a:t>
            </a:r>
          </a:p>
          <a:p>
            <a:endParaRPr lang="en-US" dirty="0"/>
          </a:p>
          <a:p>
            <a:pPr marL="171450" indent="-171450">
              <a:buFont typeface="Arial" panose="020B0604020202020204" pitchFamily="34" charset="0"/>
              <a:buChar char="•"/>
            </a:pPr>
            <a:r>
              <a:rPr lang="en-US" dirty="0"/>
              <a:t>If we are no different in our thinking than the world, how can we teach the lost the gospel of our Lord?</a:t>
            </a:r>
          </a:p>
          <a:p>
            <a:pPr marL="171450" indent="-171450">
              <a:buFont typeface="Arial" panose="020B0604020202020204" pitchFamily="34" charset="0"/>
              <a:buChar char="•"/>
            </a:pPr>
            <a:r>
              <a:rPr lang="en-US" dirty="0"/>
              <a:t>Worldly thinking chokes the illuminating, leavening influence right out of the body of Christ.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Have you been transformed by the renewing of your mind?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A88D7-54DD-4BAA-A7C5-120B4479C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47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CAF-AE1D-4C41-9620-E2627B4D9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FC1DBE-83CE-46AF-BCF4-89B7BB24A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B13FC7-C3BB-4952-8A05-99530AD1F338}"/>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5" name="Footer Placeholder 4">
            <a:extLst>
              <a:ext uri="{FF2B5EF4-FFF2-40B4-BE49-F238E27FC236}">
                <a16:creationId xmlns:a16="http://schemas.microsoft.com/office/drawing/2014/main" id="{B521CC84-1B11-40D7-97D4-E07B115AE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3C69D-26EE-429A-BA0B-BFA9B4751E19}"/>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71036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81DB-9209-4381-A211-33FC419E7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812C30-CEEE-4B09-8EB6-E4E0C69728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91A1E-3731-4ADE-A402-E513C7291460}"/>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5" name="Footer Placeholder 4">
            <a:extLst>
              <a:ext uri="{FF2B5EF4-FFF2-40B4-BE49-F238E27FC236}">
                <a16:creationId xmlns:a16="http://schemas.microsoft.com/office/drawing/2014/main" id="{20496C78-A7AC-4810-8051-357E74A80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E43D9-E6F6-4D14-8761-B5254F4A629D}"/>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367284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E4074-0A68-464C-B6A4-9324DF9774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FA37F8-B34C-4321-845E-4415456A06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B24AC-6DF3-47FA-BC4D-CC5FD2EB0910}"/>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5" name="Footer Placeholder 4">
            <a:extLst>
              <a:ext uri="{FF2B5EF4-FFF2-40B4-BE49-F238E27FC236}">
                <a16:creationId xmlns:a16="http://schemas.microsoft.com/office/drawing/2014/main" id="{C4C7B75D-C7D3-43E4-A3FB-436C6C1EA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A6EEE-8C77-4D00-BFF4-90B9BD4261A0}"/>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6368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537F-52C2-4B41-908F-C22B38A0D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F82D8-0748-4523-A607-D4E446DBBE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D2C30-3D42-4A18-BCA6-8A25772E707E}"/>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5" name="Footer Placeholder 4">
            <a:extLst>
              <a:ext uri="{FF2B5EF4-FFF2-40B4-BE49-F238E27FC236}">
                <a16:creationId xmlns:a16="http://schemas.microsoft.com/office/drawing/2014/main" id="{9D86BEE5-C037-483F-BB94-4642B8719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E0B34-15B5-4772-99ED-51DAB44F5BFD}"/>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217990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17AC-9B8F-46A5-A886-5CDDAD173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29CAA9-86A5-4297-AEAB-83F91C6EF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711CC8-4A1E-4602-9671-F40B26787032}"/>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5" name="Footer Placeholder 4">
            <a:extLst>
              <a:ext uri="{FF2B5EF4-FFF2-40B4-BE49-F238E27FC236}">
                <a16:creationId xmlns:a16="http://schemas.microsoft.com/office/drawing/2014/main" id="{B4AD9A24-83EA-439E-84FD-8AAA568BC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6B51A-3978-41AE-A2D6-B28109AE172A}"/>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340928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E146-FD8A-466A-974A-CA4A05146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B5AB3-DE0F-4976-8CA5-F51A46AD31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DE985-9590-49AC-B891-C53F48CE0A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075185-35C1-4CAE-922D-ACDEC67EE7D2}"/>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6" name="Footer Placeholder 5">
            <a:extLst>
              <a:ext uri="{FF2B5EF4-FFF2-40B4-BE49-F238E27FC236}">
                <a16:creationId xmlns:a16="http://schemas.microsoft.com/office/drawing/2014/main" id="{F97E09BD-2E59-4D6F-AD82-9B043D8DD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99378-91EF-451E-A040-A9C35C0F6730}"/>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322218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1456-B1C1-475C-8B85-6AA3B828F1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46CDCD-A315-4B19-ADD1-B5C13F612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819DDC-5E58-4FD9-AFAE-DF6DA87766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32C340-F38F-490E-ACC2-7E11221FB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B504D0-10FA-433B-A0DF-01184BA5C2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EFAF7-7960-4164-9D13-B167C9610F6C}"/>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8" name="Footer Placeholder 7">
            <a:extLst>
              <a:ext uri="{FF2B5EF4-FFF2-40B4-BE49-F238E27FC236}">
                <a16:creationId xmlns:a16="http://schemas.microsoft.com/office/drawing/2014/main" id="{ADBF354D-503E-41F3-8BA6-965F05701A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9A748-7007-4EBB-856F-FBAEC2F37FBF}"/>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78523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BB5F-F431-4C5E-BBDC-A708A7524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325229-C464-4C76-A857-5497CBACCA34}"/>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4" name="Footer Placeholder 3">
            <a:extLst>
              <a:ext uri="{FF2B5EF4-FFF2-40B4-BE49-F238E27FC236}">
                <a16:creationId xmlns:a16="http://schemas.microsoft.com/office/drawing/2014/main" id="{9FB667F7-8EEA-436D-85E8-AC6B7F5F96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4874B2-8C9B-4DCD-8501-F340BB884064}"/>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72508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03444-96EC-4A7C-A3E5-65A03857730C}"/>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3" name="Footer Placeholder 2">
            <a:extLst>
              <a:ext uri="{FF2B5EF4-FFF2-40B4-BE49-F238E27FC236}">
                <a16:creationId xmlns:a16="http://schemas.microsoft.com/office/drawing/2014/main" id="{294CE08C-3A5C-4BD0-86C5-A56E86053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2BD86-84EB-40C7-962D-9D33C755A489}"/>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36487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6288-FBDE-400C-A8A1-14C9FBAA2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1FFA37-FFF4-4CE6-AF5F-D71A33AA0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BD7C4F-5935-4C2E-8E0E-324483045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D17E21-A235-458D-B66C-58ABF5900A65}"/>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6" name="Footer Placeholder 5">
            <a:extLst>
              <a:ext uri="{FF2B5EF4-FFF2-40B4-BE49-F238E27FC236}">
                <a16:creationId xmlns:a16="http://schemas.microsoft.com/office/drawing/2014/main" id="{B8CB579C-FCB9-4707-87D0-27B4E36DA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10A14-A0DA-4EF0-9788-31000103D799}"/>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212582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35F1-2C5C-4529-A974-1A2333B5C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43CC7C-6772-4563-BF5C-E4EFB0598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6FA565-82DC-4C2C-A756-3CBC8D17B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4182B7-E649-4768-8514-48C8FE588EC8}"/>
              </a:ext>
            </a:extLst>
          </p:cNvPr>
          <p:cNvSpPr>
            <a:spLocks noGrp="1"/>
          </p:cNvSpPr>
          <p:nvPr>
            <p:ph type="dt" sz="half" idx="10"/>
          </p:nvPr>
        </p:nvSpPr>
        <p:spPr/>
        <p:txBody>
          <a:bodyPr/>
          <a:lstStyle/>
          <a:p>
            <a:fld id="{86A6B360-9F32-4832-BD6F-98A081B99A9D}" type="datetimeFigureOut">
              <a:rPr lang="en-US" smtClean="0"/>
              <a:t>8/11/2018</a:t>
            </a:fld>
            <a:endParaRPr lang="en-US"/>
          </a:p>
        </p:txBody>
      </p:sp>
      <p:sp>
        <p:nvSpPr>
          <p:cNvPr id="6" name="Footer Placeholder 5">
            <a:extLst>
              <a:ext uri="{FF2B5EF4-FFF2-40B4-BE49-F238E27FC236}">
                <a16:creationId xmlns:a16="http://schemas.microsoft.com/office/drawing/2014/main" id="{5B9BDBCF-3668-4FF3-B502-ECA8D2636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7BBF9-8599-4A63-A999-ECD712072DF7}"/>
              </a:ext>
            </a:extLst>
          </p:cNvPr>
          <p:cNvSpPr>
            <a:spLocks noGrp="1"/>
          </p:cNvSpPr>
          <p:nvPr>
            <p:ph type="sldNum" sz="quarter" idx="12"/>
          </p:nvPr>
        </p:nvSpPr>
        <p:spPr/>
        <p:txBody>
          <a:bodyPr/>
          <a:lstStyle/>
          <a:p>
            <a:fld id="{4A832E87-9DFA-414B-B6C2-04EC73B2B3CD}" type="slidenum">
              <a:rPr lang="en-US" smtClean="0"/>
              <a:t>‹#›</a:t>
            </a:fld>
            <a:endParaRPr lang="en-US"/>
          </a:p>
        </p:txBody>
      </p:sp>
    </p:spTree>
    <p:extLst>
      <p:ext uri="{BB962C8B-B14F-4D97-AF65-F5344CB8AC3E}">
        <p14:creationId xmlns:p14="http://schemas.microsoft.com/office/powerpoint/2010/main" val="163382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D9443-6F11-4D05-BBDC-BF7AF4EBD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0A596-EB5F-4C81-9E3C-59799C8A0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2CBED-FA9C-4C42-9342-36D9050C4D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6B360-9F32-4832-BD6F-98A081B99A9D}" type="datetimeFigureOut">
              <a:rPr lang="en-US" smtClean="0"/>
              <a:t>8/11/2018</a:t>
            </a:fld>
            <a:endParaRPr lang="en-US"/>
          </a:p>
        </p:txBody>
      </p:sp>
      <p:sp>
        <p:nvSpPr>
          <p:cNvPr id="5" name="Footer Placeholder 4">
            <a:extLst>
              <a:ext uri="{FF2B5EF4-FFF2-40B4-BE49-F238E27FC236}">
                <a16:creationId xmlns:a16="http://schemas.microsoft.com/office/drawing/2014/main" id="{B7C0174F-02E9-46B1-B3BD-7F333A625C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6382BE-8B31-4709-854A-BCB3FD29C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32E87-9DFA-414B-B6C2-04EC73B2B3CD}" type="slidenum">
              <a:rPr lang="en-US" smtClean="0"/>
              <a:t>‹#›</a:t>
            </a:fld>
            <a:endParaRPr lang="en-US"/>
          </a:p>
        </p:txBody>
      </p:sp>
    </p:spTree>
    <p:extLst>
      <p:ext uri="{BB962C8B-B14F-4D97-AF65-F5344CB8AC3E}">
        <p14:creationId xmlns:p14="http://schemas.microsoft.com/office/powerpoint/2010/main" val="3275000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2F-C643-4F44-8AF7-89FFC0458895}"/>
              </a:ext>
            </a:extLst>
          </p:cNvPr>
          <p:cNvSpPr>
            <a:spLocks noGrp="1"/>
          </p:cNvSpPr>
          <p:nvPr>
            <p:ph type="ctrTitle"/>
          </p:nvPr>
        </p:nvSpPr>
        <p:spPr>
          <a:xfrm>
            <a:off x="4403035" y="606829"/>
            <a:ext cx="6788427" cy="2653748"/>
          </a:xfrm>
          <a:prstGeom prst="flowChartManualInput">
            <a:avLst/>
          </a:prstGeom>
          <a:solidFill>
            <a:schemeClr val="tx2">
              <a:lumMod val="40000"/>
              <a:lumOff val="60000"/>
              <a:alpha val="30000"/>
            </a:schemeClr>
          </a:solidFill>
        </p:spPr>
        <p:txBody>
          <a:bodyPr anchor="t">
            <a:normAutofit/>
          </a:bodyPr>
          <a:lstStyle/>
          <a:p>
            <a:pPr algn="l"/>
            <a:r>
              <a:rPr lang="en-US" sz="6600" dirty="0">
                <a:solidFill>
                  <a:srgbClr val="1C2358"/>
                </a:solidFill>
                <a:effectLst>
                  <a:outerShdw blurRad="50800" dist="38100" dir="8100000" algn="tr" rotWithShape="0">
                    <a:schemeClr val="bg1">
                      <a:alpha val="40000"/>
                    </a:schemeClr>
                  </a:outerShdw>
                </a:effectLst>
                <a:latin typeface="Mervale Script" panose="03060506000000020000" pitchFamily="66" charset="0"/>
              </a:rPr>
              <a:t>  thinking like the </a:t>
            </a:r>
            <a:br>
              <a:rPr lang="en-US" dirty="0">
                <a:solidFill>
                  <a:srgbClr val="1C2358"/>
                </a:solidFill>
                <a:effectLst>
                  <a:outerShdw blurRad="50800" dist="38100" dir="8100000" algn="tr" rotWithShape="0">
                    <a:schemeClr val="bg1">
                      <a:alpha val="40000"/>
                    </a:schemeClr>
                  </a:outerShdw>
                </a:effectLst>
                <a:latin typeface="Alex Brush" panose="02000400000000000000" pitchFamily="2" charset="0"/>
              </a:rPr>
            </a:br>
            <a:r>
              <a:rPr lang="en-US" sz="7200" dirty="0">
                <a:solidFill>
                  <a:srgbClr val="1C2358"/>
                </a:solidFill>
                <a:effectLst>
                  <a:outerShdw blurRad="50800" dist="38100" dir="8100000" algn="tr" rotWithShape="0">
                    <a:schemeClr val="bg1">
                      <a:alpha val="40000"/>
                    </a:schemeClr>
                  </a:outerShdw>
                </a:effectLst>
                <a:latin typeface="Ringbearer" panose="0202060205030B020303" pitchFamily="18" charset="0"/>
              </a:rPr>
              <a:t>              WORLD</a:t>
            </a:r>
          </a:p>
        </p:txBody>
      </p:sp>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4403035" y="3563704"/>
            <a:ext cx="6788427" cy="2837103"/>
          </a:xfrm>
        </p:spPr>
        <p:txBody>
          <a:bodyPr>
            <a:normAutofit/>
          </a:bodyPr>
          <a:lstStyle/>
          <a:p>
            <a:pPr algn="l"/>
            <a:r>
              <a:rPr lang="en-US" sz="4000" b="1" dirty="0">
                <a:solidFill>
                  <a:srgbClr val="1C2358"/>
                </a:solidFill>
              </a:rPr>
              <a:t>Worldliness:  </a:t>
            </a:r>
            <a:r>
              <a:rPr lang="en-US" sz="4000" dirty="0">
                <a:solidFill>
                  <a:srgbClr val="1C2358"/>
                </a:solidFill>
              </a:rPr>
              <a:t>a way of thinking conformed to the general thinking of the world, but opposed to God’s way of thinking.</a:t>
            </a:r>
          </a:p>
        </p:txBody>
      </p:sp>
    </p:spTree>
    <p:extLst>
      <p:ext uri="{BB962C8B-B14F-4D97-AF65-F5344CB8AC3E}">
        <p14:creationId xmlns:p14="http://schemas.microsoft.com/office/powerpoint/2010/main" val="282144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2F-C643-4F44-8AF7-89FFC0458895}"/>
              </a:ext>
            </a:extLst>
          </p:cNvPr>
          <p:cNvSpPr>
            <a:spLocks noGrp="1"/>
          </p:cNvSpPr>
          <p:nvPr>
            <p:ph type="ctrTitle"/>
          </p:nvPr>
        </p:nvSpPr>
        <p:spPr>
          <a:xfrm>
            <a:off x="4403035" y="598496"/>
            <a:ext cx="6788427" cy="2653748"/>
          </a:xfrm>
          <a:prstGeom prst="flowChartManualInput">
            <a:avLst/>
          </a:prstGeom>
          <a:solidFill>
            <a:schemeClr val="tx2">
              <a:lumMod val="40000"/>
              <a:lumOff val="60000"/>
              <a:alpha val="30000"/>
            </a:schemeClr>
          </a:solidFill>
        </p:spPr>
        <p:txBody>
          <a:bodyPr anchor="t">
            <a:normAutofit/>
          </a:bodyPr>
          <a:lstStyle/>
          <a:p>
            <a:pPr algn="l"/>
            <a:r>
              <a:rPr lang="en-US" sz="6600" dirty="0">
                <a:solidFill>
                  <a:srgbClr val="1C2358"/>
                </a:solidFill>
                <a:effectLst>
                  <a:outerShdw blurRad="50800" dist="38100" dir="8100000" algn="tr" rotWithShape="0">
                    <a:schemeClr val="bg1">
                      <a:alpha val="40000"/>
                    </a:schemeClr>
                  </a:outerShdw>
                </a:effectLst>
                <a:latin typeface="Mervale Script" panose="03060506000000020000" pitchFamily="66" charset="0"/>
              </a:rPr>
              <a:t>  thinking like the </a:t>
            </a:r>
            <a:br>
              <a:rPr lang="en-US" dirty="0">
                <a:solidFill>
                  <a:srgbClr val="1C2358"/>
                </a:solidFill>
                <a:effectLst>
                  <a:outerShdw blurRad="50800" dist="38100" dir="8100000" algn="tr" rotWithShape="0">
                    <a:schemeClr val="bg1">
                      <a:alpha val="40000"/>
                    </a:schemeClr>
                  </a:outerShdw>
                </a:effectLst>
                <a:latin typeface="Alex Brush" panose="02000400000000000000" pitchFamily="2" charset="0"/>
              </a:rPr>
            </a:br>
            <a:r>
              <a:rPr lang="en-US" sz="7200" dirty="0">
                <a:solidFill>
                  <a:srgbClr val="1C2358"/>
                </a:solidFill>
                <a:effectLst>
                  <a:outerShdw blurRad="50800" dist="38100" dir="8100000" algn="tr" rotWithShape="0">
                    <a:schemeClr val="bg1">
                      <a:alpha val="40000"/>
                    </a:schemeClr>
                  </a:outerShdw>
                </a:effectLst>
                <a:latin typeface="Ringbearer" panose="0202060205030B020303" pitchFamily="18" charset="0"/>
              </a:rPr>
              <a:t>              WORLD</a:t>
            </a:r>
          </a:p>
        </p:txBody>
      </p:sp>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3923607" y="3696704"/>
            <a:ext cx="7581208" cy="3069852"/>
          </a:xfrm>
        </p:spPr>
        <p:txBody>
          <a:bodyPr>
            <a:normAutofit/>
          </a:bodyPr>
          <a:lstStyle/>
          <a:p>
            <a:r>
              <a:rPr lang="en-US" sz="4800" dirty="0">
                <a:solidFill>
                  <a:srgbClr val="1C2358"/>
                </a:solidFill>
              </a:rPr>
              <a:t>“Worldliness is whatever makes </a:t>
            </a:r>
            <a:r>
              <a:rPr lang="en-US" sz="4800" dirty="0">
                <a:solidFill>
                  <a:schemeClr val="bg1"/>
                </a:solidFill>
                <a:effectLst>
                  <a:outerShdw blurRad="38100" dist="38100" dir="2700000" algn="tl">
                    <a:srgbClr val="000000">
                      <a:alpha val="43137"/>
                    </a:srgbClr>
                  </a:outerShdw>
                </a:effectLst>
              </a:rPr>
              <a:t>sin</a:t>
            </a:r>
            <a:r>
              <a:rPr lang="en-US" sz="4800" dirty="0"/>
              <a:t> </a:t>
            </a:r>
            <a:r>
              <a:rPr lang="en-US" sz="4800" dirty="0">
                <a:solidFill>
                  <a:srgbClr val="1C2358"/>
                </a:solidFill>
              </a:rPr>
              <a:t>look normal and </a:t>
            </a:r>
            <a:r>
              <a:rPr lang="en-US" sz="4800" dirty="0">
                <a:solidFill>
                  <a:schemeClr val="bg1"/>
                </a:solidFill>
                <a:effectLst>
                  <a:outerShdw blurRad="38100" dist="38100" dir="2700000" algn="tl">
                    <a:srgbClr val="000000">
                      <a:alpha val="43137"/>
                    </a:srgbClr>
                  </a:outerShdw>
                </a:effectLst>
              </a:rPr>
              <a:t>righteousness</a:t>
            </a:r>
            <a:r>
              <a:rPr lang="en-US" sz="4800" dirty="0"/>
              <a:t> </a:t>
            </a:r>
            <a:r>
              <a:rPr lang="en-US" sz="4800" dirty="0">
                <a:solidFill>
                  <a:srgbClr val="1C2358"/>
                </a:solidFill>
              </a:rPr>
              <a:t>look strange”</a:t>
            </a:r>
          </a:p>
          <a:p>
            <a:endParaRPr lang="en-US" sz="400" dirty="0">
              <a:solidFill>
                <a:srgbClr val="1C2358"/>
              </a:solidFill>
            </a:endParaRPr>
          </a:p>
          <a:p>
            <a:pPr algn="r"/>
            <a:r>
              <a:rPr lang="en-US" sz="3200" dirty="0">
                <a:solidFill>
                  <a:srgbClr val="1C2358"/>
                </a:solidFill>
              </a:rPr>
              <a:t>(Kevin DeYoung)</a:t>
            </a:r>
          </a:p>
        </p:txBody>
      </p:sp>
    </p:spTree>
    <p:extLst>
      <p:ext uri="{BB962C8B-B14F-4D97-AF65-F5344CB8AC3E}">
        <p14:creationId xmlns:p14="http://schemas.microsoft.com/office/powerpoint/2010/main" val="300586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3724094" y="249383"/>
            <a:ext cx="8063346" cy="6517174"/>
          </a:xfrm>
        </p:spPr>
        <p:txBody>
          <a:bodyPr>
            <a:normAutofit lnSpcReduction="10000"/>
          </a:bodyPr>
          <a:lstStyle/>
          <a:p>
            <a:pPr indent="398463" algn="l"/>
            <a:r>
              <a:rPr lang="en-US" sz="4300" dirty="0">
                <a:solidFill>
                  <a:srgbClr val="1C2358"/>
                </a:solidFill>
              </a:rPr>
              <a:t>“Do all things without complaining and disputing,</a:t>
            </a:r>
            <a:r>
              <a:rPr lang="en-US" sz="4300" baseline="30000" dirty="0">
                <a:solidFill>
                  <a:srgbClr val="1C2358"/>
                </a:solidFill>
              </a:rPr>
              <a:t> 15</a:t>
            </a:r>
            <a:r>
              <a:rPr lang="en-US" sz="4300" dirty="0">
                <a:solidFill>
                  <a:srgbClr val="1C2358"/>
                </a:solidFill>
              </a:rPr>
              <a:t> that you may become blameless and harmless, children of God without fault </a:t>
            </a:r>
            <a:r>
              <a:rPr lang="en-US" sz="4300" dirty="0">
                <a:solidFill>
                  <a:schemeClr val="bg1"/>
                </a:solidFill>
                <a:effectLst>
                  <a:outerShdw blurRad="38100" dist="38100" dir="2700000" algn="tl">
                    <a:srgbClr val="000000">
                      <a:alpha val="43137"/>
                    </a:srgbClr>
                  </a:outerShdw>
                </a:effectLst>
              </a:rPr>
              <a:t>in the midst of a crooked and perverse generation</a:t>
            </a:r>
            <a:r>
              <a:rPr lang="en-US" sz="4300" dirty="0">
                <a:solidFill>
                  <a:srgbClr val="1C2358"/>
                </a:solidFill>
              </a:rPr>
              <a:t>, among whom you shine as lights in the world,</a:t>
            </a:r>
            <a:r>
              <a:rPr lang="en-US" sz="4300" baseline="30000" dirty="0">
                <a:solidFill>
                  <a:srgbClr val="1C2358"/>
                </a:solidFill>
              </a:rPr>
              <a:t> 16</a:t>
            </a:r>
            <a:r>
              <a:rPr lang="en-US" sz="4300" dirty="0">
                <a:solidFill>
                  <a:srgbClr val="1C2358"/>
                </a:solidFill>
              </a:rPr>
              <a:t> holding fast the word of life, so that I may rejoice in the day of Christ that I have not run in vain or labored in vain.”</a:t>
            </a:r>
          </a:p>
          <a:p>
            <a:pPr algn="r"/>
            <a:r>
              <a:rPr lang="en-US" sz="3200" dirty="0">
                <a:solidFill>
                  <a:srgbClr val="1C2358"/>
                </a:solidFill>
              </a:rPr>
              <a:t>(Philippians 2:14-16)</a:t>
            </a:r>
          </a:p>
        </p:txBody>
      </p:sp>
    </p:spTree>
    <p:extLst>
      <p:ext uri="{BB962C8B-B14F-4D97-AF65-F5344CB8AC3E}">
        <p14:creationId xmlns:p14="http://schemas.microsoft.com/office/powerpoint/2010/main" val="77502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2F-C643-4F44-8AF7-89FFC0458895}"/>
              </a:ext>
            </a:extLst>
          </p:cNvPr>
          <p:cNvSpPr>
            <a:spLocks noGrp="1"/>
          </p:cNvSpPr>
          <p:nvPr>
            <p:ph type="ctrTitle"/>
          </p:nvPr>
        </p:nvSpPr>
        <p:spPr>
          <a:xfrm>
            <a:off x="249382" y="357443"/>
            <a:ext cx="10942080" cy="2653748"/>
          </a:xfrm>
          <a:prstGeom prst="rect">
            <a:avLst/>
          </a:prstGeom>
          <a:noFill/>
        </p:spPr>
        <p:txBody>
          <a:bodyPr anchor="t">
            <a:normAutofit/>
          </a:bodyPr>
          <a:lstStyle/>
          <a:p>
            <a:pPr algn="l"/>
            <a:r>
              <a:rPr lang="en-US" sz="5400" dirty="0">
                <a:solidFill>
                  <a:srgbClr val="1C2358"/>
                </a:solidFill>
                <a:effectLst>
                  <a:outerShdw blurRad="50800" dist="38100" dir="8100000" algn="tr" rotWithShape="0">
                    <a:schemeClr val="bg1">
                      <a:alpha val="40000"/>
                    </a:schemeClr>
                  </a:outerShdw>
                </a:effectLst>
                <a:latin typeface="Mervale Script" panose="03060506000000020000" pitchFamily="66" charset="0"/>
              </a:rPr>
              <a:t>thinking like the </a:t>
            </a:r>
            <a:r>
              <a:rPr lang="en-US" dirty="0">
                <a:solidFill>
                  <a:srgbClr val="1C2358"/>
                </a:solidFill>
                <a:effectLst>
                  <a:outerShdw blurRad="50800" dist="38100" dir="8100000" algn="tr" rotWithShape="0">
                    <a:schemeClr val="bg1">
                      <a:alpha val="40000"/>
                    </a:schemeClr>
                  </a:outerShdw>
                </a:effectLst>
                <a:latin typeface="Ringbearer" panose="0202060205030B020303" pitchFamily="18" charset="0"/>
              </a:rPr>
              <a:t>WORLD</a:t>
            </a:r>
          </a:p>
        </p:txBody>
      </p:sp>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3591099" y="1662546"/>
            <a:ext cx="8079970" cy="4738262"/>
          </a:xfrm>
        </p:spPr>
        <p:txBody>
          <a:bodyPr>
            <a:normAutofit/>
          </a:bodyPr>
          <a:lstStyle/>
          <a:p>
            <a:r>
              <a:rPr lang="en-US" sz="4800" b="1" dirty="0">
                <a:solidFill>
                  <a:schemeClr val="bg1"/>
                </a:solidFill>
                <a:effectLst>
                  <a:outerShdw blurRad="38100" dist="38100" dir="2700000" algn="tl">
                    <a:srgbClr val="000000">
                      <a:alpha val="43137"/>
                    </a:srgbClr>
                  </a:outerShdw>
                </a:effectLst>
              </a:rPr>
              <a:t>Views about Manhood</a:t>
            </a:r>
          </a:p>
          <a:p>
            <a:r>
              <a:rPr lang="en-US" sz="4400" dirty="0">
                <a:solidFill>
                  <a:srgbClr val="1C2358"/>
                </a:solidFill>
              </a:rPr>
              <a:t>Extremes</a:t>
            </a:r>
          </a:p>
          <a:p>
            <a:r>
              <a:rPr lang="en-US" sz="4400" dirty="0">
                <a:solidFill>
                  <a:srgbClr val="1C2358"/>
                </a:solidFill>
              </a:rPr>
              <a:t>Effeminate / Macho</a:t>
            </a:r>
          </a:p>
          <a:p>
            <a:endParaRPr lang="en-US" sz="4400" dirty="0">
              <a:solidFill>
                <a:srgbClr val="1C2358"/>
              </a:solidFill>
            </a:endParaRPr>
          </a:p>
          <a:p>
            <a:r>
              <a:rPr lang="en-US" sz="4400" b="1" dirty="0">
                <a:solidFill>
                  <a:srgbClr val="1C2358"/>
                </a:solidFill>
              </a:rPr>
              <a:t>1 Timothy 5:8; Ephesians 5:25</a:t>
            </a:r>
          </a:p>
          <a:p>
            <a:r>
              <a:rPr lang="en-US" sz="4400" b="1" dirty="0">
                <a:solidFill>
                  <a:srgbClr val="1C2358"/>
                </a:solidFill>
              </a:rPr>
              <a:t>Ephesians 6:4; Micah 6:8</a:t>
            </a:r>
          </a:p>
        </p:txBody>
      </p:sp>
    </p:spTree>
    <p:extLst>
      <p:ext uri="{BB962C8B-B14F-4D97-AF65-F5344CB8AC3E}">
        <p14:creationId xmlns:p14="http://schemas.microsoft.com/office/powerpoint/2010/main" val="1476860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2F-C643-4F44-8AF7-89FFC0458895}"/>
              </a:ext>
            </a:extLst>
          </p:cNvPr>
          <p:cNvSpPr>
            <a:spLocks noGrp="1"/>
          </p:cNvSpPr>
          <p:nvPr>
            <p:ph type="ctrTitle"/>
          </p:nvPr>
        </p:nvSpPr>
        <p:spPr>
          <a:xfrm>
            <a:off x="249382" y="357443"/>
            <a:ext cx="10942080" cy="2653748"/>
          </a:xfrm>
          <a:prstGeom prst="rect">
            <a:avLst/>
          </a:prstGeom>
          <a:noFill/>
        </p:spPr>
        <p:txBody>
          <a:bodyPr anchor="t">
            <a:normAutofit/>
          </a:bodyPr>
          <a:lstStyle/>
          <a:p>
            <a:pPr algn="l"/>
            <a:r>
              <a:rPr lang="en-US" sz="5400" dirty="0">
                <a:solidFill>
                  <a:srgbClr val="1C2358"/>
                </a:solidFill>
                <a:effectLst>
                  <a:outerShdw blurRad="50800" dist="38100" dir="8100000" algn="tr" rotWithShape="0">
                    <a:schemeClr val="bg1">
                      <a:alpha val="40000"/>
                    </a:schemeClr>
                  </a:outerShdw>
                </a:effectLst>
                <a:latin typeface="Mervale Script" panose="03060506000000020000" pitchFamily="66" charset="0"/>
              </a:rPr>
              <a:t>thinking like the </a:t>
            </a:r>
            <a:r>
              <a:rPr lang="en-US" dirty="0">
                <a:solidFill>
                  <a:srgbClr val="1C2358"/>
                </a:solidFill>
                <a:effectLst>
                  <a:outerShdw blurRad="50800" dist="38100" dir="8100000" algn="tr" rotWithShape="0">
                    <a:schemeClr val="bg1">
                      <a:alpha val="40000"/>
                    </a:schemeClr>
                  </a:outerShdw>
                </a:effectLst>
                <a:latin typeface="Ringbearer" panose="0202060205030B020303" pitchFamily="18" charset="0"/>
              </a:rPr>
              <a:t>WORLD</a:t>
            </a:r>
          </a:p>
        </p:txBody>
      </p:sp>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3591099" y="1662546"/>
            <a:ext cx="8079970" cy="4738262"/>
          </a:xfrm>
        </p:spPr>
        <p:txBody>
          <a:bodyPr>
            <a:normAutofit/>
          </a:bodyPr>
          <a:lstStyle/>
          <a:p>
            <a:r>
              <a:rPr lang="en-US" sz="4800" b="1" dirty="0">
                <a:solidFill>
                  <a:schemeClr val="bg1"/>
                </a:solidFill>
                <a:effectLst>
                  <a:outerShdw blurRad="38100" dist="38100" dir="2700000" algn="tl">
                    <a:srgbClr val="000000">
                      <a:alpha val="43137"/>
                    </a:srgbClr>
                  </a:outerShdw>
                </a:effectLst>
              </a:rPr>
              <a:t>Views about Womanhood</a:t>
            </a:r>
          </a:p>
          <a:p>
            <a:r>
              <a:rPr lang="en-US" sz="4400" dirty="0">
                <a:solidFill>
                  <a:srgbClr val="1C2358"/>
                </a:solidFill>
              </a:rPr>
              <a:t>Sensual / Reproductive rights</a:t>
            </a:r>
          </a:p>
          <a:p>
            <a:r>
              <a:rPr lang="en-US" sz="4400" dirty="0">
                <a:solidFill>
                  <a:srgbClr val="1C2358"/>
                </a:solidFill>
              </a:rPr>
              <a:t>Career Oriented / Equal</a:t>
            </a:r>
          </a:p>
          <a:p>
            <a:endParaRPr lang="en-US" sz="4400" dirty="0">
              <a:solidFill>
                <a:srgbClr val="1C2358"/>
              </a:solidFill>
            </a:endParaRPr>
          </a:p>
          <a:p>
            <a:r>
              <a:rPr lang="en-US" sz="4400" b="1" dirty="0">
                <a:solidFill>
                  <a:srgbClr val="1C2358"/>
                </a:solidFill>
              </a:rPr>
              <a:t>1 Timothy 2:9-10; Titus 2:4</a:t>
            </a:r>
          </a:p>
          <a:p>
            <a:r>
              <a:rPr lang="en-US" sz="4400" b="1" dirty="0">
                <a:solidFill>
                  <a:srgbClr val="1C2358"/>
                </a:solidFill>
              </a:rPr>
              <a:t>Titus 2:5; 1 Timothy 2:11-15</a:t>
            </a:r>
          </a:p>
        </p:txBody>
      </p:sp>
    </p:spTree>
    <p:extLst>
      <p:ext uri="{BB962C8B-B14F-4D97-AF65-F5344CB8AC3E}">
        <p14:creationId xmlns:p14="http://schemas.microsoft.com/office/powerpoint/2010/main" val="428111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2F-C643-4F44-8AF7-89FFC0458895}"/>
              </a:ext>
            </a:extLst>
          </p:cNvPr>
          <p:cNvSpPr>
            <a:spLocks noGrp="1"/>
          </p:cNvSpPr>
          <p:nvPr>
            <p:ph type="ctrTitle"/>
          </p:nvPr>
        </p:nvSpPr>
        <p:spPr>
          <a:xfrm>
            <a:off x="249382" y="357443"/>
            <a:ext cx="10942080" cy="2653748"/>
          </a:xfrm>
          <a:prstGeom prst="rect">
            <a:avLst/>
          </a:prstGeom>
          <a:noFill/>
        </p:spPr>
        <p:txBody>
          <a:bodyPr anchor="t">
            <a:normAutofit/>
          </a:bodyPr>
          <a:lstStyle/>
          <a:p>
            <a:pPr algn="l"/>
            <a:r>
              <a:rPr lang="en-US" sz="5400" dirty="0">
                <a:solidFill>
                  <a:srgbClr val="1C2358"/>
                </a:solidFill>
                <a:effectLst>
                  <a:outerShdw blurRad="50800" dist="38100" dir="8100000" algn="tr" rotWithShape="0">
                    <a:schemeClr val="bg1">
                      <a:alpha val="40000"/>
                    </a:schemeClr>
                  </a:outerShdw>
                </a:effectLst>
                <a:latin typeface="Mervale Script" panose="03060506000000020000" pitchFamily="66" charset="0"/>
              </a:rPr>
              <a:t>thinking like the </a:t>
            </a:r>
            <a:r>
              <a:rPr lang="en-US" dirty="0">
                <a:solidFill>
                  <a:srgbClr val="1C2358"/>
                </a:solidFill>
                <a:effectLst>
                  <a:outerShdw blurRad="50800" dist="38100" dir="8100000" algn="tr" rotWithShape="0">
                    <a:schemeClr val="bg1">
                      <a:alpha val="40000"/>
                    </a:schemeClr>
                  </a:outerShdw>
                </a:effectLst>
                <a:latin typeface="Ringbearer" panose="0202060205030B020303" pitchFamily="18" charset="0"/>
              </a:rPr>
              <a:t>WORLD</a:t>
            </a:r>
          </a:p>
        </p:txBody>
      </p:sp>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3591099" y="1662546"/>
            <a:ext cx="8079970" cy="4738262"/>
          </a:xfrm>
        </p:spPr>
        <p:txBody>
          <a:bodyPr>
            <a:normAutofit/>
          </a:bodyPr>
          <a:lstStyle/>
          <a:p>
            <a:r>
              <a:rPr lang="en-US" sz="4800" b="1" dirty="0">
                <a:solidFill>
                  <a:schemeClr val="bg1"/>
                </a:solidFill>
                <a:effectLst>
                  <a:outerShdw blurRad="38100" dist="38100" dir="2700000" algn="tl">
                    <a:srgbClr val="000000">
                      <a:alpha val="43137"/>
                    </a:srgbClr>
                  </a:outerShdw>
                </a:effectLst>
              </a:rPr>
              <a:t>Views about Adulthood</a:t>
            </a:r>
          </a:p>
          <a:p>
            <a:r>
              <a:rPr lang="en-US" sz="4400" dirty="0">
                <a:solidFill>
                  <a:srgbClr val="1C2358"/>
                </a:solidFill>
              </a:rPr>
              <a:t>Drinking / Adult entertainment</a:t>
            </a:r>
          </a:p>
          <a:p>
            <a:r>
              <a:rPr lang="en-US" sz="4400" dirty="0">
                <a:solidFill>
                  <a:srgbClr val="1C2358"/>
                </a:solidFill>
              </a:rPr>
              <a:t>Profanity / Etc.</a:t>
            </a:r>
          </a:p>
          <a:p>
            <a:endParaRPr lang="en-US" sz="4400" dirty="0">
              <a:solidFill>
                <a:srgbClr val="1C2358"/>
              </a:solidFill>
            </a:endParaRPr>
          </a:p>
          <a:p>
            <a:r>
              <a:rPr lang="en-US" sz="4400" b="1" dirty="0">
                <a:solidFill>
                  <a:srgbClr val="1C2358"/>
                </a:solidFill>
              </a:rPr>
              <a:t>1 Cor. 13:11; Proverbs 23:29-32; Romans 13:12-14; Col. 3:8-10</a:t>
            </a:r>
          </a:p>
        </p:txBody>
      </p:sp>
    </p:spTree>
    <p:extLst>
      <p:ext uri="{BB962C8B-B14F-4D97-AF65-F5344CB8AC3E}">
        <p14:creationId xmlns:p14="http://schemas.microsoft.com/office/powerpoint/2010/main" val="594626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2F-C643-4F44-8AF7-89FFC0458895}"/>
              </a:ext>
            </a:extLst>
          </p:cNvPr>
          <p:cNvSpPr>
            <a:spLocks noGrp="1"/>
          </p:cNvSpPr>
          <p:nvPr>
            <p:ph type="ctrTitle"/>
          </p:nvPr>
        </p:nvSpPr>
        <p:spPr>
          <a:xfrm>
            <a:off x="249382" y="357443"/>
            <a:ext cx="10942080" cy="2653748"/>
          </a:xfrm>
          <a:prstGeom prst="rect">
            <a:avLst/>
          </a:prstGeom>
          <a:noFill/>
        </p:spPr>
        <p:txBody>
          <a:bodyPr anchor="t">
            <a:normAutofit/>
          </a:bodyPr>
          <a:lstStyle/>
          <a:p>
            <a:pPr algn="l"/>
            <a:r>
              <a:rPr lang="en-US" sz="5400" dirty="0">
                <a:solidFill>
                  <a:srgbClr val="1C2358"/>
                </a:solidFill>
                <a:effectLst>
                  <a:outerShdw blurRad="50800" dist="38100" dir="8100000" algn="tr" rotWithShape="0">
                    <a:schemeClr val="bg1">
                      <a:alpha val="40000"/>
                    </a:schemeClr>
                  </a:outerShdw>
                </a:effectLst>
                <a:latin typeface="Mervale Script" panose="03060506000000020000" pitchFamily="66" charset="0"/>
              </a:rPr>
              <a:t>thinking like the </a:t>
            </a:r>
            <a:r>
              <a:rPr lang="en-US" dirty="0">
                <a:solidFill>
                  <a:srgbClr val="1C2358"/>
                </a:solidFill>
                <a:effectLst>
                  <a:outerShdw blurRad="50800" dist="38100" dir="8100000" algn="tr" rotWithShape="0">
                    <a:schemeClr val="bg1">
                      <a:alpha val="40000"/>
                    </a:schemeClr>
                  </a:outerShdw>
                </a:effectLst>
                <a:latin typeface="Ringbearer" panose="0202060205030B020303" pitchFamily="18" charset="0"/>
              </a:rPr>
              <a:t>WORLD</a:t>
            </a:r>
          </a:p>
        </p:txBody>
      </p:sp>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3591099" y="1662546"/>
            <a:ext cx="8079970" cy="4738262"/>
          </a:xfrm>
        </p:spPr>
        <p:txBody>
          <a:bodyPr>
            <a:normAutofit/>
          </a:bodyPr>
          <a:lstStyle/>
          <a:p>
            <a:r>
              <a:rPr lang="en-US" sz="4800" b="1" dirty="0">
                <a:solidFill>
                  <a:schemeClr val="bg1"/>
                </a:solidFill>
                <a:effectLst>
                  <a:outerShdw blurRad="38100" dist="38100" dir="2700000" algn="tl">
                    <a:srgbClr val="000000">
                      <a:alpha val="43137"/>
                    </a:srgbClr>
                  </a:outerShdw>
                </a:effectLst>
              </a:rPr>
              <a:t>Views about Success</a:t>
            </a:r>
          </a:p>
          <a:p>
            <a:r>
              <a:rPr lang="en-US" sz="4400" dirty="0">
                <a:solidFill>
                  <a:srgbClr val="1C2358"/>
                </a:solidFill>
              </a:rPr>
              <a:t>Money / Power</a:t>
            </a:r>
          </a:p>
          <a:p>
            <a:r>
              <a:rPr lang="en-US" sz="4400" dirty="0">
                <a:solidFill>
                  <a:srgbClr val="1C2358"/>
                </a:solidFill>
              </a:rPr>
              <a:t>Possessions</a:t>
            </a:r>
          </a:p>
          <a:p>
            <a:endParaRPr lang="en-US" sz="4400" dirty="0">
              <a:solidFill>
                <a:srgbClr val="1C2358"/>
              </a:solidFill>
            </a:endParaRPr>
          </a:p>
          <a:p>
            <a:r>
              <a:rPr lang="en-US" sz="4400" b="1" dirty="0">
                <a:solidFill>
                  <a:srgbClr val="1C2358"/>
                </a:solidFill>
              </a:rPr>
              <a:t>Luke 18:24-25; Luke 16:25</a:t>
            </a:r>
          </a:p>
          <a:p>
            <a:r>
              <a:rPr lang="en-US" sz="4400" b="1" dirty="0">
                <a:solidFill>
                  <a:srgbClr val="1C2358"/>
                </a:solidFill>
              </a:rPr>
              <a:t>Jeremiah 50:31; Matthew 6:19-21</a:t>
            </a:r>
          </a:p>
        </p:txBody>
      </p:sp>
    </p:spTree>
    <p:extLst>
      <p:ext uri="{BB962C8B-B14F-4D97-AF65-F5344CB8AC3E}">
        <p14:creationId xmlns:p14="http://schemas.microsoft.com/office/powerpoint/2010/main" val="631431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2F-C643-4F44-8AF7-89FFC0458895}"/>
              </a:ext>
            </a:extLst>
          </p:cNvPr>
          <p:cNvSpPr>
            <a:spLocks noGrp="1"/>
          </p:cNvSpPr>
          <p:nvPr>
            <p:ph type="ctrTitle"/>
          </p:nvPr>
        </p:nvSpPr>
        <p:spPr>
          <a:xfrm>
            <a:off x="4403035" y="241079"/>
            <a:ext cx="6788427" cy="1620972"/>
          </a:xfrm>
          <a:prstGeom prst="flowChartManualInput">
            <a:avLst/>
          </a:prstGeom>
          <a:solidFill>
            <a:schemeClr val="tx2">
              <a:lumMod val="40000"/>
              <a:lumOff val="60000"/>
              <a:alpha val="30000"/>
            </a:schemeClr>
          </a:solidFill>
        </p:spPr>
        <p:txBody>
          <a:bodyPr anchor="t">
            <a:normAutofit/>
          </a:bodyPr>
          <a:lstStyle/>
          <a:p>
            <a:r>
              <a:rPr lang="en-US" sz="7200" dirty="0" err="1">
                <a:solidFill>
                  <a:srgbClr val="1C2358"/>
                </a:solidFill>
                <a:effectLst>
                  <a:outerShdw blurRad="50800" dist="38100" dir="8100000" algn="tr" rotWithShape="0">
                    <a:schemeClr val="bg1">
                      <a:alpha val="40000"/>
                    </a:schemeClr>
                  </a:outerShdw>
                </a:effectLst>
                <a:latin typeface="Ringbearer" panose="0202060205030B020303" pitchFamily="18" charset="0"/>
              </a:rPr>
              <a:t>conclusiON</a:t>
            </a:r>
            <a:endParaRPr lang="en-US" sz="7200" dirty="0">
              <a:solidFill>
                <a:srgbClr val="1C2358"/>
              </a:solidFill>
              <a:effectLst>
                <a:outerShdw blurRad="50800" dist="38100" dir="8100000" algn="tr" rotWithShape="0">
                  <a:schemeClr val="bg1">
                    <a:alpha val="40000"/>
                  </a:schemeClr>
                </a:outerShdw>
              </a:effectLst>
              <a:latin typeface="Ringbearer" panose="0202060205030B020303" pitchFamily="18" charset="0"/>
            </a:endParaRPr>
          </a:p>
        </p:txBody>
      </p:sp>
      <p:sp>
        <p:nvSpPr>
          <p:cNvPr id="3" name="Subtitle 2">
            <a:extLst>
              <a:ext uri="{FF2B5EF4-FFF2-40B4-BE49-F238E27FC236}">
                <a16:creationId xmlns:a16="http://schemas.microsoft.com/office/drawing/2014/main" id="{405889F1-FB0F-40B1-8D2C-FF2CEA2DF52C}"/>
              </a:ext>
            </a:extLst>
          </p:cNvPr>
          <p:cNvSpPr>
            <a:spLocks noGrp="1"/>
          </p:cNvSpPr>
          <p:nvPr>
            <p:ph type="subTitle" idx="1"/>
          </p:nvPr>
        </p:nvSpPr>
        <p:spPr>
          <a:xfrm>
            <a:off x="4403035" y="2294314"/>
            <a:ext cx="6788427" cy="4106494"/>
          </a:xfrm>
        </p:spPr>
        <p:txBody>
          <a:bodyPr>
            <a:normAutofit/>
          </a:bodyPr>
          <a:lstStyle/>
          <a:p>
            <a:r>
              <a:rPr lang="en-US" sz="4400" b="1" dirty="0">
                <a:solidFill>
                  <a:srgbClr val="1C2358"/>
                </a:solidFill>
              </a:rPr>
              <a:t>Has your thinking been influenced by the world?</a:t>
            </a:r>
          </a:p>
          <a:p>
            <a:endParaRPr lang="en-US" sz="900" b="1" dirty="0">
              <a:solidFill>
                <a:srgbClr val="1C2358"/>
              </a:solidFill>
            </a:endParaRPr>
          </a:p>
          <a:p>
            <a:r>
              <a:rPr lang="en-US" sz="4400" b="1" dirty="0">
                <a:solidFill>
                  <a:srgbClr val="1C2358"/>
                </a:solidFill>
              </a:rPr>
              <a:t>Does God see you as without blemish (Ephesians 5:27)?  Or part of His holy nation (1 Peter 2:9)?</a:t>
            </a:r>
            <a:endParaRPr lang="en-US" sz="4400" dirty="0">
              <a:solidFill>
                <a:srgbClr val="1C2358"/>
              </a:solidFill>
            </a:endParaRPr>
          </a:p>
        </p:txBody>
      </p:sp>
    </p:spTree>
    <p:extLst>
      <p:ext uri="{BB962C8B-B14F-4D97-AF65-F5344CB8AC3E}">
        <p14:creationId xmlns:p14="http://schemas.microsoft.com/office/powerpoint/2010/main" val="13998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2825</Words>
  <Application>Microsoft Office PowerPoint</Application>
  <PresentationFormat>Widescreen</PresentationFormat>
  <Paragraphs>131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Mervale Script</vt:lpstr>
      <vt:lpstr>Alex Brush</vt:lpstr>
      <vt:lpstr>Ringbearer</vt:lpstr>
      <vt:lpstr>Arial</vt:lpstr>
      <vt:lpstr>Calibri Light</vt:lpstr>
      <vt:lpstr>Office Theme</vt:lpstr>
      <vt:lpstr>  thinking like the                WORLD</vt:lpstr>
      <vt:lpstr>  thinking like the                WORLD</vt:lpstr>
      <vt:lpstr>PowerPoint Presentation</vt:lpstr>
      <vt:lpstr>thinking like the WORLD</vt:lpstr>
      <vt:lpstr>thinking like the WORLD</vt:lpstr>
      <vt:lpstr>thinking like the WORLD</vt:lpstr>
      <vt:lpstr>thinking like the WORLD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like the       World</dc:title>
  <dc:creator>Stan Cox</dc:creator>
  <cp:lastModifiedBy>Stan Cox</cp:lastModifiedBy>
  <cp:revision>31</cp:revision>
  <dcterms:created xsi:type="dcterms:W3CDTF">2018-08-09T18:15:09Z</dcterms:created>
  <dcterms:modified xsi:type="dcterms:W3CDTF">2018-08-12T04:20:54Z</dcterms:modified>
</cp:coreProperties>
</file>