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7010400" cy="9296400"/>
  <p:embeddedFontLst>
    <p:embeddedFont>
      <p:font typeface="Bernard MT Condensed" panose="02050806060905020404" pitchFamily="18" charset="0"/>
      <p:regular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Georgia" panose="02040502050405020303" pitchFamily="18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F20309-53EC-4C8E-A03B-CEE1DD8DCB13}" v="1" dt="2021-06-06T12:13:42.3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38" autoAdjust="0"/>
    <p:restoredTop sz="52010" autoAdjust="0"/>
  </p:normalViewPr>
  <p:slideViewPr>
    <p:cSldViewPr>
      <p:cViewPr varScale="1">
        <p:scale>
          <a:sx n="41" d="100"/>
          <a:sy n="41" d="100"/>
        </p:scale>
        <p:origin x="1795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1598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 Cox" userId="9376f276357bfffd" providerId="LiveId" clId="{28F20309-53EC-4C8E-A03B-CEE1DD8DCB13}"/>
    <pc:docChg chg="addSld delSld modNotesMaster modHandout">
      <pc:chgData name="Stan Cox" userId="9376f276357bfffd" providerId="LiveId" clId="{28F20309-53EC-4C8E-A03B-CEE1DD8DCB13}" dt="2021-06-16T03:44:07.633" v="2" actId="47"/>
      <pc:docMkLst>
        <pc:docMk/>
      </pc:docMkLst>
      <pc:sldChg chg="new del">
        <pc:chgData name="Stan Cox" userId="9376f276357bfffd" providerId="LiveId" clId="{28F20309-53EC-4C8E-A03B-CEE1DD8DCB13}" dt="2021-06-16T03:44:07.633" v="2" actId="47"/>
        <pc:sldMkLst>
          <pc:docMk/>
          <pc:sldMk cId="1106095868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1098B56-8058-4EC7-9E2E-CC7C38ECC2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738880" cy="69723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z="2000" dirty="0">
                <a:latin typeface="Bernard MT Condensed" panose="02050806060905020404" pitchFamily="18" charset="0"/>
              </a:rPr>
              <a:t>Tongue Speaking (Glossolalia)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91ABFF-80D4-41B1-B3A9-140CF11E72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/>
              <a:t>June 6, 2021 @ 11am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0E9D24-46CD-494B-8D1D-D56DEBFF6D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/>
              <a:t>West Side church of Christ, Stan Cox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80D885-195B-4E65-B4BB-45B9A3118E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r>
              <a:rPr lang="en-US" dirty="0"/>
              <a:t>  soundteaching.org   </a:t>
            </a:r>
            <a:fld id="{EA7D5E60-485B-4A57-86F9-5B0789F1A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58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37E9FF-7E95-4E8B-B1AF-F8D8F8FB87D1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F9C6A0-374E-42EB-AA2E-D3EE4E0C2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9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The Modern Day prevalence of Tongue Speaking (referred to as glossolalia) can be traced to the early 20</a:t>
            </a:r>
            <a:r>
              <a:rPr lang="en-US" b="1" baseline="30000" dirty="0">
                <a:latin typeface="+mn-lt"/>
              </a:rPr>
              <a:t>th</a:t>
            </a:r>
            <a:r>
              <a:rPr lang="en-US" b="1" dirty="0">
                <a:latin typeface="+mn-lt"/>
              </a:rPr>
              <a:t> century.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It began to be contended that speaking in tongues is the only evidence of Holy Spirit baptism, and should be a part of common worship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A revival meeting in 1906 in Los Angeles, CA led to the formation of what is called the Pentecostal movement, and the proliferation of tongue speaking.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Note:  The charismatic movement, of which tongue speaking has a central part, has infiltrated many different denominations.</a:t>
            </a:r>
          </a:p>
          <a:p>
            <a:r>
              <a:rPr lang="en-US" b="1" dirty="0">
                <a:latin typeface="+mn-lt"/>
              </a:rPr>
              <a:t>What is the modern day practice of tongue speaking?  (from Brittanica.com)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“</a:t>
            </a:r>
            <a:r>
              <a:rPr lang="en-US" b="1" dirty="0">
                <a:solidFill>
                  <a:schemeClr val="bg1"/>
                </a:solidFill>
                <a:cs typeface="Calibri" panose="020F0502020204030204" pitchFamily="34" charset="0"/>
              </a:rPr>
              <a:t>glossolalia,</a:t>
            </a:r>
            <a:r>
              <a:rPr lang="en-US" dirty="0">
                <a:solidFill>
                  <a:schemeClr val="bg1"/>
                </a:solidFill>
                <a:cs typeface="Calibri" panose="020F0502020204030204" pitchFamily="34" charset="0"/>
              </a:rPr>
              <a:t> also called speaking in tongues,  </a:t>
            </a: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(from Greek </a:t>
            </a:r>
            <a:r>
              <a:rPr lang="en-US" i="1" dirty="0" err="1">
                <a:solidFill>
                  <a:srgbClr val="FFFF00"/>
                </a:solidFill>
                <a:cs typeface="Calibri" panose="020F0502020204030204" pitchFamily="34" charset="0"/>
              </a:rPr>
              <a:t>glōssa</a:t>
            </a: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, “tongue,” and </a:t>
            </a:r>
            <a:r>
              <a:rPr lang="en-US" i="1" dirty="0" err="1">
                <a:solidFill>
                  <a:srgbClr val="FFFF00"/>
                </a:solidFill>
                <a:cs typeface="Calibri" panose="020F0502020204030204" pitchFamily="34" charset="0"/>
              </a:rPr>
              <a:t>lalia</a:t>
            </a: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, “talking”), </a:t>
            </a:r>
            <a:r>
              <a:rPr lang="en-US" dirty="0">
                <a:solidFill>
                  <a:schemeClr val="bg1"/>
                </a:solidFill>
                <a:cs typeface="Calibri" panose="020F0502020204030204" pitchFamily="34" charset="0"/>
              </a:rPr>
              <a:t>utterances approximating words and speech, usually produced during states of intense religious experience. The vocal organs of the speaker are affected; the tongue moves, in many cases without the conscious control of the speaker; </a:t>
            </a: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and generally unintelligible speech pours forth</a:t>
            </a:r>
            <a:r>
              <a:rPr lang="en-US" dirty="0">
                <a:solidFill>
                  <a:schemeClr val="bg1"/>
                </a:solidFill>
                <a:cs typeface="Calibri" panose="020F0502020204030204" pitchFamily="34" charset="0"/>
              </a:rPr>
              <a:t>.”</a:t>
            </a:r>
          </a:p>
          <a:p>
            <a:r>
              <a:rPr lang="en-US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Of course, those who engage in the practice claim authority from the Bible.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So, let’s spend a few moments comparing the modern phenomena of glossolalia, with the tongue speaking found in the Bible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F9C6A0-374E-42EB-AA2E-D3EE4E0C23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07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 panose="020F0502020204030204" pitchFamily="34" charset="0"/>
              </a:rPr>
              <a:t>Bible Tongue Speaking</a:t>
            </a:r>
          </a:p>
          <a:p>
            <a:endParaRPr lang="en-US" b="1" dirty="0">
              <a:cs typeface="Calibri" panose="020F0502020204030204" pitchFamily="34" charset="0"/>
            </a:endParaRP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b="1" dirty="0">
                <a:cs typeface="Calibri" panose="020F0502020204030204" pitchFamily="34" charset="0"/>
              </a:rPr>
              <a:t>Was always a language known to men, but spoken by one untaught in that language</a:t>
            </a:r>
          </a:p>
          <a:p>
            <a:r>
              <a:rPr lang="en-US" b="1" dirty="0">
                <a:solidFill>
                  <a:srgbClr val="FFFF00"/>
                </a:solidFill>
                <a:cs typeface="Calibri" panose="020F0502020204030204" pitchFamily="34" charset="0"/>
              </a:rPr>
              <a:t>(Acts 2:4), </a:t>
            </a:r>
            <a:r>
              <a:rPr lang="en-US" i="1" dirty="0">
                <a:solidFill>
                  <a:srgbClr val="FFFF00"/>
                </a:solidFill>
                <a:cs typeface="Calibri" panose="020F0502020204030204" pitchFamily="34" charset="0"/>
              </a:rPr>
              <a:t>“</a:t>
            </a:r>
            <a:r>
              <a:rPr lang="en-US" i="1" dirty="0"/>
              <a:t>And they were all filled with the Holy Spirit and began to speak with other tongues, as the Spirit gave them utterance. “</a:t>
            </a:r>
            <a:endParaRPr lang="en-US" i="1" dirty="0">
              <a:solidFill>
                <a:srgbClr val="FFFF00"/>
              </a:solidFill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rgbClr val="FFFF00"/>
                </a:solidFill>
                <a:cs typeface="Calibri" panose="020F0502020204030204" pitchFamily="34" charset="0"/>
              </a:rPr>
              <a:t>(2:6-8), </a:t>
            </a:r>
            <a:r>
              <a:rPr lang="en-US" i="1" dirty="0">
                <a:solidFill>
                  <a:srgbClr val="FFFF00"/>
                </a:solidFill>
                <a:cs typeface="Calibri" panose="020F0502020204030204" pitchFamily="34" charset="0"/>
              </a:rPr>
              <a:t>“</a:t>
            </a:r>
            <a:r>
              <a:rPr lang="en-US" i="1" dirty="0"/>
              <a:t>And when this sound occurred, the multitude came together, and were confused, because everyone heard them speak in his own language.</a:t>
            </a:r>
            <a:r>
              <a:rPr lang="en-US" i="1" baseline="30000" dirty="0"/>
              <a:t> 7</a:t>
            </a:r>
            <a:r>
              <a:rPr lang="en-US" i="1" dirty="0"/>
              <a:t> Then they were all amazed and marveled, saying to one another, “Look, are not all these who speak Galileans?</a:t>
            </a:r>
            <a:r>
              <a:rPr lang="en-US" i="1" baseline="30000" dirty="0"/>
              <a:t> 8</a:t>
            </a:r>
            <a:r>
              <a:rPr lang="en-US" i="1" dirty="0"/>
              <a:t> And how is it that we hear, each in our own language in which we were born?”</a:t>
            </a:r>
            <a:endParaRPr lang="en-US" i="1" dirty="0">
              <a:solidFill>
                <a:srgbClr val="FFFF00"/>
              </a:solidFill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rgbClr val="FFFF00"/>
                </a:solidFill>
                <a:cs typeface="Calibri" panose="020F0502020204030204" pitchFamily="34" charset="0"/>
              </a:rPr>
              <a:t>(2:11), </a:t>
            </a:r>
            <a:r>
              <a:rPr lang="en-US" i="1" dirty="0">
                <a:solidFill>
                  <a:srgbClr val="FFFF00"/>
                </a:solidFill>
                <a:cs typeface="Calibri" panose="020F0502020204030204" pitchFamily="34" charset="0"/>
              </a:rPr>
              <a:t>“…</a:t>
            </a:r>
            <a:r>
              <a:rPr lang="en-US" i="1" dirty="0"/>
              <a:t>we hear them speaking in our own tongues the wonderful works of God.”</a:t>
            </a:r>
            <a:endParaRPr lang="en-US" i="1" dirty="0">
              <a:solidFill>
                <a:srgbClr val="FFFF00"/>
              </a:solidFill>
              <a:cs typeface="Calibri" panose="020F0502020204030204" pitchFamily="34" charset="0"/>
            </a:endParaRPr>
          </a:p>
          <a:p>
            <a:pPr marL="1106481" lvl="2" indent="-17470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In contrast, today the practice of tongue speaking is unintelligible speech</a:t>
            </a:r>
          </a:p>
          <a:p>
            <a:pPr marL="1106481" lvl="2" indent="-17470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My illustration:  Jimmy </a:t>
            </a:r>
            <a:r>
              <a:rPr lang="en-US" dirty="0" err="1">
                <a:solidFill>
                  <a:srgbClr val="FFFF00"/>
                </a:solidFill>
                <a:cs typeface="Calibri" panose="020F0502020204030204" pitchFamily="34" charset="0"/>
              </a:rPr>
              <a:t>Swaggart</a:t>
            </a: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 Revival in Mexico, tongue speaking (not Spanish)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b="1" dirty="0">
                <a:cs typeface="Calibri" panose="020F0502020204030204" pitchFamily="34" charset="0"/>
              </a:rPr>
              <a:t>[CLICK] Was always spoken in the presence of those who understood or could interpret</a:t>
            </a:r>
          </a:p>
          <a:p>
            <a:r>
              <a:rPr lang="en-US" b="1" dirty="0">
                <a:solidFill>
                  <a:srgbClr val="FFFF00"/>
                </a:solidFill>
                <a:cs typeface="Calibri" panose="020F0502020204030204" pitchFamily="34" charset="0"/>
              </a:rPr>
              <a:t>(1 Corinthians 14:9), </a:t>
            </a:r>
            <a:r>
              <a:rPr lang="en-US" i="1" dirty="0">
                <a:solidFill>
                  <a:srgbClr val="FFFF00"/>
                </a:solidFill>
                <a:cs typeface="Calibri" panose="020F0502020204030204" pitchFamily="34" charset="0"/>
              </a:rPr>
              <a:t>“</a:t>
            </a:r>
            <a:r>
              <a:rPr lang="en-US" b="0" i="1" dirty="0"/>
              <a:t>So likewise you, unless you utter by the tongue words easy to understand, how will it be known what is spoken? For you will be speaking into the air.”</a:t>
            </a:r>
            <a:endParaRPr lang="en-US" i="1" dirty="0">
              <a:solidFill>
                <a:srgbClr val="FFFF00"/>
              </a:solidFill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rgbClr val="FFFF00"/>
                </a:solidFill>
                <a:cs typeface="Calibri" panose="020F0502020204030204" pitchFamily="34" charset="0"/>
              </a:rPr>
              <a:t>(14:27-28), </a:t>
            </a:r>
            <a:r>
              <a:rPr lang="en-US" i="1" dirty="0">
                <a:solidFill>
                  <a:srgbClr val="FFFF00"/>
                </a:solidFill>
                <a:cs typeface="Calibri" panose="020F0502020204030204" pitchFamily="34" charset="0"/>
              </a:rPr>
              <a:t>“</a:t>
            </a:r>
            <a:r>
              <a:rPr lang="en-US" b="0" i="1" dirty="0"/>
              <a:t>If anyone speaks in a tongue, let there be two or at the most three, each in turn, and let one interpret.</a:t>
            </a:r>
            <a:r>
              <a:rPr lang="en-US" b="0" i="1" baseline="30000" dirty="0"/>
              <a:t> 28</a:t>
            </a:r>
            <a:r>
              <a:rPr lang="en-US" b="0" i="1" dirty="0"/>
              <a:t> But if there is no interpreter, let him keep silent in church, and let him speak to himself and to God.”</a:t>
            </a:r>
            <a:endParaRPr lang="en-US" i="1" dirty="0">
              <a:solidFill>
                <a:srgbClr val="FFFF00"/>
              </a:solidFill>
              <a:cs typeface="Calibri" panose="020F0502020204030204" pitchFamily="34" charset="0"/>
            </a:endParaRPr>
          </a:p>
          <a:p>
            <a:pPr marL="1106481" lvl="2" indent="-17470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Today, these outbursts are often referred to as examples of a “personal prayer language.”</a:t>
            </a:r>
          </a:p>
          <a:p>
            <a:pPr marL="1106481" lvl="2" indent="-17470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I.e. – One that God understands, not intended to be understood by others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b="1" dirty="0">
                <a:cs typeface="Calibri" panose="020F0502020204030204" pitchFamily="34" charset="0"/>
              </a:rPr>
              <a:t>[CLICK] Served to teach and to edify</a:t>
            </a:r>
          </a:p>
          <a:p>
            <a:r>
              <a:rPr lang="en-US" b="1" dirty="0">
                <a:solidFill>
                  <a:srgbClr val="FFFF00"/>
                </a:solidFill>
                <a:cs typeface="Calibri" panose="020F0502020204030204" pitchFamily="34" charset="0"/>
              </a:rPr>
              <a:t>(1 Corinthians 14:6-10), “</a:t>
            </a:r>
            <a:r>
              <a:rPr lang="en-US" dirty="0"/>
              <a:t>But now, brethren, if I come to you speaking with tongues, what shall I profit you unless I speak to you either by revelation, by knowledge, by prophesying, or by teaching?</a:t>
            </a:r>
            <a:r>
              <a:rPr lang="en-US" baseline="30000" dirty="0"/>
              <a:t> 7</a:t>
            </a:r>
            <a:r>
              <a:rPr lang="en-US" dirty="0"/>
              <a:t> Even things without life, whether flute or harp, when they make a sound, unless they make a distinction in the sounds, how will it be known what is piped or played?</a:t>
            </a:r>
            <a:r>
              <a:rPr lang="en-US" baseline="30000" dirty="0"/>
              <a:t> 8</a:t>
            </a:r>
            <a:r>
              <a:rPr lang="en-US" dirty="0"/>
              <a:t> For if the trumpet makes an uncertain sound, who will prepare for battle?</a:t>
            </a:r>
            <a:r>
              <a:rPr lang="en-US" baseline="30000" dirty="0"/>
              <a:t> 9</a:t>
            </a:r>
            <a:r>
              <a:rPr lang="en-US" dirty="0"/>
              <a:t> So likewise you, unless you utter by the tongue words easy to understand, how will it be known what is spoken? For you will be speaking into the air.”</a:t>
            </a:r>
            <a:endParaRPr lang="en-US" b="1" dirty="0">
              <a:solidFill>
                <a:srgbClr val="FFFF00"/>
              </a:solidFill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rgbClr val="FFFF00"/>
                </a:solidFill>
                <a:cs typeface="Calibri" panose="020F0502020204030204" pitchFamily="34" charset="0"/>
              </a:rPr>
              <a:t>(14:18-19), </a:t>
            </a:r>
            <a:r>
              <a:rPr lang="en-US" i="1" dirty="0">
                <a:solidFill>
                  <a:srgbClr val="FFFF00"/>
                </a:solidFill>
                <a:cs typeface="Calibri" panose="020F0502020204030204" pitchFamily="34" charset="0"/>
              </a:rPr>
              <a:t>“</a:t>
            </a:r>
            <a:r>
              <a:rPr lang="en-US" b="0" i="1" dirty="0"/>
              <a:t>I thank my God I speak with tongues more than you all;</a:t>
            </a:r>
            <a:r>
              <a:rPr lang="en-US" b="0" i="1" baseline="30000" dirty="0"/>
              <a:t> 19</a:t>
            </a:r>
            <a:r>
              <a:rPr lang="en-US" b="0" i="1" dirty="0"/>
              <a:t> yet in the church I would rather speak five words with my understanding, that I may teach others also, than ten thousand words in a tongue.”</a:t>
            </a:r>
            <a:endParaRPr lang="en-US" i="1" dirty="0">
              <a:solidFill>
                <a:srgbClr val="FFFF00"/>
              </a:solidFill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rgbClr val="FFFF00"/>
                </a:solidFill>
                <a:cs typeface="Calibri" panose="020F0502020204030204" pitchFamily="34" charset="0"/>
              </a:rPr>
              <a:t>(14:26), </a:t>
            </a:r>
            <a:r>
              <a:rPr lang="en-US" i="1" dirty="0">
                <a:solidFill>
                  <a:srgbClr val="FFFF00"/>
                </a:solidFill>
                <a:cs typeface="Calibri" panose="020F0502020204030204" pitchFamily="34" charset="0"/>
              </a:rPr>
              <a:t>“</a:t>
            </a:r>
            <a:r>
              <a:rPr lang="en-US" b="0" i="1" dirty="0"/>
              <a:t>How is it then, brethren? Whenever you come together, each of you has a psalm, has a teaching, has a tongue, has a revelation, has an interpretation. Let all things be done for edification.”</a:t>
            </a:r>
            <a:endParaRPr lang="en-US" i="1" dirty="0">
              <a:solidFill>
                <a:srgbClr val="FFFF00"/>
              </a:solidFill>
              <a:cs typeface="Calibri" panose="020F0502020204030204" pitchFamily="34" charset="0"/>
            </a:endParaRPr>
          </a:p>
          <a:p>
            <a:pPr marL="1106481" lvl="2" indent="-17470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Today, the appeal of tongue speaking is to excite the emotions of men</a:t>
            </a:r>
          </a:p>
          <a:p>
            <a:pPr marL="1106481" lvl="2" indent="-17470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It is “charismatic”.  It is an outgrowth of enthusiasm, excitation.  Not edification.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b="1" dirty="0">
                <a:cs typeface="Calibri" panose="020F0502020204030204" pitchFamily="34" charset="0"/>
              </a:rPr>
              <a:t>[CLICK] Ended when the gospel was fully recorded</a:t>
            </a:r>
          </a:p>
          <a:p>
            <a:r>
              <a:rPr lang="en-US" b="1" dirty="0">
                <a:solidFill>
                  <a:srgbClr val="FFFF00"/>
                </a:solidFill>
                <a:cs typeface="Calibri" panose="020F0502020204030204" pitchFamily="34" charset="0"/>
              </a:rPr>
              <a:t>(1 Corinthians 13:8-10), </a:t>
            </a:r>
            <a:r>
              <a:rPr lang="en-US" i="1" dirty="0">
                <a:solidFill>
                  <a:srgbClr val="FFFF00"/>
                </a:solidFill>
                <a:cs typeface="Calibri" panose="020F0502020204030204" pitchFamily="34" charset="0"/>
              </a:rPr>
              <a:t>“</a:t>
            </a:r>
            <a:r>
              <a:rPr lang="en-US" b="0" i="1" dirty="0"/>
              <a:t>Love never fails. But whether there are prophecies, they will fail; whether there are tongues, they will cease; whether there is knowledge, it will vanish away.</a:t>
            </a:r>
            <a:r>
              <a:rPr lang="en-US" b="0" i="1" baseline="30000" dirty="0"/>
              <a:t> 9</a:t>
            </a:r>
            <a:r>
              <a:rPr lang="en-US" b="0" i="1" dirty="0"/>
              <a:t> For we know in part and we prophesy in part.</a:t>
            </a:r>
            <a:r>
              <a:rPr lang="en-US" b="0" i="1" baseline="30000" dirty="0"/>
              <a:t> 10</a:t>
            </a:r>
            <a:r>
              <a:rPr lang="en-US" b="0" i="1" dirty="0"/>
              <a:t> But when that which is perfect has come, then that which is in part will be done away.”</a:t>
            </a:r>
            <a:endParaRPr lang="en-US" i="1" dirty="0">
              <a:solidFill>
                <a:srgbClr val="FFFF00"/>
              </a:solidFill>
              <a:cs typeface="Calibri" panose="020F0502020204030204" pitchFamily="34" charset="0"/>
            </a:endParaRPr>
          </a:p>
          <a:p>
            <a:pPr marL="1106481" lvl="2" indent="-174708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FF00"/>
                </a:solidFill>
                <a:cs typeface="Calibri" panose="020F0502020204030204" pitchFamily="34" charset="0"/>
              </a:rPr>
              <a:t>“</a:t>
            </a:r>
            <a:r>
              <a:rPr lang="en-US" sz="1800" i="1" dirty="0">
                <a:solidFill>
                  <a:srgbClr val="292F33"/>
                </a:solidFill>
                <a:latin typeface="Calibri" panose="020F0502020204030204" pitchFamily="34" charset="0"/>
              </a:rPr>
              <a:t>that which is perfect is come” </a:t>
            </a:r>
            <a:r>
              <a:rPr lang="en-US" sz="1800" b="1" dirty="0">
                <a:solidFill>
                  <a:srgbClr val="292F33"/>
                </a:solidFill>
                <a:latin typeface="Calibri" panose="020F0502020204030204" pitchFamily="34" charset="0"/>
              </a:rPr>
              <a:t>(ASV)</a:t>
            </a:r>
          </a:p>
          <a:p>
            <a:pPr marL="1106481" lvl="2" indent="-174708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292F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800" i="1" dirty="0">
                <a:solidFill>
                  <a:srgbClr val="292F33"/>
                </a:solidFill>
                <a:latin typeface="Calibri" panose="020F0502020204030204" pitchFamily="34" charset="0"/>
              </a:rPr>
              <a:t>but when the perfect comes, the partial will pass away” </a:t>
            </a:r>
            <a:r>
              <a:rPr lang="en-US" sz="1800" b="1" dirty="0">
                <a:solidFill>
                  <a:srgbClr val="292F33"/>
                </a:solidFill>
                <a:latin typeface="Calibri" panose="020F0502020204030204" pitchFamily="34" charset="0"/>
              </a:rPr>
              <a:t>(ESV)</a:t>
            </a:r>
          </a:p>
          <a:p>
            <a:pPr marL="1106481" lvl="2" indent="-174708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292F33"/>
                </a:solidFill>
                <a:latin typeface="Calibri" panose="020F0502020204030204" pitchFamily="34" charset="0"/>
              </a:rPr>
              <a:t>“and when that which is perfect may come, then that which </a:t>
            </a:r>
            <a:r>
              <a:rPr lang="en-US" sz="1800" i="1" dirty="0">
                <a:solidFill>
                  <a:srgbClr val="757575"/>
                </a:solidFill>
                <a:latin typeface="Calibri" panose="020F0502020204030204" pitchFamily="34" charset="0"/>
              </a:rPr>
              <a:t>is</a:t>
            </a:r>
            <a:r>
              <a:rPr lang="en-US" sz="1800" i="1" dirty="0">
                <a:solidFill>
                  <a:srgbClr val="292F33"/>
                </a:solidFill>
                <a:latin typeface="Calibri" panose="020F0502020204030204" pitchFamily="34" charset="0"/>
              </a:rPr>
              <a:t> in part shall become useless” </a:t>
            </a:r>
            <a:r>
              <a:rPr lang="en-US" sz="1800" b="1" dirty="0">
                <a:solidFill>
                  <a:srgbClr val="292F33"/>
                </a:solidFill>
                <a:latin typeface="Calibri" panose="020F0502020204030204" pitchFamily="34" charset="0"/>
              </a:rPr>
              <a:t>(YLT)</a:t>
            </a:r>
          </a:p>
          <a:p>
            <a:pPr marL="1106481" lvl="2" indent="-174708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92F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“perfect” (Thayer – </a:t>
            </a:r>
            <a:r>
              <a:rPr lang="en-US" sz="1800" b="1" dirty="0" err="1">
                <a:solidFill>
                  <a:srgbClr val="292F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teleios</a:t>
            </a:r>
            <a:r>
              <a:rPr lang="en-US" sz="1800" b="1" dirty="0">
                <a:solidFill>
                  <a:srgbClr val="292F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1800" dirty="0">
                <a:solidFill>
                  <a:srgbClr val="292F33"/>
                </a:solidFill>
                <a:latin typeface="Calibri" panose="020F0502020204030204" pitchFamily="34" charset="0"/>
              </a:rPr>
              <a:t>1) brought to its end, finished; 2) wanting nothing necessary to completeness</a:t>
            </a:r>
            <a:endParaRPr lang="en-US" b="1" dirty="0">
              <a:solidFill>
                <a:srgbClr val="FFFF00"/>
              </a:solidFill>
              <a:cs typeface="Calibri" panose="020F0502020204030204" pitchFamily="34" charset="0"/>
            </a:endParaRPr>
          </a:p>
          <a:p>
            <a:pPr marL="1106481" lvl="2" indent="-17470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Obvious contrast: partial VS complete: prophecy, tongues, knowledge</a:t>
            </a:r>
          </a:p>
          <a:p>
            <a:pPr marL="1106481" lvl="2" indent="-17470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The completed revelation of God is in our hands today!</a:t>
            </a:r>
          </a:p>
          <a:p>
            <a:r>
              <a:rPr lang="en-US" b="1" dirty="0">
                <a:solidFill>
                  <a:srgbClr val="FFFF00"/>
                </a:solidFill>
                <a:cs typeface="Calibri" panose="020F0502020204030204" pitchFamily="34" charset="0"/>
              </a:rPr>
              <a:t>(James 1:25), </a:t>
            </a:r>
            <a:r>
              <a:rPr lang="en-US" i="1" dirty="0">
                <a:solidFill>
                  <a:srgbClr val="FFFF00"/>
                </a:solidFill>
                <a:cs typeface="Calibri" panose="020F0502020204030204" pitchFamily="34" charset="0"/>
              </a:rPr>
              <a:t>“</a:t>
            </a:r>
            <a:r>
              <a:rPr lang="en-US" i="1" dirty="0"/>
              <a:t>But he who looks into the perfect law of liberty and continues in it, and is not a forgetful hearer but a doer of the work, this one will be blessed in what he does. (NKJV)</a:t>
            </a:r>
          </a:p>
          <a:p>
            <a:r>
              <a:rPr lang="en-US" b="1" dirty="0"/>
              <a:t>(Jude 3), </a:t>
            </a:r>
            <a:r>
              <a:rPr lang="en-US" i="1" dirty="0"/>
              <a:t>“Beloved, while I was very diligent to write to you concerning our common salvation, I found it necessary to write to you exhorting you to contend earnestly for the faith which was once for all delivered to the saints.”</a:t>
            </a:r>
          </a:p>
          <a:p>
            <a:r>
              <a:rPr lang="en-US" b="1" dirty="0"/>
              <a:t>(Hebrews 2:1-4), </a:t>
            </a:r>
            <a:r>
              <a:rPr lang="en-US" i="1" dirty="0"/>
              <a:t>“Therefore we must give the more earnest heed to the things we have heard, lest we drift away.</a:t>
            </a:r>
            <a:r>
              <a:rPr lang="en-US" i="1" baseline="30000" dirty="0"/>
              <a:t> 2</a:t>
            </a:r>
            <a:r>
              <a:rPr lang="en-US" i="1" dirty="0"/>
              <a:t> For if the word spoken through angels proved steadfast, and every transgression and disobedience received a just reward,</a:t>
            </a:r>
            <a:r>
              <a:rPr lang="en-US" i="1" baseline="30000" dirty="0"/>
              <a:t> 3</a:t>
            </a:r>
            <a:r>
              <a:rPr lang="en-US" i="1" dirty="0"/>
              <a:t> how shall we escape if we neglect so great a salvation, which at the first began to be spoken by the Lord, and was confirmed to us by those who heard Him,</a:t>
            </a:r>
            <a:r>
              <a:rPr lang="en-US" i="1" baseline="30000" dirty="0"/>
              <a:t> 4</a:t>
            </a:r>
            <a:r>
              <a:rPr lang="en-US" i="1" dirty="0"/>
              <a:t> God also bearing witness both with signs and wonders, with various miracles, and gifts of the Holy Spirit, according to His own will?”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F9C6A0-374E-42EB-AA2E-D3EE4E0C23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49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cs typeface="Calibri" panose="020F0502020204030204" pitchFamily="34" charset="0"/>
              </a:rPr>
              <a:t>Conclusion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cs typeface="Calibri" panose="020F0502020204030204" pitchFamily="34" charset="0"/>
              </a:rPr>
              <a:t>In the first century, Christians were granted spiritual gifts (to equip them) in absence of a universal availability of God’s completed revelation</a:t>
            </a:r>
          </a:p>
          <a:p>
            <a:pPr marL="1106481" lvl="2" indent="-17470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cs typeface="Calibri" panose="020F0502020204030204" pitchFamily="34" charset="0"/>
              </a:rPr>
              <a:t>This was not accomplished through the Baptism of the Holy Spirit</a:t>
            </a:r>
          </a:p>
          <a:p>
            <a:pPr marL="1106481" lvl="2" indent="-17470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cs typeface="Calibri" panose="020F0502020204030204" pitchFamily="34" charset="0"/>
              </a:rPr>
              <a:t>Rather, it was by the laying on of the apostles’ hands</a:t>
            </a:r>
          </a:p>
          <a:p>
            <a:r>
              <a:rPr lang="en-US" b="1" dirty="0">
                <a:solidFill>
                  <a:schemeClr val="bg1"/>
                </a:solidFill>
                <a:cs typeface="Calibri" panose="020F0502020204030204" pitchFamily="34" charset="0"/>
              </a:rPr>
              <a:t>(Acts 8:14-17), </a:t>
            </a:r>
            <a:r>
              <a:rPr lang="en-US" b="1" i="1" dirty="0">
                <a:solidFill>
                  <a:schemeClr val="bg1"/>
                </a:solidFill>
                <a:cs typeface="Calibri" panose="020F0502020204030204" pitchFamily="34" charset="0"/>
              </a:rPr>
              <a:t>“</a:t>
            </a:r>
            <a:r>
              <a:rPr lang="en-US" i="1" dirty="0">
                <a:latin typeface="+mn-lt"/>
              </a:rPr>
              <a:t>Now when the apostles who were at Jerusalem heard that Samaria had received the word of God, they sent Peter and John to them,</a:t>
            </a:r>
            <a:r>
              <a:rPr lang="en-US" i="1" baseline="30000" dirty="0">
                <a:latin typeface="+mn-lt"/>
              </a:rPr>
              <a:t> 15</a:t>
            </a:r>
            <a:r>
              <a:rPr lang="en-US" i="1" dirty="0">
                <a:latin typeface="+mn-lt"/>
              </a:rPr>
              <a:t> who, when they had come down, prayed for them that they might receive the Holy Spirit.</a:t>
            </a:r>
            <a:r>
              <a:rPr lang="en-US" i="1" baseline="30000" dirty="0">
                <a:latin typeface="+mn-lt"/>
              </a:rPr>
              <a:t> 16</a:t>
            </a:r>
            <a:r>
              <a:rPr lang="en-US" i="1" dirty="0">
                <a:latin typeface="+mn-lt"/>
              </a:rPr>
              <a:t> For as yet He had fallen upon none of them. They had only been baptized in the name of the Lord Jesus.</a:t>
            </a:r>
            <a:r>
              <a:rPr lang="en-US" i="1" baseline="30000" dirty="0">
                <a:latin typeface="+mn-lt"/>
              </a:rPr>
              <a:t> 17</a:t>
            </a:r>
            <a:r>
              <a:rPr lang="en-US" i="1" dirty="0">
                <a:latin typeface="+mn-lt"/>
              </a:rPr>
              <a:t> Then they laid hands on them, and they received the Holy Spirit.”</a:t>
            </a:r>
            <a:endParaRPr lang="en-US" b="1" i="1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cs typeface="Calibri" panose="020F0502020204030204" pitchFamily="34" charset="0"/>
              </a:rPr>
              <a:t>We no longer have a need for partial equipping, because we now have that which can fully equip us!</a:t>
            </a:r>
          </a:p>
          <a:p>
            <a:r>
              <a:rPr lang="en-US" b="1" dirty="0">
                <a:solidFill>
                  <a:schemeClr val="bg1"/>
                </a:solidFill>
                <a:cs typeface="Calibri" panose="020F0502020204030204" pitchFamily="34" charset="0"/>
              </a:rPr>
              <a:t>(2 Timothy 3:16-17), </a:t>
            </a:r>
            <a:r>
              <a:rPr lang="en-US" i="1" dirty="0">
                <a:solidFill>
                  <a:schemeClr val="bg1"/>
                </a:solidFill>
                <a:cs typeface="Calibri" panose="020F0502020204030204" pitchFamily="34" charset="0"/>
              </a:rPr>
              <a:t>“</a:t>
            </a:r>
            <a:r>
              <a:rPr lang="en-US" i="1" dirty="0"/>
              <a:t>All Scripture is given by inspiration of God, and is profitable for doctrine, for reproof, for correction, for instruction in righteousness,</a:t>
            </a:r>
            <a:r>
              <a:rPr lang="en-US" i="1" baseline="30000" dirty="0"/>
              <a:t> 17</a:t>
            </a:r>
            <a:r>
              <a:rPr lang="en-US" i="1" dirty="0"/>
              <a:t> that the man of God may be complete, thoroughly equipped for every good work.”</a:t>
            </a:r>
            <a:endParaRPr lang="en-US" i="1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cs typeface="Calibri" panose="020F0502020204030204" pitchFamily="34" charset="0"/>
              </a:rPr>
              <a:t>Rather than longing for the delusions of error, we should glory in the realization that we have the perfect and complete revelation of God for man!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F9C6A0-374E-42EB-AA2E-D3EE4E0C23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79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1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2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0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4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9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1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5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halkSketch pressure="4"/>
                    </a14:imgEffect>
                    <a14:imgEffect>
                      <a14:sharpenSoften amount="-100000"/>
                    </a14:imgEffect>
                    <a14:imgEffect>
                      <a14:brightnessContrast bright="-70000" contrast="-1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4FD3-E2C1-45F4-BA98-F5D33F00BF9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7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Bernard MT Condense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28599"/>
            <a:ext cx="8763000" cy="1102567"/>
          </a:xfrm>
        </p:spPr>
        <p:txBody>
          <a:bodyPr>
            <a:noAutofit/>
          </a:bodyPr>
          <a:lstStyle/>
          <a:p>
            <a:r>
              <a:rPr lang="en-US" sz="5400" dirty="0"/>
              <a:t>Tongue Speaking (Glossolalia)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31167"/>
            <a:ext cx="11201400" cy="5298233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glossolalia,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also called speaking in tongues,  </a:t>
            </a:r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(from Greek </a:t>
            </a:r>
            <a:r>
              <a:rPr lang="en-US" sz="4000" i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glōssa</a:t>
            </a:r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“tongue,” and </a:t>
            </a:r>
            <a:r>
              <a:rPr lang="en-US" sz="4000" i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lalia</a:t>
            </a:r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“talking”), 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utterances approximating words and speech, usually produced during states of intense religious experience. The vocal organs of the speaker are affected; the tongue moves, in many cases without the conscious control of the speaker; </a:t>
            </a:r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generally unintelligible speech pours forth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(brittanica.com)</a:t>
            </a:r>
          </a:p>
        </p:txBody>
      </p:sp>
    </p:spTree>
    <p:extLst>
      <p:ext uri="{BB962C8B-B14F-4D97-AF65-F5344CB8AC3E}">
        <p14:creationId xmlns:p14="http://schemas.microsoft.com/office/powerpoint/2010/main" val="1437058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11277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In the Bible, Tongue Speaking…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11430000" cy="5486400"/>
          </a:xfrm>
        </p:spPr>
        <p:txBody>
          <a:bodyPr>
            <a:normAutofit/>
          </a:bodyPr>
          <a:lstStyle/>
          <a:p>
            <a:pPr marL="635000" indent="-635000">
              <a:spcBef>
                <a:spcPts val="0"/>
              </a:spcBef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Was always a language known to men</a:t>
            </a:r>
          </a:p>
          <a:p>
            <a:pPr marL="635000" lvl="1" indent="0">
              <a:spcBef>
                <a:spcPts val="0"/>
              </a:spcBef>
              <a:buNone/>
            </a:pPr>
            <a:r>
              <a:rPr lang="en-US" sz="40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2:4,6-8,11 (Not gibberish)</a:t>
            </a:r>
          </a:p>
          <a:p>
            <a:pPr marL="635000" indent="-635000">
              <a:spcBef>
                <a:spcPts val="0"/>
              </a:spcBef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Spoken in the presence of interpreter</a:t>
            </a:r>
          </a:p>
          <a:p>
            <a:pPr marL="635000" lvl="1" indent="0">
              <a:spcBef>
                <a:spcPts val="0"/>
              </a:spcBef>
              <a:buNone/>
            </a:pPr>
            <a:r>
              <a:rPr lang="en-US" sz="40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Cor. 14:9, 27-28 (Not “personal prayer language”)</a:t>
            </a:r>
          </a:p>
          <a:p>
            <a:pPr marL="635000" indent="-635000">
              <a:spcBef>
                <a:spcPts val="0"/>
              </a:spcBef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Served to teach and to edify</a:t>
            </a:r>
          </a:p>
          <a:p>
            <a:pPr marL="635000" lvl="1" indent="0">
              <a:spcBef>
                <a:spcPts val="0"/>
              </a:spcBef>
              <a:buNone/>
            </a:pPr>
            <a:r>
              <a:rPr lang="en-US" sz="40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14:6-10,19,26 (no emotional appeal)</a:t>
            </a:r>
          </a:p>
          <a:p>
            <a:pPr marL="635000" indent="-635000">
              <a:spcBef>
                <a:spcPts val="0"/>
              </a:spcBef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Ended when the gospel was fully recorded</a:t>
            </a:r>
          </a:p>
          <a:p>
            <a:pPr marL="635000" lvl="1" indent="0">
              <a:spcBef>
                <a:spcPts val="0"/>
              </a:spcBef>
              <a:buNone/>
            </a:pPr>
            <a:r>
              <a:rPr lang="en-US" sz="40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13:8-10 (Not continuing today)</a:t>
            </a:r>
          </a:p>
        </p:txBody>
      </p:sp>
    </p:spTree>
    <p:extLst>
      <p:ext uri="{BB962C8B-B14F-4D97-AF65-F5344CB8AC3E}">
        <p14:creationId xmlns:p14="http://schemas.microsoft.com/office/powerpoint/2010/main" val="199029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81000"/>
            <a:ext cx="7772400" cy="1295399"/>
          </a:xfrm>
        </p:spPr>
        <p:txBody>
          <a:bodyPr>
            <a:normAutofit/>
          </a:bodyPr>
          <a:lstStyle/>
          <a:p>
            <a:r>
              <a:rPr lang="en-US" sz="6000" dirty="0"/>
              <a:t>Conclusion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10668000" cy="44196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Rather than longing for the delusions of error, we should glory in the realization that we have the perfect and complete  revelation of God for man!</a:t>
            </a:r>
          </a:p>
          <a:p>
            <a:pPr algn="l"/>
            <a:endParaRPr lang="en-US" sz="9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Timothy 3:16-17</a:t>
            </a:r>
            <a:endParaRPr lang="en-US" sz="48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80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1599</Words>
  <Application>Microsoft Office PowerPoint</Application>
  <PresentationFormat>Widescreen</PresentationFormat>
  <Paragraphs>64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Arial</vt:lpstr>
      <vt:lpstr>Bernard MT Condensed</vt:lpstr>
      <vt:lpstr>Georgia</vt:lpstr>
      <vt:lpstr>Office Theme</vt:lpstr>
      <vt:lpstr>Tongue Speaking (Glossolalia)</vt:lpstr>
      <vt:lpstr>In the Bible, Tongue Speaking…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Primer on Tongue Speaking</dc:title>
  <dc:creator>Stan</dc:creator>
  <cp:lastModifiedBy>Stan Cox</cp:lastModifiedBy>
  <cp:revision>4</cp:revision>
  <cp:lastPrinted>2021-06-06T12:13:42Z</cp:lastPrinted>
  <dcterms:created xsi:type="dcterms:W3CDTF">2013-08-18T20:37:23Z</dcterms:created>
  <dcterms:modified xsi:type="dcterms:W3CDTF">2021-06-16T03:44:11Z</dcterms:modified>
</cp:coreProperties>
</file>