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8"/>
  </p:handoutMasterIdLst>
  <p:sldIdLst>
    <p:sldId id="256" r:id="rId2"/>
    <p:sldId id="257" r:id="rId3"/>
    <p:sldId id="258" r:id="rId4"/>
    <p:sldId id="259" r:id="rId5"/>
    <p:sldId id="260" r:id="rId6"/>
  </p:sldIdLst>
  <p:sldSz cx="12192000" cy="6858000"/>
  <p:notesSz cx="6858000" cy="9144000"/>
  <p:embeddedFontLst>
    <p:embeddedFont>
      <p:font typeface="Calibri" panose="020F0502020204030204" pitchFamily="34" charset="0"/>
      <p:regular r:id="rId9"/>
      <p:bold r:id="rId10"/>
      <p:italic r:id="rId11"/>
      <p:boldItalic r:id="rId12"/>
    </p:embeddedFont>
    <p:embeddedFont>
      <p:font typeface="Calibri Light" panose="020F0302020204030204" pitchFamily="34" charset="0"/>
      <p:regular r:id="rId13"/>
      <p:italic r:id="rId14"/>
    </p:embeddedFont>
    <p:embeddedFont>
      <p:font typeface="Forte" panose="03060902040502070203" pitchFamily="66" charset="0"/>
      <p:regular r:id="rId15"/>
    </p:embeddedFont>
    <p:embeddedFont>
      <p:font typeface="Franklin Gothic Heavy" panose="020B0903020102020204" pitchFamily="34" charset="0"/>
      <p:regular r:id="rId16"/>
      <p:italic r:id="rId17"/>
    </p:embeddedFont>
    <p:embeddedFont>
      <p:font typeface="Microsoft YaHei Light" panose="020B0502040204020203" pitchFamily="34" charset="-122"/>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43035" autoAdjust="0"/>
  </p:normalViewPr>
  <p:slideViewPr>
    <p:cSldViewPr snapToGrid="0">
      <p:cViewPr varScale="1">
        <p:scale>
          <a:sx n="33" d="100"/>
          <a:sy n="33" d="100"/>
        </p:scale>
        <p:origin x="1258" y="53"/>
      </p:cViewPr>
      <p:guideLst/>
    </p:cSldViewPr>
  </p:slideViewPr>
  <p:notesTextViewPr>
    <p:cViewPr>
      <p:scale>
        <a:sx n="1" d="1"/>
        <a:sy n="1" d="1"/>
      </p:scale>
      <p:origin x="0" y="0"/>
    </p:cViewPr>
  </p:notesTextViewPr>
  <p:notesViewPr>
    <p:cSldViewPr snapToGrid="0">
      <p:cViewPr varScale="1">
        <p:scale>
          <a:sx n="63" d="100"/>
          <a:sy n="63" d="100"/>
        </p:scale>
        <p:origin x="167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539A55-E42E-4072-AD25-EB9C179E96F5}"/>
              </a:ext>
            </a:extLst>
          </p:cNvPr>
          <p:cNvSpPr>
            <a:spLocks noGrp="1"/>
          </p:cNvSpPr>
          <p:nvPr>
            <p:ph type="hdr" sz="quarter"/>
          </p:nvPr>
        </p:nvSpPr>
        <p:spPr>
          <a:xfrm>
            <a:off x="0" y="0"/>
            <a:ext cx="3694176" cy="829056"/>
          </a:xfrm>
          <a:prstGeom prst="rect">
            <a:avLst/>
          </a:prstGeom>
        </p:spPr>
        <p:txBody>
          <a:bodyPr vert="horz" lIns="91440" tIns="45720" rIns="91440" bIns="45720" rtlCol="0"/>
          <a:lstStyle>
            <a:lvl1pPr algn="l">
              <a:defRPr sz="1200"/>
            </a:lvl1pPr>
          </a:lstStyle>
          <a:p>
            <a:r>
              <a:rPr lang="en-US" sz="2400" b="1" dirty="0">
                <a:latin typeface="Forte" panose="03060902040502070203" pitchFamily="66" charset="0"/>
              </a:rPr>
              <a:t>9</a:t>
            </a:r>
            <a:r>
              <a:rPr lang="en-US" sz="2000" dirty="0">
                <a:latin typeface="Franklin Gothic Heavy" panose="020B0903020102020204" pitchFamily="34" charset="0"/>
              </a:rPr>
              <a:t> Tools to Handle Challenges</a:t>
            </a:r>
          </a:p>
          <a:p>
            <a:r>
              <a:rPr lang="en-US" dirty="0"/>
              <a:t>(2 Timothy)</a:t>
            </a:r>
          </a:p>
        </p:txBody>
      </p:sp>
      <p:sp>
        <p:nvSpPr>
          <p:cNvPr id="3" name="Date Placeholder 2">
            <a:extLst>
              <a:ext uri="{FF2B5EF4-FFF2-40B4-BE49-F238E27FC236}">
                <a16:creationId xmlns:a16="http://schemas.microsoft.com/office/drawing/2014/main" id="{16596CAD-76CC-438E-AD61-E1EABD175F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September 2, 2018 am</a:t>
            </a:r>
          </a:p>
        </p:txBody>
      </p:sp>
      <p:sp>
        <p:nvSpPr>
          <p:cNvPr id="4" name="Footer Placeholder 3">
            <a:extLst>
              <a:ext uri="{FF2B5EF4-FFF2-40B4-BE49-F238E27FC236}">
                <a16:creationId xmlns:a16="http://schemas.microsoft.com/office/drawing/2014/main" id="{3BC50EAD-493F-4403-93B5-C141A1CEA1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West Side church of Christ, Stan Cox</a:t>
            </a:r>
          </a:p>
        </p:txBody>
      </p:sp>
      <p:sp>
        <p:nvSpPr>
          <p:cNvPr id="5" name="Slide Number Placeholder 4">
            <a:extLst>
              <a:ext uri="{FF2B5EF4-FFF2-40B4-BE49-F238E27FC236}">
                <a16:creationId xmlns:a16="http://schemas.microsoft.com/office/drawing/2014/main" id="{AC5D413A-48DB-4AD5-B11D-E35702B63B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dirty="0"/>
              <a:t>    soundteaching.org   </a:t>
            </a:r>
            <a:fld id="{6EA8421B-CED1-4213-B5D7-9F8C85318CC9}" type="slidenum">
              <a:rPr lang="en-US" smtClean="0"/>
              <a:t>‹#›</a:t>
            </a:fld>
            <a:endParaRPr lang="en-US" dirty="0"/>
          </a:p>
        </p:txBody>
      </p:sp>
    </p:spTree>
    <p:extLst>
      <p:ext uri="{BB962C8B-B14F-4D97-AF65-F5344CB8AC3E}">
        <p14:creationId xmlns:p14="http://schemas.microsoft.com/office/powerpoint/2010/main" val="2985924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2921D-C09F-4C40-AC30-AFD5EBFDA951}" type="datetimeFigureOut">
              <a:rPr lang="en-US" smtClean="0"/>
              <a:t>8/31/2018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14D87-084C-4980-A922-5E2679BA059F}" type="slidenum">
              <a:rPr lang="en-US" smtClean="0"/>
              <a:t>‹#›</a:t>
            </a:fld>
            <a:endParaRPr lang="en-US"/>
          </a:p>
        </p:txBody>
      </p:sp>
    </p:spTree>
    <p:extLst>
      <p:ext uri="{BB962C8B-B14F-4D97-AF65-F5344CB8AC3E}">
        <p14:creationId xmlns:p14="http://schemas.microsoft.com/office/powerpoint/2010/main" val="350327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my garage I have a set of tools.  Debbie likes to restore furniture, and to work with wood, so we have over the years collected an assortment of saws, drills, screwdrivers and hammers.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But, there is a special tool for just about every job, so I often try to accomplish a task using a tool that is not suited for the job.  (Plus my tools are generally on the cheap end of the price spectrum!)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Though it usually is my own fault, it is nevertheless frustrating to try to do a job well without the right tool, or one that works as it should.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have heard the phrase, “The right tool for the job.” It works so much better when you are correctly equipped for the work you want to do.</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 helps to have a spiritual “toolbox” with all of the tools needed to effectively handle the challenges of life.  Whether they be tests of faith, temptations, or hardships and suffering.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Fortunately, God has supplied us with those tools.  We must only be aware of them, and work to be proficient in using them to overcome anything the devil throws our way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Following are some of the tools we can use to overcome the spiritual challenges in our lives.  </a:t>
            </a:r>
            <a:r>
              <a:rPr lang="en-US" sz="1200" b="1" i="0" kern="1200" dirty="0">
                <a:solidFill>
                  <a:schemeClr val="tx1"/>
                </a:solidFill>
                <a:effectLst/>
                <a:latin typeface="+mn-lt"/>
                <a:ea typeface="+mn-ea"/>
                <a:cs typeface="+mn-cs"/>
              </a:rPr>
              <a:t>(Much of our time will be spend in Paul’s second letter to Timothy)</a:t>
            </a:r>
          </a:p>
        </p:txBody>
      </p:sp>
      <p:sp>
        <p:nvSpPr>
          <p:cNvPr id="4" name="Slide Number Placeholder 3"/>
          <p:cNvSpPr>
            <a:spLocks noGrp="1"/>
          </p:cNvSpPr>
          <p:nvPr>
            <p:ph type="sldNum" sz="quarter" idx="10"/>
          </p:nvPr>
        </p:nvSpPr>
        <p:spPr/>
        <p:txBody>
          <a:bodyPr/>
          <a:lstStyle/>
          <a:p>
            <a:fld id="{9C614D87-084C-4980-A922-5E2679BA059F}" type="slidenum">
              <a:rPr lang="en-US" smtClean="0"/>
              <a:t>1</a:t>
            </a:fld>
            <a:endParaRPr lang="en-US"/>
          </a:p>
        </p:txBody>
      </p:sp>
    </p:spTree>
    <p:extLst>
      <p:ext uri="{BB962C8B-B14F-4D97-AF65-F5344CB8AC3E}">
        <p14:creationId xmlns:p14="http://schemas.microsoft.com/office/powerpoint/2010/main" val="256223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kern="1200" dirty="0">
                <a:solidFill>
                  <a:schemeClr val="tx1"/>
                </a:solidFill>
                <a:effectLst/>
                <a:latin typeface="+mn-lt"/>
                <a:ea typeface="+mn-ea"/>
                <a:cs typeface="+mn-cs"/>
              </a:rPr>
              <a:t>1) Don’t forget your identity as a Christian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Often, we are challenged by persecution or ridicule precisely </a:t>
            </a:r>
            <a:r>
              <a:rPr lang="en-US" sz="1200" b="1" i="0" kern="1200" dirty="0">
                <a:solidFill>
                  <a:schemeClr val="tx1"/>
                </a:solidFill>
                <a:effectLst/>
                <a:latin typeface="+mn-lt"/>
                <a:ea typeface="+mn-ea"/>
                <a:cs typeface="+mn-cs"/>
              </a:rPr>
              <a:t>BECAUSE </a:t>
            </a:r>
            <a:r>
              <a:rPr lang="en-US" sz="1200" b="0" i="0" kern="1200" dirty="0">
                <a:solidFill>
                  <a:schemeClr val="tx1"/>
                </a:solidFill>
                <a:effectLst/>
                <a:latin typeface="+mn-lt"/>
                <a:ea typeface="+mn-ea"/>
                <a:cs typeface="+mn-cs"/>
              </a:rPr>
              <a:t>we are Christians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If we remember the decision we made to follow Jesus.  If we count the cost.  We will be able to stay the course even in the face of opposition</a:t>
            </a:r>
          </a:p>
          <a:p>
            <a:pPr marL="0" indent="0">
              <a:buFont typeface="Arial" panose="020B0604020202020204" pitchFamily="34" charset="0"/>
              <a:buNone/>
            </a:pPr>
            <a:r>
              <a:rPr lang="en-US" sz="1200" b="1" i="0" kern="1200" dirty="0">
                <a:solidFill>
                  <a:schemeClr val="tx1"/>
                </a:solidFill>
                <a:effectLst/>
                <a:latin typeface="+mn-lt"/>
                <a:ea typeface="+mn-ea"/>
                <a:cs typeface="+mn-cs"/>
              </a:rPr>
              <a:t>(Luke 9:61-62), </a:t>
            </a:r>
            <a:r>
              <a:rPr lang="en-US" sz="1200" b="0" i="1" kern="1200" dirty="0">
                <a:solidFill>
                  <a:schemeClr val="tx1"/>
                </a:solidFill>
                <a:effectLst/>
                <a:latin typeface="+mn-lt"/>
                <a:ea typeface="+mn-ea"/>
                <a:cs typeface="+mn-cs"/>
              </a:rPr>
              <a:t>“</a:t>
            </a:r>
            <a:r>
              <a:rPr lang="en-US" i="1" dirty="0"/>
              <a:t>And another also said, ‘Lord, I will follow You, but let me first go and bid them farewell who are at my house.’ </a:t>
            </a:r>
            <a:r>
              <a:rPr lang="en-US" i="1" baseline="30000" dirty="0"/>
              <a:t>62</a:t>
            </a:r>
            <a:r>
              <a:rPr lang="en-US" i="1" dirty="0"/>
              <a:t> But Jesus said to him, ‘No one, having put his hand to the plow, and looking back, is fit for the kingdom of God.’”</a:t>
            </a:r>
            <a:endParaRPr lang="en-US" sz="1200" b="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Paul is a wonderful example in this</a:t>
            </a:r>
          </a:p>
          <a:p>
            <a:pPr marL="0" indent="0">
              <a:buFont typeface="Arial" panose="020B0604020202020204" pitchFamily="34" charset="0"/>
              <a:buNone/>
            </a:pPr>
            <a:r>
              <a:rPr lang="en-US" sz="1200" b="1" i="0" kern="1200" dirty="0">
                <a:solidFill>
                  <a:schemeClr val="tx1"/>
                </a:solidFill>
                <a:effectLst/>
                <a:latin typeface="+mn-lt"/>
                <a:ea typeface="+mn-ea"/>
                <a:cs typeface="+mn-cs"/>
              </a:rPr>
              <a:t>(2 Timothy 2:8-9), </a:t>
            </a:r>
            <a:r>
              <a:rPr lang="en-US" sz="1200" b="0" i="1" kern="1200" dirty="0">
                <a:solidFill>
                  <a:schemeClr val="tx1"/>
                </a:solidFill>
                <a:effectLst/>
                <a:latin typeface="+mn-lt"/>
                <a:ea typeface="+mn-ea"/>
                <a:cs typeface="+mn-cs"/>
              </a:rPr>
              <a:t>“</a:t>
            </a:r>
            <a:r>
              <a:rPr lang="en-US" i="1" dirty="0"/>
              <a:t>Remember that Jesus Christ, of the seed of David, was raised from the dead according to my gospel,</a:t>
            </a:r>
            <a:r>
              <a:rPr lang="en-US" i="1" baseline="30000" dirty="0"/>
              <a:t> 9</a:t>
            </a:r>
            <a:r>
              <a:rPr lang="en-US" i="1" dirty="0"/>
              <a:t> for which I suffer trouble as an evildoer, even to the point of chains; but the word of God is not chained.”</a:t>
            </a:r>
            <a:endParaRPr lang="en-US" sz="1200" b="0" i="1" kern="1200" dirty="0">
              <a:solidFill>
                <a:schemeClr val="tx1"/>
              </a:solidFill>
              <a:effectLst/>
              <a:latin typeface="+mn-lt"/>
              <a:ea typeface="+mn-ea"/>
              <a:cs typeface="+mn-cs"/>
            </a:endParaRPr>
          </a:p>
          <a:p>
            <a:pPr marL="0" indent="0">
              <a:buNone/>
            </a:pPr>
            <a:endParaRPr lang="en-US" sz="1200" b="1"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2) Remember, you are a prisoner of Christ, not of your circumstances or other people.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Jesus was Paul’s master, and should be ours as well</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(2 Timothy 1:8), </a:t>
            </a:r>
            <a:r>
              <a:rPr lang="en-US" sz="1200" b="0" i="1" kern="1200" dirty="0">
                <a:solidFill>
                  <a:schemeClr val="tx1"/>
                </a:solidFill>
                <a:effectLst/>
                <a:latin typeface="+mn-lt"/>
                <a:ea typeface="+mn-ea"/>
                <a:cs typeface="+mn-cs"/>
              </a:rPr>
              <a:t>“</a:t>
            </a:r>
            <a:r>
              <a:rPr lang="en-US" b="0" i="1" dirty="0"/>
              <a:t>Therefore do not be ashamed of the testimony of our Lord, </a:t>
            </a:r>
            <a:r>
              <a:rPr lang="en-US" b="0" i="1" u="sng" dirty="0"/>
              <a:t>nor of me His prisoner</a:t>
            </a:r>
            <a:r>
              <a:rPr lang="en-US" b="0" i="1" dirty="0"/>
              <a:t>, but share with me in the sufferings for the gospel according to the power of God.”</a:t>
            </a:r>
            <a:endParaRPr lang="en-US" sz="1200" b="0" i="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3) Always return to what you know to be true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God’s word is the standard.  With all the conflicting narratives you hear everyday, you can have certainty by trusting in God’s word!  </a:t>
            </a:r>
            <a:r>
              <a:rPr lang="en-US" sz="1200" b="1" i="0" kern="1200" dirty="0">
                <a:solidFill>
                  <a:schemeClr val="tx1"/>
                </a:solidFill>
                <a:effectLst/>
                <a:latin typeface="+mn-lt"/>
                <a:ea typeface="+mn-ea"/>
                <a:cs typeface="+mn-cs"/>
              </a:rPr>
              <a:t>Do not doubt in times of darkness what you have seen in the light!</a:t>
            </a:r>
          </a:p>
          <a:p>
            <a:pPr marL="0" indent="0">
              <a:buFont typeface="Arial" panose="020B0604020202020204" pitchFamily="34" charset="0"/>
              <a:buNone/>
            </a:pPr>
            <a:r>
              <a:rPr lang="en-US" sz="1200" b="1" i="0" kern="1200" dirty="0">
                <a:solidFill>
                  <a:schemeClr val="tx1"/>
                </a:solidFill>
                <a:effectLst/>
                <a:latin typeface="+mn-lt"/>
                <a:ea typeface="+mn-ea"/>
                <a:cs typeface="+mn-cs"/>
              </a:rPr>
              <a:t>(Psalm 119:10-11), </a:t>
            </a:r>
            <a:r>
              <a:rPr lang="en-US" sz="1200" b="0" i="1" kern="1200" dirty="0">
                <a:solidFill>
                  <a:schemeClr val="tx1"/>
                </a:solidFill>
                <a:effectLst/>
                <a:latin typeface="+mn-lt"/>
                <a:ea typeface="+mn-ea"/>
                <a:cs typeface="+mn-cs"/>
              </a:rPr>
              <a:t>“</a:t>
            </a:r>
            <a:r>
              <a:rPr lang="en-US" b="0" i="1" dirty="0"/>
              <a:t>With my whole heart I have sought You; Oh, let me not wander from Your commandments! </a:t>
            </a:r>
            <a:r>
              <a:rPr lang="en-US" b="0" i="1" baseline="30000" dirty="0"/>
              <a:t>11</a:t>
            </a:r>
            <a:r>
              <a:rPr lang="en-US" b="0" i="1" dirty="0"/>
              <a:t> Your word I have hidden in my heart, that I might not sin against You.”</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14D87-084C-4980-A922-5E2679BA059F}" type="slidenum">
              <a:rPr lang="en-US" smtClean="0"/>
              <a:t>2</a:t>
            </a:fld>
            <a:endParaRPr lang="en-US"/>
          </a:p>
        </p:txBody>
      </p:sp>
    </p:spTree>
    <p:extLst>
      <p:ext uri="{BB962C8B-B14F-4D97-AF65-F5344CB8AC3E}">
        <p14:creationId xmlns:p14="http://schemas.microsoft.com/office/powerpoint/2010/main" val="242966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kern="1200" dirty="0">
                <a:solidFill>
                  <a:schemeClr val="tx1"/>
                </a:solidFill>
                <a:effectLst/>
                <a:latin typeface="+mn-lt"/>
                <a:ea typeface="+mn-ea"/>
                <a:cs typeface="+mn-cs"/>
              </a:rPr>
              <a:t>4) Keep doing whatever God has called you to do</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Steadfastness and focus is key, regardless of any opposition or hardship.</a:t>
            </a:r>
          </a:p>
          <a:p>
            <a:pPr marL="0" indent="0">
              <a:buNone/>
            </a:pPr>
            <a:r>
              <a:rPr lang="en-US" sz="1200" b="1" i="0" kern="1200" dirty="0">
                <a:solidFill>
                  <a:schemeClr val="tx1"/>
                </a:solidFill>
                <a:effectLst/>
                <a:latin typeface="+mn-lt"/>
                <a:ea typeface="+mn-ea"/>
                <a:cs typeface="+mn-cs"/>
              </a:rPr>
              <a:t>(2 Timothy 4:1-5), </a:t>
            </a:r>
            <a:r>
              <a:rPr lang="en-US" sz="1200" b="0" i="1" kern="1200" dirty="0">
                <a:solidFill>
                  <a:schemeClr val="tx1"/>
                </a:solidFill>
                <a:effectLst/>
                <a:latin typeface="+mn-lt"/>
                <a:ea typeface="+mn-ea"/>
                <a:cs typeface="+mn-cs"/>
              </a:rPr>
              <a:t>“</a:t>
            </a:r>
            <a:r>
              <a:rPr lang="en-US" i="1" dirty="0"/>
              <a:t>I charge you therefore before God and the Lord Jesus Christ, who will judge the living and the dead at His appearing and His kingdom:</a:t>
            </a:r>
            <a:r>
              <a:rPr lang="en-US" i="1" baseline="30000" dirty="0"/>
              <a:t> 2</a:t>
            </a:r>
            <a:r>
              <a:rPr lang="en-US" i="1" dirty="0"/>
              <a:t> Preach the word! </a:t>
            </a:r>
            <a:r>
              <a:rPr lang="en-US" i="1" u="sng" dirty="0"/>
              <a:t>Be ready in season and out of season</a:t>
            </a:r>
            <a:r>
              <a:rPr lang="en-US" i="1" dirty="0"/>
              <a:t>. Convince, rebuke, exhort, with all longsuffering and teaching.</a:t>
            </a:r>
            <a:r>
              <a:rPr lang="en-US" i="1" baseline="30000" dirty="0"/>
              <a:t> 3</a:t>
            </a:r>
            <a:r>
              <a:rPr lang="en-US" i="1" dirty="0"/>
              <a:t> For the time will come when they will not endure sound doctrine, but according to their own desires, because they have itching ears, they will heap up for themselves teachers;</a:t>
            </a:r>
            <a:r>
              <a:rPr lang="en-US" i="1" baseline="30000" dirty="0"/>
              <a:t> 4</a:t>
            </a:r>
            <a:r>
              <a:rPr lang="en-US" i="1" dirty="0"/>
              <a:t> and they will turn their ears away from the truth, and be turned aside to fables.</a:t>
            </a:r>
            <a:r>
              <a:rPr lang="en-US" i="1" baseline="30000" dirty="0"/>
              <a:t> 5</a:t>
            </a:r>
            <a:r>
              <a:rPr lang="en-US" i="1" dirty="0"/>
              <a:t> </a:t>
            </a:r>
            <a:r>
              <a:rPr lang="en-US" i="1" u="sng" dirty="0"/>
              <a:t>But you be watchful in all things, endure afflictions, do the work of an evangelist, fulfill your ministry</a:t>
            </a:r>
            <a:r>
              <a:rPr lang="en-US" i="1" dirty="0"/>
              <a:t>.”</a:t>
            </a:r>
          </a:p>
          <a:p>
            <a:pPr marL="0" indent="0">
              <a:buNone/>
            </a:pPr>
            <a:endParaRPr lang="en-US" sz="1200" b="0"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5) Trust God to deal with those who oppose righteousness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God does not intend for us to “take matters into our own hands.”  We must never allow ourselves to stoop to the level of those who are seeking ungodly gain through ungodly means!</a:t>
            </a:r>
          </a:p>
          <a:p>
            <a:pPr marL="0" indent="0">
              <a:buFont typeface="Arial" panose="020B0604020202020204" pitchFamily="34" charset="0"/>
              <a:buNone/>
            </a:pPr>
            <a:r>
              <a:rPr lang="en-US" sz="1200" b="1" i="0" kern="1200" dirty="0">
                <a:solidFill>
                  <a:schemeClr val="tx1"/>
                </a:solidFill>
                <a:effectLst/>
                <a:latin typeface="+mn-lt"/>
                <a:ea typeface="+mn-ea"/>
                <a:cs typeface="+mn-cs"/>
              </a:rPr>
              <a:t>(2 Timothy 2:23-26), </a:t>
            </a:r>
            <a:r>
              <a:rPr lang="en-US" sz="1200" b="0" i="1" kern="1200" dirty="0">
                <a:solidFill>
                  <a:schemeClr val="tx1"/>
                </a:solidFill>
                <a:effectLst/>
                <a:latin typeface="+mn-lt"/>
                <a:ea typeface="+mn-ea"/>
                <a:cs typeface="+mn-cs"/>
              </a:rPr>
              <a:t>“</a:t>
            </a:r>
            <a:r>
              <a:rPr lang="en-US" i="1" dirty="0"/>
              <a:t>But avoid foolish and ignorant disputes, knowing that they generate strife.</a:t>
            </a:r>
            <a:r>
              <a:rPr lang="en-US" i="1" baseline="30000" dirty="0"/>
              <a:t> 24</a:t>
            </a:r>
            <a:r>
              <a:rPr lang="en-US" i="1" dirty="0"/>
              <a:t> And a servant of the Lord </a:t>
            </a:r>
            <a:r>
              <a:rPr lang="en-US" i="1" u="sng" dirty="0"/>
              <a:t>must not quarrel but be gentle to all</a:t>
            </a:r>
            <a:r>
              <a:rPr lang="en-US" i="1" dirty="0"/>
              <a:t>, able to teach, </a:t>
            </a:r>
            <a:r>
              <a:rPr lang="en-US" i="1" u="sng" dirty="0"/>
              <a:t>patient</a:t>
            </a:r>
            <a:r>
              <a:rPr lang="en-US" i="1" dirty="0"/>
              <a:t>,</a:t>
            </a:r>
            <a:r>
              <a:rPr lang="en-US" i="1" baseline="30000" dirty="0"/>
              <a:t> </a:t>
            </a:r>
            <a:r>
              <a:rPr lang="en-US" i="1" u="sng" baseline="30000" dirty="0"/>
              <a:t>25</a:t>
            </a:r>
            <a:r>
              <a:rPr lang="en-US" i="1" u="sng" dirty="0"/>
              <a:t> in humility correcting those who are in opposition</a:t>
            </a:r>
            <a:r>
              <a:rPr lang="en-US" i="1" dirty="0"/>
              <a:t>, if God perhaps will grant them repentance, so that they may know the truth,</a:t>
            </a:r>
            <a:r>
              <a:rPr lang="en-US" i="1" baseline="30000" dirty="0"/>
              <a:t> 26</a:t>
            </a:r>
            <a:r>
              <a:rPr lang="en-US" i="1" dirty="0"/>
              <a:t> and that they may come to their senses and escape the snare of the devil, having been taken captive by him to do his will.”</a:t>
            </a:r>
            <a:endParaRPr lang="en-US" sz="1200" b="0" i="1"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6) Remember how God has helped you in the past</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Paul again serves as a wonderful example in this, who appreciated the Lord regardless of what he suffered as an apostle.</a:t>
            </a:r>
          </a:p>
          <a:p>
            <a:pPr marL="0" indent="0">
              <a:buFont typeface="Arial" panose="020B0604020202020204" pitchFamily="34" charset="0"/>
              <a:buNone/>
            </a:pPr>
            <a:r>
              <a:rPr lang="en-US" sz="1200" b="1" i="0" kern="1200" dirty="0">
                <a:solidFill>
                  <a:schemeClr val="tx1"/>
                </a:solidFill>
                <a:effectLst/>
                <a:latin typeface="+mn-lt"/>
                <a:ea typeface="+mn-ea"/>
                <a:cs typeface="+mn-cs"/>
              </a:rPr>
              <a:t>(2 Timothy 4:16-17), </a:t>
            </a:r>
            <a:r>
              <a:rPr lang="en-US" sz="1200" b="0" i="1" kern="1200" dirty="0">
                <a:solidFill>
                  <a:schemeClr val="tx1"/>
                </a:solidFill>
                <a:effectLst/>
                <a:latin typeface="+mn-lt"/>
                <a:ea typeface="+mn-ea"/>
                <a:cs typeface="+mn-cs"/>
              </a:rPr>
              <a:t>“</a:t>
            </a:r>
            <a:r>
              <a:rPr lang="en-US" i="1" dirty="0"/>
              <a:t>At my first defense no one stood with me, but all forsook me. May it not be charged against them.  </a:t>
            </a:r>
            <a:r>
              <a:rPr lang="en-US" i="1" baseline="30000" dirty="0"/>
              <a:t>17</a:t>
            </a:r>
            <a:r>
              <a:rPr lang="en-US" i="1" dirty="0"/>
              <a:t> But the Lord stood with me and strengthened me, so that the message might be preached fully through me, and that all the Gentiles might hear. Also I was delivered out of the mouth of the lion.”</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14D87-084C-4980-A922-5E2679BA059F}" type="slidenum">
              <a:rPr lang="en-US" smtClean="0"/>
              <a:t>3</a:t>
            </a:fld>
            <a:endParaRPr lang="en-US"/>
          </a:p>
        </p:txBody>
      </p:sp>
    </p:spTree>
    <p:extLst>
      <p:ext uri="{BB962C8B-B14F-4D97-AF65-F5344CB8AC3E}">
        <p14:creationId xmlns:p14="http://schemas.microsoft.com/office/powerpoint/2010/main" val="162864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kern="1200" dirty="0">
                <a:solidFill>
                  <a:schemeClr val="tx1"/>
                </a:solidFill>
                <a:effectLst/>
                <a:latin typeface="+mn-lt"/>
                <a:ea typeface="+mn-ea"/>
                <a:cs typeface="+mn-cs"/>
              </a:rPr>
              <a:t>7) Rely on God given resources</a:t>
            </a:r>
          </a:p>
          <a:p>
            <a:pPr marL="171450" lvl="0" indent="-171450">
              <a:buFont typeface="Arial" panose="020B0604020202020204" pitchFamily="34" charset="0"/>
              <a:buChar char="•"/>
            </a:pPr>
            <a:r>
              <a:rPr lang="en-US" sz="1200" b="1" i="0" kern="1200" dirty="0">
                <a:solidFill>
                  <a:schemeClr val="tx1"/>
                </a:solidFill>
                <a:effectLst/>
                <a:latin typeface="+mn-lt"/>
                <a:ea typeface="+mn-ea"/>
                <a:cs typeface="+mn-cs"/>
              </a:rPr>
              <a:t>His grace (2 Timothy 2:1), </a:t>
            </a:r>
            <a:r>
              <a:rPr lang="en-US" sz="1200" b="0" i="1" kern="1200" dirty="0">
                <a:solidFill>
                  <a:schemeClr val="tx1"/>
                </a:solidFill>
                <a:effectLst/>
                <a:latin typeface="+mn-lt"/>
                <a:ea typeface="+mn-ea"/>
                <a:cs typeface="+mn-cs"/>
              </a:rPr>
              <a:t>“</a:t>
            </a:r>
            <a:r>
              <a:rPr lang="en-US" b="0" i="1" dirty="0"/>
              <a:t>You therefore, my son, be strong in the grace that is in Christ Jesus.”</a:t>
            </a:r>
            <a:endParaRPr lang="en-US" sz="1200" b="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i="0" kern="1200" dirty="0">
                <a:solidFill>
                  <a:schemeClr val="tx1"/>
                </a:solidFill>
                <a:effectLst/>
                <a:latin typeface="+mn-lt"/>
                <a:ea typeface="+mn-ea"/>
                <a:cs typeface="+mn-cs"/>
              </a:rPr>
              <a:t>His power [rather than your own strength] (Ephesians 6:10), </a:t>
            </a:r>
            <a:r>
              <a:rPr lang="en-US" sz="1200" b="0" i="1" kern="1200" dirty="0">
                <a:solidFill>
                  <a:schemeClr val="tx1"/>
                </a:solidFill>
                <a:effectLst/>
                <a:latin typeface="+mn-lt"/>
                <a:ea typeface="+mn-ea"/>
                <a:cs typeface="+mn-cs"/>
              </a:rPr>
              <a:t>“</a:t>
            </a:r>
            <a:r>
              <a:rPr lang="en-US" b="0" i="1" dirty="0"/>
              <a:t>Finally, my brethren, be strong in the Lord and in the power of His might.”</a:t>
            </a:r>
            <a:endParaRPr lang="en-US" sz="1200" b="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i="0" kern="1200" dirty="0">
                <a:solidFill>
                  <a:schemeClr val="tx1"/>
                </a:solidFill>
                <a:effectLst/>
                <a:latin typeface="+mn-lt"/>
                <a:ea typeface="+mn-ea"/>
                <a:cs typeface="+mn-cs"/>
              </a:rPr>
              <a:t>His word [will keep you grounded, and with the proper perspective] (2 Timothy 2:7), </a:t>
            </a:r>
            <a:r>
              <a:rPr lang="en-US" sz="1200" b="0" i="1" kern="1200" dirty="0">
                <a:solidFill>
                  <a:schemeClr val="tx1"/>
                </a:solidFill>
                <a:effectLst/>
                <a:latin typeface="+mn-lt"/>
                <a:ea typeface="+mn-ea"/>
                <a:cs typeface="+mn-cs"/>
              </a:rPr>
              <a:t>“</a:t>
            </a:r>
            <a:r>
              <a:rPr lang="en-US" b="0" i="1" dirty="0"/>
              <a:t>Consider what I say, and may the Lord give you understanding in all things.”</a:t>
            </a:r>
            <a:endParaRPr lang="en-US" sz="1200" b="0" i="1" kern="1200" dirty="0">
              <a:solidFill>
                <a:schemeClr val="tx1"/>
              </a:solidFill>
              <a:effectLst/>
              <a:latin typeface="+mn-lt"/>
              <a:ea typeface="+mn-ea"/>
              <a:cs typeface="+mn-cs"/>
            </a:endParaRPr>
          </a:p>
          <a:p>
            <a:pPr marL="0" indent="0">
              <a:buNone/>
            </a:pPr>
            <a:endParaRPr lang="en-US" sz="1200" b="1"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8) Remember you are not alone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Jesus is with you (Matthew 28:20), </a:t>
            </a:r>
            <a:r>
              <a:rPr lang="en-US" sz="1200" b="0" i="1" kern="1200" dirty="0">
                <a:solidFill>
                  <a:schemeClr val="tx1"/>
                </a:solidFill>
                <a:effectLst/>
                <a:latin typeface="+mn-lt"/>
                <a:ea typeface="+mn-ea"/>
                <a:cs typeface="+mn-cs"/>
              </a:rPr>
              <a:t>“…</a:t>
            </a:r>
            <a:r>
              <a:rPr lang="en-US" b="0" i="1" dirty="0"/>
              <a:t>and lo, I am with you always, even to the end of the age.”</a:t>
            </a:r>
            <a:endParaRPr lang="en-US" sz="1200" b="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Your brethren are praying for you, (2 Timothy 1:3), [Paul is an example], </a:t>
            </a:r>
            <a:r>
              <a:rPr lang="en-US" sz="1200" b="0" i="1" kern="1200" dirty="0">
                <a:solidFill>
                  <a:schemeClr val="tx1"/>
                </a:solidFill>
                <a:effectLst/>
                <a:latin typeface="+mn-lt"/>
                <a:ea typeface="+mn-ea"/>
                <a:cs typeface="+mn-cs"/>
              </a:rPr>
              <a:t>“</a:t>
            </a:r>
            <a:r>
              <a:rPr lang="en-US" b="0" i="1" dirty="0"/>
              <a:t>I thank God, whom I serve with a pure conscience, as my forefathers did, as without ceasing I remember you in my prayers night and day.”</a:t>
            </a:r>
            <a:endParaRPr lang="en-US" sz="1200" b="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We are part of a “fellowship of suffering” (Hebrews 13:3) [admonitions to us on behalf of our brethren], </a:t>
            </a:r>
            <a:r>
              <a:rPr lang="en-US" sz="1200" b="0" i="1" kern="1200" dirty="0">
                <a:solidFill>
                  <a:schemeClr val="tx1"/>
                </a:solidFill>
                <a:effectLst/>
                <a:latin typeface="+mn-lt"/>
                <a:ea typeface="+mn-ea"/>
                <a:cs typeface="+mn-cs"/>
              </a:rPr>
              <a:t>“</a:t>
            </a:r>
            <a:r>
              <a:rPr lang="en-US" b="0" i="1" dirty="0"/>
              <a:t>Remember the prisoners as if chained with them—those who are mistreated—since you yourselves are in the body also.”</a:t>
            </a:r>
            <a:endParaRPr lang="en-US" sz="1200" b="0" i="1" kern="1200" dirty="0">
              <a:solidFill>
                <a:schemeClr val="tx1"/>
              </a:solidFill>
              <a:effectLst/>
              <a:latin typeface="+mn-lt"/>
              <a:ea typeface="+mn-ea"/>
              <a:cs typeface="+mn-cs"/>
            </a:endParaRPr>
          </a:p>
          <a:p>
            <a:pPr marL="0" indent="0">
              <a:buNone/>
            </a:pPr>
            <a:endParaRPr lang="en-US" sz="1200" b="1"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9) Trust in your hope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No matter how difficult things are today, you can face the future with hope. Trust the truth of Scripture.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The Truth is</a:t>
            </a:r>
            <a:r>
              <a:rPr lang="en-US" sz="1200" b="0" i="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Lord will deliver you from all evil—in His time and way</a:t>
            </a:r>
          </a:p>
          <a:p>
            <a:pPr marL="0" lvl="0" indent="0">
              <a:buFont typeface="Arial" panose="020B0604020202020204" pitchFamily="34" charset="0"/>
              <a:buNone/>
            </a:pPr>
            <a:r>
              <a:rPr lang="en-US" sz="1200" b="1" i="0" kern="1200" dirty="0">
                <a:solidFill>
                  <a:schemeClr val="tx1"/>
                </a:solidFill>
                <a:effectLst/>
                <a:latin typeface="+mn-lt"/>
                <a:ea typeface="+mn-ea"/>
                <a:cs typeface="+mn-cs"/>
              </a:rPr>
              <a:t>(2 Timothy 4:17-18), [Paul’s declaration], </a:t>
            </a:r>
            <a:r>
              <a:rPr lang="en-US" sz="1200" b="0" i="1" kern="1200" dirty="0">
                <a:solidFill>
                  <a:schemeClr val="tx1"/>
                </a:solidFill>
                <a:effectLst/>
                <a:latin typeface="+mn-lt"/>
                <a:ea typeface="+mn-ea"/>
                <a:cs typeface="+mn-cs"/>
              </a:rPr>
              <a:t>“</a:t>
            </a:r>
            <a:r>
              <a:rPr lang="en-US" i="1" dirty="0"/>
              <a:t>But the Lord stood with me and strengthened me, so that the message might be preached fully through me, and that all the Gentiles might hear. Also I was delivered out of the mouth of the lion.</a:t>
            </a:r>
            <a:r>
              <a:rPr lang="en-US" i="1" baseline="30000" dirty="0"/>
              <a:t> 18</a:t>
            </a:r>
            <a:r>
              <a:rPr lang="en-US" i="1" dirty="0"/>
              <a:t> And the Lord will deliver me from every evil work and preserve me for His heavenly kingdom. To Him be glory forever and ever. Amen!”</a:t>
            </a:r>
            <a:endParaRPr lang="en-US" sz="1200" b="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All your suffering, efforts, labors, and faithfulness will be rewarded in “that Day” when believers stand before the Lord</a:t>
            </a:r>
          </a:p>
          <a:p>
            <a:pPr marL="0" lvl="0" indent="0">
              <a:buFont typeface="Arial" panose="020B0604020202020204" pitchFamily="34" charset="0"/>
              <a:buNone/>
            </a:pPr>
            <a:r>
              <a:rPr lang="en-US" sz="1200" b="1" i="0" kern="1200" dirty="0">
                <a:solidFill>
                  <a:schemeClr val="tx1"/>
                </a:solidFill>
                <a:effectLst/>
                <a:latin typeface="+mn-lt"/>
                <a:ea typeface="+mn-ea"/>
                <a:cs typeface="+mn-cs"/>
              </a:rPr>
              <a:t>(2 Timothy 1:12), </a:t>
            </a:r>
            <a:r>
              <a:rPr lang="en-US" sz="1200" b="0" i="1" kern="1200" dirty="0">
                <a:solidFill>
                  <a:schemeClr val="tx1"/>
                </a:solidFill>
                <a:effectLst/>
                <a:latin typeface="+mn-lt"/>
                <a:ea typeface="+mn-ea"/>
                <a:cs typeface="+mn-cs"/>
              </a:rPr>
              <a:t>“</a:t>
            </a:r>
            <a:r>
              <a:rPr lang="en-US" i="1" dirty="0"/>
              <a:t>For this reason I also suffer these things; nevertheless I am not ashamed, for I know whom I have believed and am persuaded that He is able to keep what I have committed to Him until that Day.”</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14D87-084C-4980-A922-5E2679BA059F}" type="slidenum">
              <a:rPr lang="en-US" smtClean="0"/>
              <a:t>4</a:t>
            </a:fld>
            <a:endParaRPr lang="en-US"/>
          </a:p>
        </p:txBody>
      </p:sp>
    </p:spTree>
    <p:extLst>
      <p:ext uri="{BB962C8B-B14F-4D97-AF65-F5344CB8AC3E}">
        <p14:creationId xmlns:p14="http://schemas.microsoft.com/office/powerpoint/2010/main" val="108135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No matter what, always remember &amp; trust your Savior!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Remember</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His triumph over Satan, sin, and death</a:t>
            </a:r>
          </a:p>
          <a:p>
            <a:pPr marL="0" indent="0">
              <a:buFont typeface="Arial" panose="020B0604020202020204" pitchFamily="34" charset="0"/>
              <a:buNone/>
            </a:pPr>
            <a:r>
              <a:rPr lang="en-US" sz="1200" b="1" i="0" kern="1200" dirty="0">
                <a:solidFill>
                  <a:schemeClr val="tx1"/>
                </a:solidFill>
                <a:effectLst/>
                <a:latin typeface="+mn-lt"/>
                <a:ea typeface="+mn-ea"/>
                <a:cs typeface="+mn-cs"/>
              </a:rPr>
              <a:t>(2 Timothy 2:8), </a:t>
            </a:r>
            <a:r>
              <a:rPr lang="en-US" sz="1200" b="0" i="1" kern="1200" dirty="0">
                <a:solidFill>
                  <a:schemeClr val="tx1"/>
                </a:solidFill>
                <a:effectLst/>
                <a:latin typeface="+mn-lt"/>
                <a:ea typeface="+mn-ea"/>
                <a:cs typeface="+mn-cs"/>
              </a:rPr>
              <a:t>“</a:t>
            </a:r>
            <a:r>
              <a:rPr lang="en-US" i="1" dirty="0"/>
              <a:t>Remember that Jesus Christ, of the seed of David, was raised from the dead according to my gospel.”</a:t>
            </a:r>
            <a:endParaRPr lang="en-US" sz="1200" b="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Remember what He is preparing for you in heaven!</a:t>
            </a:r>
          </a:p>
          <a:p>
            <a:pPr marL="0" indent="0">
              <a:buFont typeface="Arial" panose="020B0604020202020204" pitchFamily="34" charset="0"/>
              <a:buNone/>
            </a:pPr>
            <a:r>
              <a:rPr lang="en-US" sz="1200" b="1" i="0" kern="1200" dirty="0">
                <a:solidFill>
                  <a:schemeClr val="tx1"/>
                </a:solidFill>
                <a:effectLst/>
                <a:latin typeface="+mn-lt"/>
                <a:ea typeface="+mn-ea"/>
                <a:cs typeface="+mn-cs"/>
              </a:rPr>
              <a:t>(John 14:2-3), </a:t>
            </a:r>
            <a:r>
              <a:rPr lang="en-US" sz="1200" b="0" i="1" kern="1200" dirty="0">
                <a:solidFill>
                  <a:schemeClr val="tx1"/>
                </a:solidFill>
                <a:effectLst/>
                <a:latin typeface="+mn-lt"/>
                <a:ea typeface="+mn-ea"/>
                <a:cs typeface="+mn-cs"/>
              </a:rPr>
              <a:t>“</a:t>
            </a:r>
            <a:r>
              <a:rPr lang="en-US" i="1" dirty="0"/>
              <a:t>In My Father's house are many mansions; if it were not so, I would have told you. I go to prepare a place for you.</a:t>
            </a:r>
            <a:r>
              <a:rPr lang="en-US" i="1" baseline="30000" dirty="0"/>
              <a:t> 3</a:t>
            </a:r>
            <a:r>
              <a:rPr lang="en-US" i="1" dirty="0"/>
              <a:t> And if I go and prepare a place for you, I will come again and receive you to Myself; that where I am, there you may be also.”</a:t>
            </a:r>
            <a:endParaRPr lang="en-US" sz="1200" b="0" i="1"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Challenges are inevitable, but Christ loves you, and will help you to prevail in the end.  We are more than conquerors through Him who loved us!</a:t>
            </a:r>
          </a:p>
          <a:p>
            <a:endParaRPr lang="en-US" dirty="0"/>
          </a:p>
        </p:txBody>
      </p:sp>
      <p:sp>
        <p:nvSpPr>
          <p:cNvPr id="4" name="Slide Number Placeholder 3"/>
          <p:cNvSpPr>
            <a:spLocks noGrp="1"/>
          </p:cNvSpPr>
          <p:nvPr>
            <p:ph type="sldNum" sz="quarter" idx="10"/>
          </p:nvPr>
        </p:nvSpPr>
        <p:spPr/>
        <p:txBody>
          <a:bodyPr/>
          <a:lstStyle/>
          <a:p>
            <a:fld id="{9C614D87-084C-4980-A922-5E2679BA059F}" type="slidenum">
              <a:rPr lang="en-US" smtClean="0"/>
              <a:t>5</a:t>
            </a:fld>
            <a:endParaRPr lang="en-US"/>
          </a:p>
        </p:txBody>
      </p:sp>
    </p:spTree>
    <p:extLst>
      <p:ext uri="{BB962C8B-B14F-4D97-AF65-F5344CB8AC3E}">
        <p14:creationId xmlns:p14="http://schemas.microsoft.com/office/powerpoint/2010/main" val="125465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EF5C0-3C34-4928-88EC-69B4DDF94D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2995AD-472D-4FC1-9028-3D8CED41A6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D8A5B9-0AC1-4658-97DD-36DF8146C802}"/>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5" name="Footer Placeholder 4">
            <a:extLst>
              <a:ext uri="{FF2B5EF4-FFF2-40B4-BE49-F238E27FC236}">
                <a16:creationId xmlns:a16="http://schemas.microsoft.com/office/drawing/2014/main" id="{0A14242A-7E33-4D99-A3FF-97426DA6F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E3914-9AAF-4FB3-8ADF-87F37EA0C94F}"/>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913291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F649-C634-40CC-86D8-BBEF62CC28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0B00E5-987E-4163-B62A-492C6500C1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F8D7C-E2F9-4BF3-8C2C-66D517B20B31}"/>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5" name="Footer Placeholder 4">
            <a:extLst>
              <a:ext uri="{FF2B5EF4-FFF2-40B4-BE49-F238E27FC236}">
                <a16:creationId xmlns:a16="http://schemas.microsoft.com/office/drawing/2014/main" id="{985DF547-CDDC-401A-814B-16F6C3C03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3A527-EF59-49FA-A2EF-73E86FEE62C2}"/>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2093796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74068C-6C68-4125-A8CE-774EA25815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89FFDA-812A-4735-81D1-F92980BE6B7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63587-86F3-4A68-A81B-BCFD8F6B0E18}"/>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5" name="Footer Placeholder 4">
            <a:extLst>
              <a:ext uri="{FF2B5EF4-FFF2-40B4-BE49-F238E27FC236}">
                <a16:creationId xmlns:a16="http://schemas.microsoft.com/office/drawing/2014/main" id="{82D4097C-09B5-47EB-B1D5-93ADBB7AB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A7E18-F1AE-47E3-9D34-BE34FB7EBCEB}"/>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182233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CF6D-2EFB-4E34-B3E3-F82A4C693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BA9420-10FF-4842-BAFE-E1A2AF6BA2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0E4F2-8A31-4378-BDC7-92B6C0C90C89}"/>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5" name="Footer Placeholder 4">
            <a:extLst>
              <a:ext uri="{FF2B5EF4-FFF2-40B4-BE49-F238E27FC236}">
                <a16:creationId xmlns:a16="http://schemas.microsoft.com/office/drawing/2014/main" id="{1E03DB7B-9634-4D09-AC8F-18ADB6AB9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818BA-BA18-4128-96C8-948010E07EA4}"/>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418544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4E60-9FAC-43DD-9665-F32EDF650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1D388-6668-4921-B08E-5FFA341266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3D41DF-8407-4F97-92CC-BCF311FE99FA}"/>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5" name="Footer Placeholder 4">
            <a:extLst>
              <a:ext uri="{FF2B5EF4-FFF2-40B4-BE49-F238E27FC236}">
                <a16:creationId xmlns:a16="http://schemas.microsoft.com/office/drawing/2014/main" id="{8E35EC10-B025-401F-915D-D46865843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29197-89A3-4070-B950-A948D2718274}"/>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85992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7C77-47FB-4DBC-928B-35AF3EDF7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55E57-68C5-42AF-ADF7-160501F6B98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458CA-16E5-4AA1-BC7B-731FC7B808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8F195D-2537-414A-A868-979CA1714AC1}"/>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6" name="Footer Placeholder 5">
            <a:extLst>
              <a:ext uri="{FF2B5EF4-FFF2-40B4-BE49-F238E27FC236}">
                <a16:creationId xmlns:a16="http://schemas.microsoft.com/office/drawing/2014/main" id="{832F09A7-5017-43C5-8A8E-66ABCCB7C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678A-1515-4D49-AEAA-A67AD82FE29B}"/>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49821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B156-24C7-4E29-A6D9-F1CA0D997A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4ED39C-1EFA-428E-9F97-FCF0AAAD5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A0D316-E175-4129-8CA2-9B8E7B7D93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B554B3-9B30-4CDB-9B20-85DAD9AE82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4E1EBF-AD52-43DC-BA54-ED7F12A0D9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1EE715-FC16-4C8B-A9E5-499BCB35094C}"/>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8" name="Footer Placeholder 7">
            <a:extLst>
              <a:ext uri="{FF2B5EF4-FFF2-40B4-BE49-F238E27FC236}">
                <a16:creationId xmlns:a16="http://schemas.microsoft.com/office/drawing/2014/main" id="{EB584636-DB8B-41DA-A409-796CA459DA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28312E-C0B1-4F7B-80B3-049A3DED1AF7}"/>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202065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368D-1F9A-4A1E-8A05-7F8B339E8E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97AAF9-8CE6-4FFE-87C6-34A7A81F393D}"/>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4" name="Footer Placeholder 3">
            <a:extLst>
              <a:ext uri="{FF2B5EF4-FFF2-40B4-BE49-F238E27FC236}">
                <a16:creationId xmlns:a16="http://schemas.microsoft.com/office/drawing/2014/main" id="{0F5F2EBB-7434-4A51-960A-CFDCCC4CA6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F47F9-CC6E-4E69-A44F-4A5287822034}"/>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351499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A4D56A-3654-4F28-A1A3-89F0F1DEDA1F}"/>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3" name="Footer Placeholder 2">
            <a:extLst>
              <a:ext uri="{FF2B5EF4-FFF2-40B4-BE49-F238E27FC236}">
                <a16:creationId xmlns:a16="http://schemas.microsoft.com/office/drawing/2014/main" id="{98D3C0EE-BE3D-40C7-BA7F-2297D646A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B4EAC0-CDA8-48B6-9DA7-C92245122BE8}"/>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28057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9E5E-71F2-4130-B620-7F301C28E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791FB5-FEFC-4251-B5C3-2DA932A3E0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6CADA3-070B-4D2A-B21F-BC4782148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DBAFC2-C80A-4FD1-91CA-18D48F63C5CC}"/>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6" name="Footer Placeholder 5">
            <a:extLst>
              <a:ext uri="{FF2B5EF4-FFF2-40B4-BE49-F238E27FC236}">
                <a16:creationId xmlns:a16="http://schemas.microsoft.com/office/drawing/2014/main" id="{0EAC60F0-A7EF-4754-8BBF-29CBFBB3E2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A3D924-18F6-4D28-97C4-E413B02C3A64}"/>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373072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009C-1071-4AA7-ACD7-ABE66778C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3C2EEE-6C22-4F48-BC74-A2BC201FEA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6BBBAE-1C7E-4B4C-B0EE-4175F9A0D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3F98C9-A1A9-433F-BFFC-D86BC506C963}"/>
              </a:ext>
            </a:extLst>
          </p:cNvPr>
          <p:cNvSpPr>
            <a:spLocks noGrp="1"/>
          </p:cNvSpPr>
          <p:nvPr>
            <p:ph type="dt" sz="half" idx="10"/>
          </p:nvPr>
        </p:nvSpPr>
        <p:spPr/>
        <p:txBody>
          <a:bodyPr/>
          <a:lstStyle/>
          <a:p>
            <a:fld id="{C4A8E120-36B4-449A-A53D-F271E4A714A6}" type="datetimeFigureOut">
              <a:rPr lang="en-US" smtClean="0"/>
              <a:t>8/31/2018</a:t>
            </a:fld>
            <a:endParaRPr lang="en-US"/>
          </a:p>
        </p:txBody>
      </p:sp>
      <p:sp>
        <p:nvSpPr>
          <p:cNvPr id="6" name="Footer Placeholder 5">
            <a:extLst>
              <a:ext uri="{FF2B5EF4-FFF2-40B4-BE49-F238E27FC236}">
                <a16:creationId xmlns:a16="http://schemas.microsoft.com/office/drawing/2014/main" id="{7C9B66C0-2EB6-4C8C-B760-77D927EA1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E8CC3-71E1-44D9-81C3-FD41F49BD1D0}"/>
              </a:ext>
            </a:extLst>
          </p:cNvPr>
          <p:cNvSpPr>
            <a:spLocks noGrp="1"/>
          </p:cNvSpPr>
          <p:nvPr>
            <p:ph type="sldNum" sz="quarter" idx="12"/>
          </p:nvPr>
        </p:nvSpPr>
        <p:spPr/>
        <p:txBody>
          <a:bodyPr/>
          <a:lstStyle/>
          <a:p>
            <a:fld id="{89AE65E8-BCD0-41F8-90F0-C4F88688F973}" type="slidenum">
              <a:rPr lang="en-US" smtClean="0"/>
              <a:t>‹#›</a:t>
            </a:fld>
            <a:endParaRPr lang="en-US"/>
          </a:p>
        </p:txBody>
      </p:sp>
    </p:spTree>
    <p:extLst>
      <p:ext uri="{BB962C8B-B14F-4D97-AF65-F5344CB8AC3E}">
        <p14:creationId xmlns:p14="http://schemas.microsoft.com/office/powerpoint/2010/main" val="231912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FDBD96-6FA4-4D28-96CC-4ADEB802C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C0DAB5-9952-4549-9971-7548A46478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194FD-620D-4F54-8D9B-4904D1B9F5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A8E120-36B4-449A-A53D-F271E4A714A6}" type="datetimeFigureOut">
              <a:rPr lang="en-US" smtClean="0"/>
              <a:t>8/31/2018</a:t>
            </a:fld>
            <a:endParaRPr lang="en-US"/>
          </a:p>
        </p:txBody>
      </p:sp>
      <p:sp>
        <p:nvSpPr>
          <p:cNvPr id="5" name="Footer Placeholder 4">
            <a:extLst>
              <a:ext uri="{FF2B5EF4-FFF2-40B4-BE49-F238E27FC236}">
                <a16:creationId xmlns:a16="http://schemas.microsoft.com/office/drawing/2014/main" id="{F252DF7D-70FE-4669-89D4-125A5EB850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9FA32B-968F-4AA9-9641-BA8301DF93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E65E8-BCD0-41F8-90F0-C4F88688F973}" type="slidenum">
              <a:rPr lang="en-US" smtClean="0"/>
              <a:t>‹#›</a:t>
            </a:fld>
            <a:endParaRPr lang="en-US"/>
          </a:p>
        </p:txBody>
      </p:sp>
    </p:spTree>
    <p:extLst>
      <p:ext uri="{BB962C8B-B14F-4D97-AF65-F5344CB8AC3E}">
        <p14:creationId xmlns:p14="http://schemas.microsoft.com/office/powerpoint/2010/main" val="3531187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5827-CD94-4983-8630-73D3E472B8A1}"/>
              </a:ext>
            </a:extLst>
          </p:cNvPr>
          <p:cNvSpPr>
            <a:spLocks noGrp="1"/>
          </p:cNvSpPr>
          <p:nvPr>
            <p:ph type="ctrTitle"/>
          </p:nvPr>
        </p:nvSpPr>
        <p:spPr>
          <a:xfrm>
            <a:off x="1524000" y="2641601"/>
            <a:ext cx="9144000" cy="2387600"/>
          </a:xfrm>
        </p:spPr>
        <p:txBody>
          <a:bodyPr>
            <a:normAutofit/>
            <a:scene3d>
              <a:camera prst="orthographicFront"/>
              <a:lightRig rig="threePt" dir="t"/>
            </a:scene3d>
            <a:sp3d prstMaterial="metal">
              <a:extrusionClr>
                <a:schemeClr val="bg2">
                  <a:lumMod val="50000"/>
                </a:schemeClr>
              </a:extrusionClr>
            </a:sp3d>
          </a:bodyPr>
          <a:lstStyle/>
          <a:p>
            <a:r>
              <a:rPr lang="en-US" sz="8000" dirty="0">
                <a:solidFill>
                  <a:schemeClr val="accent4">
                    <a:lumMod val="20000"/>
                    <a:lumOff val="80000"/>
                  </a:schemeClr>
                </a:solidFill>
                <a:effectLst>
                  <a:glow rad="228600">
                    <a:schemeClr val="tx1">
                      <a:alpha val="40000"/>
                    </a:schemeClr>
                  </a:glow>
                </a:effectLst>
                <a:latin typeface="Franklin Gothic Heavy" panose="020B0903020102020204" pitchFamily="34" charset="0"/>
              </a:rPr>
              <a:t>Tools to Handle Challenges</a:t>
            </a:r>
          </a:p>
        </p:txBody>
      </p:sp>
      <p:sp>
        <p:nvSpPr>
          <p:cNvPr id="3" name="Subtitle 2">
            <a:extLst>
              <a:ext uri="{FF2B5EF4-FFF2-40B4-BE49-F238E27FC236}">
                <a16:creationId xmlns:a16="http://schemas.microsoft.com/office/drawing/2014/main" id="{56F7C605-063B-43CA-AE53-74181FD2A427}"/>
              </a:ext>
            </a:extLst>
          </p:cNvPr>
          <p:cNvSpPr>
            <a:spLocks noGrp="1"/>
          </p:cNvSpPr>
          <p:nvPr>
            <p:ph type="subTitle" idx="1"/>
          </p:nvPr>
        </p:nvSpPr>
        <p:spPr>
          <a:xfrm>
            <a:off x="4811654" y="721947"/>
            <a:ext cx="2211401" cy="3113454"/>
          </a:xfrm>
        </p:spPr>
        <p:txBody>
          <a:bodyPr>
            <a:normAutofit/>
          </a:bodyPr>
          <a:lstStyle/>
          <a:p>
            <a:r>
              <a:rPr lang="en-US" sz="15000" dirty="0">
                <a:solidFill>
                  <a:schemeClr val="accent4">
                    <a:lumMod val="20000"/>
                    <a:lumOff val="80000"/>
                  </a:schemeClr>
                </a:solidFill>
                <a:latin typeface="Forte" panose="03060902040502070203" pitchFamily="66" charset="0"/>
                <a:ea typeface="Microsoft YaHei Light" panose="020B0502040204020203" pitchFamily="34" charset="-122"/>
              </a:rPr>
              <a:t>9</a:t>
            </a:r>
          </a:p>
        </p:txBody>
      </p:sp>
      <p:sp>
        <p:nvSpPr>
          <p:cNvPr id="4" name="TextBox 3">
            <a:extLst>
              <a:ext uri="{FF2B5EF4-FFF2-40B4-BE49-F238E27FC236}">
                <a16:creationId xmlns:a16="http://schemas.microsoft.com/office/drawing/2014/main" id="{2A3C9ECF-E776-4C9C-BF6B-77AD990D8696}"/>
              </a:ext>
            </a:extLst>
          </p:cNvPr>
          <p:cNvSpPr txBox="1"/>
          <p:nvPr/>
        </p:nvSpPr>
        <p:spPr>
          <a:xfrm>
            <a:off x="9309500" y="5345722"/>
            <a:ext cx="2482539" cy="769441"/>
          </a:xfrm>
          <a:prstGeom prst="rect">
            <a:avLst/>
          </a:prstGeom>
          <a:noFill/>
        </p:spPr>
        <p:txBody>
          <a:bodyPr wrap="none" rtlCol="0">
            <a:spAutoFit/>
          </a:bodyPr>
          <a:lstStyle/>
          <a:p>
            <a:r>
              <a:rPr lang="en-US" sz="4400" dirty="0">
                <a:solidFill>
                  <a:schemeClr val="bg1"/>
                </a:solidFill>
              </a:rPr>
              <a:t>2 Timothy</a:t>
            </a:r>
          </a:p>
        </p:txBody>
      </p:sp>
    </p:spTree>
    <p:extLst>
      <p:ext uri="{BB962C8B-B14F-4D97-AF65-F5344CB8AC3E}">
        <p14:creationId xmlns:p14="http://schemas.microsoft.com/office/powerpoint/2010/main" val="4164461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5827-CD94-4983-8630-73D3E472B8A1}"/>
              </a:ext>
            </a:extLst>
          </p:cNvPr>
          <p:cNvSpPr>
            <a:spLocks noGrp="1"/>
          </p:cNvSpPr>
          <p:nvPr>
            <p:ph type="ctrTitle"/>
          </p:nvPr>
        </p:nvSpPr>
        <p:spPr>
          <a:xfrm>
            <a:off x="1431235" y="363832"/>
            <a:ext cx="9144000" cy="929908"/>
          </a:xfrm>
        </p:spPr>
        <p:txBody>
          <a:bodyPr>
            <a:normAutofit/>
            <a:scene3d>
              <a:camera prst="orthographicFront"/>
              <a:lightRig rig="threePt" dir="t"/>
            </a:scene3d>
            <a:sp3d prstMaterial="metal">
              <a:extrusionClr>
                <a:schemeClr val="bg2">
                  <a:lumMod val="50000"/>
                </a:schemeClr>
              </a:extrusionClr>
            </a:sp3d>
          </a:bodyPr>
          <a:lstStyle/>
          <a:p>
            <a:r>
              <a:rPr lang="en-US" sz="5400" dirty="0">
                <a:solidFill>
                  <a:schemeClr val="accent4">
                    <a:lumMod val="20000"/>
                    <a:lumOff val="80000"/>
                  </a:schemeClr>
                </a:solidFill>
                <a:effectLst>
                  <a:glow rad="228600">
                    <a:schemeClr val="tx1">
                      <a:alpha val="40000"/>
                    </a:schemeClr>
                  </a:glow>
                </a:effectLst>
                <a:latin typeface="Franklin Gothic Heavy" panose="020B0903020102020204" pitchFamily="34" charset="0"/>
              </a:rPr>
              <a:t>Tools to Handle Challenges</a:t>
            </a:r>
          </a:p>
        </p:txBody>
      </p:sp>
      <p:sp>
        <p:nvSpPr>
          <p:cNvPr id="3" name="Subtitle 2">
            <a:extLst>
              <a:ext uri="{FF2B5EF4-FFF2-40B4-BE49-F238E27FC236}">
                <a16:creationId xmlns:a16="http://schemas.microsoft.com/office/drawing/2014/main" id="{56F7C605-063B-43CA-AE53-74181FD2A427}"/>
              </a:ext>
            </a:extLst>
          </p:cNvPr>
          <p:cNvSpPr>
            <a:spLocks noGrp="1"/>
          </p:cNvSpPr>
          <p:nvPr>
            <p:ph type="subTitle" idx="1"/>
          </p:nvPr>
        </p:nvSpPr>
        <p:spPr>
          <a:xfrm>
            <a:off x="394856" y="1683328"/>
            <a:ext cx="11346872" cy="4447309"/>
          </a:xfrm>
          <a:solidFill>
            <a:schemeClr val="tx1">
              <a:alpha val="52000"/>
            </a:schemeClr>
          </a:solidFill>
        </p:spPr>
        <p:txBody>
          <a:bodyPr>
            <a:normAutofit/>
          </a:bodyPr>
          <a:lstStyle/>
          <a:p>
            <a:r>
              <a:rPr lang="en-US" sz="4400" b="1" dirty="0">
                <a:solidFill>
                  <a:schemeClr val="accent4">
                    <a:lumMod val="20000"/>
                    <a:lumOff val="80000"/>
                  </a:schemeClr>
                </a:solidFill>
              </a:rPr>
              <a:t>Don’t forget your identity as a Christian</a:t>
            </a:r>
          </a:p>
          <a:p>
            <a:r>
              <a:rPr lang="en-US" sz="4400" dirty="0">
                <a:solidFill>
                  <a:schemeClr val="bg1"/>
                </a:solidFill>
              </a:rPr>
              <a:t>Luke 9:61-62; 2 Timothy 2:8-9</a:t>
            </a:r>
          </a:p>
          <a:p>
            <a:r>
              <a:rPr lang="en-US" sz="4400" b="1" dirty="0">
                <a:solidFill>
                  <a:schemeClr val="accent4">
                    <a:lumMod val="20000"/>
                    <a:lumOff val="80000"/>
                  </a:schemeClr>
                </a:solidFill>
              </a:rPr>
              <a:t>Remember, you are a prisoner of Christ</a:t>
            </a:r>
          </a:p>
          <a:p>
            <a:r>
              <a:rPr lang="en-US" sz="4400" dirty="0">
                <a:solidFill>
                  <a:schemeClr val="bg1"/>
                </a:solidFill>
              </a:rPr>
              <a:t>2 Timothy 1:8</a:t>
            </a:r>
          </a:p>
          <a:p>
            <a:r>
              <a:rPr lang="en-US" sz="4400" b="1" dirty="0">
                <a:solidFill>
                  <a:schemeClr val="accent4">
                    <a:lumMod val="20000"/>
                    <a:lumOff val="80000"/>
                  </a:schemeClr>
                </a:solidFill>
              </a:rPr>
              <a:t>Always return to what you know to be true</a:t>
            </a:r>
          </a:p>
          <a:p>
            <a:r>
              <a:rPr lang="en-US" sz="4400" dirty="0">
                <a:solidFill>
                  <a:schemeClr val="bg1"/>
                </a:solidFill>
              </a:rPr>
              <a:t>Psalm 119:10-11</a:t>
            </a:r>
          </a:p>
        </p:txBody>
      </p:sp>
    </p:spTree>
    <p:extLst>
      <p:ext uri="{BB962C8B-B14F-4D97-AF65-F5344CB8AC3E}">
        <p14:creationId xmlns:p14="http://schemas.microsoft.com/office/powerpoint/2010/main" val="384802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anim calcmode="lin" valueType="num">
                                      <p:cBhvr>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anim calcmode="lin" valueType="num">
                                      <p:cBhvr>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5827-CD94-4983-8630-73D3E472B8A1}"/>
              </a:ext>
            </a:extLst>
          </p:cNvPr>
          <p:cNvSpPr>
            <a:spLocks noGrp="1"/>
          </p:cNvSpPr>
          <p:nvPr>
            <p:ph type="ctrTitle"/>
          </p:nvPr>
        </p:nvSpPr>
        <p:spPr>
          <a:xfrm>
            <a:off x="1431235" y="363832"/>
            <a:ext cx="9144000" cy="929908"/>
          </a:xfrm>
        </p:spPr>
        <p:txBody>
          <a:bodyPr>
            <a:normAutofit/>
            <a:scene3d>
              <a:camera prst="orthographicFront"/>
              <a:lightRig rig="threePt" dir="t"/>
            </a:scene3d>
            <a:sp3d prstMaterial="metal">
              <a:extrusionClr>
                <a:schemeClr val="bg2">
                  <a:lumMod val="50000"/>
                </a:schemeClr>
              </a:extrusionClr>
            </a:sp3d>
          </a:bodyPr>
          <a:lstStyle/>
          <a:p>
            <a:r>
              <a:rPr lang="en-US" sz="5400" dirty="0">
                <a:solidFill>
                  <a:schemeClr val="accent4">
                    <a:lumMod val="20000"/>
                    <a:lumOff val="80000"/>
                  </a:schemeClr>
                </a:solidFill>
                <a:effectLst>
                  <a:glow rad="228600">
                    <a:schemeClr val="tx1">
                      <a:alpha val="40000"/>
                    </a:schemeClr>
                  </a:glow>
                </a:effectLst>
                <a:latin typeface="Franklin Gothic Heavy" panose="020B0903020102020204" pitchFamily="34" charset="0"/>
              </a:rPr>
              <a:t>Tools to Handle Challenges</a:t>
            </a:r>
          </a:p>
        </p:txBody>
      </p:sp>
      <p:sp>
        <p:nvSpPr>
          <p:cNvPr id="3" name="Subtitle 2">
            <a:extLst>
              <a:ext uri="{FF2B5EF4-FFF2-40B4-BE49-F238E27FC236}">
                <a16:creationId xmlns:a16="http://schemas.microsoft.com/office/drawing/2014/main" id="{56F7C605-063B-43CA-AE53-74181FD2A427}"/>
              </a:ext>
            </a:extLst>
          </p:cNvPr>
          <p:cNvSpPr>
            <a:spLocks noGrp="1"/>
          </p:cNvSpPr>
          <p:nvPr>
            <p:ph type="subTitle" idx="1"/>
          </p:nvPr>
        </p:nvSpPr>
        <p:spPr>
          <a:xfrm>
            <a:off x="396240" y="1683328"/>
            <a:ext cx="11345486" cy="4447309"/>
          </a:xfrm>
          <a:solidFill>
            <a:schemeClr val="tx1">
              <a:alpha val="52000"/>
            </a:schemeClr>
          </a:solidFill>
        </p:spPr>
        <p:txBody>
          <a:bodyPr>
            <a:normAutofit/>
          </a:bodyPr>
          <a:lstStyle/>
          <a:p>
            <a:r>
              <a:rPr lang="en-US" sz="4400" b="1" dirty="0">
                <a:solidFill>
                  <a:schemeClr val="accent4">
                    <a:lumMod val="20000"/>
                    <a:lumOff val="80000"/>
                  </a:schemeClr>
                </a:solidFill>
              </a:rPr>
              <a:t>Keep doing what God has called you to do</a:t>
            </a:r>
          </a:p>
          <a:p>
            <a:r>
              <a:rPr lang="en-US" sz="4400" dirty="0">
                <a:solidFill>
                  <a:schemeClr val="bg1"/>
                </a:solidFill>
              </a:rPr>
              <a:t>2 Timothy 4:1-5</a:t>
            </a:r>
          </a:p>
          <a:p>
            <a:r>
              <a:rPr lang="en-US" sz="4400" b="1" dirty="0">
                <a:solidFill>
                  <a:schemeClr val="accent4">
                    <a:lumMod val="20000"/>
                    <a:lumOff val="80000"/>
                  </a:schemeClr>
                </a:solidFill>
              </a:rPr>
              <a:t>Trust God to deal with the evildoer</a:t>
            </a:r>
          </a:p>
          <a:p>
            <a:r>
              <a:rPr lang="en-US" sz="4400" dirty="0">
                <a:solidFill>
                  <a:schemeClr val="bg1"/>
                </a:solidFill>
              </a:rPr>
              <a:t>2 Timothy 2:23-26</a:t>
            </a:r>
          </a:p>
          <a:p>
            <a:r>
              <a:rPr lang="en-US" sz="4400" b="1" dirty="0">
                <a:solidFill>
                  <a:schemeClr val="accent4">
                    <a:lumMod val="20000"/>
                    <a:lumOff val="80000"/>
                  </a:schemeClr>
                </a:solidFill>
              </a:rPr>
              <a:t>Remember how God has helped you in the past</a:t>
            </a:r>
          </a:p>
          <a:p>
            <a:r>
              <a:rPr lang="en-US" sz="4400" dirty="0">
                <a:solidFill>
                  <a:schemeClr val="bg1"/>
                </a:solidFill>
              </a:rPr>
              <a:t>2 Timothy 4:16-17</a:t>
            </a:r>
          </a:p>
        </p:txBody>
      </p:sp>
    </p:spTree>
    <p:extLst>
      <p:ext uri="{BB962C8B-B14F-4D97-AF65-F5344CB8AC3E}">
        <p14:creationId xmlns:p14="http://schemas.microsoft.com/office/powerpoint/2010/main" val="25153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anim calcmode="lin" valueType="num">
                                      <p:cBhvr>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anim calcmode="lin" valueType="num">
                                      <p:cBhvr>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5827-CD94-4983-8630-73D3E472B8A1}"/>
              </a:ext>
            </a:extLst>
          </p:cNvPr>
          <p:cNvSpPr>
            <a:spLocks noGrp="1"/>
          </p:cNvSpPr>
          <p:nvPr>
            <p:ph type="ctrTitle"/>
          </p:nvPr>
        </p:nvSpPr>
        <p:spPr>
          <a:xfrm>
            <a:off x="1431235" y="363832"/>
            <a:ext cx="9144000" cy="929908"/>
          </a:xfrm>
        </p:spPr>
        <p:txBody>
          <a:bodyPr>
            <a:normAutofit/>
            <a:scene3d>
              <a:camera prst="orthographicFront"/>
              <a:lightRig rig="threePt" dir="t"/>
            </a:scene3d>
            <a:sp3d prstMaterial="metal">
              <a:extrusionClr>
                <a:schemeClr val="bg2">
                  <a:lumMod val="50000"/>
                </a:schemeClr>
              </a:extrusionClr>
            </a:sp3d>
          </a:bodyPr>
          <a:lstStyle/>
          <a:p>
            <a:r>
              <a:rPr lang="en-US" sz="5400" dirty="0">
                <a:solidFill>
                  <a:schemeClr val="accent4">
                    <a:lumMod val="20000"/>
                    <a:lumOff val="80000"/>
                  </a:schemeClr>
                </a:solidFill>
                <a:effectLst>
                  <a:glow rad="228600">
                    <a:schemeClr val="tx1">
                      <a:alpha val="40000"/>
                    </a:schemeClr>
                  </a:glow>
                </a:effectLst>
                <a:latin typeface="Franklin Gothic Heavy" panose="020B0903020102020204" pitchFamily="34" charset="0"/>
              </a:rPr>
              <a:t>Tools to Handle Challenges</a:t>
            </a:r>
          </a:p>
        </p:txBody>
      </p:sp>
      <p:sp>
        <p:nvSpPr>
          <p:cNvPr id="3" name="Subtitle 2">
            <a:extLst>
              <a:ext uri="{FF2B5EF4-FFF2-40B4-BE49-F238E27FC236}">
                <a16:creationId xmlns:a16="http://schemas.microsoft.com/office/drawing/2014/main" id="{56F7C605-063B-43CA-AE53-74181FD2A427}"/>
              </a:ext>
            </a:extLst>
          </p:cNvPr>
          <p:cNvSpPr>
            <a:spLocks noGrp="1"/>
          </p:cNvSpPr>
          <p:nvPr>
            <p:ph type="subTitle" idx="1"/>
          </p:nvPr>
        </p:nvSpPr>
        <p:spPr>
          <a:xfrm>
            <a:off x="396240" y="1683328"/>
            <a:ext cx="11345486" cy="4447309"/>
          </a:xfrm>
          <a:solidFill>
            <a:schemeClr val="tx1">
              <a:alpha val="52000"/>
            </a:schemeClr>
          </a:solidFill>
        </p:spPr>
        <p:txBody>
          <a:bodyPr>
            <a:normAutofit/>
          </a:bodyPr>
          <a:lstStyle/>
          <a:p>
            <a:r>
              <a:rPr lang="en-US" sz="4400" b="1" dirty="0">
                <a:solidFill>
                  <a:schemeClr val="accent4">
                    <a:lumMod val="20000"/>
                    <a:lumOff val="80000"/>
                  </a:schemeClr>
                </a:solidFill>
              </a:rPr>
              <a:t>Rely on God given resources</a:t>
            </a:r>
          </a:p>
          <a:p>
            <a:r>
              <a:rPr lang="en-US" sz="4400" dirty="0">
                <a:solidFill>
                  <a:schemeClr val="bg1"/>
                </a:solidFill>
              </a:rPr>
              <a:t>2 Timothy 2:1; Ephesians 6:10; 2 Timothy 2:7</a:t>
            </a:r>
          </a:p>
          <a:p>
            <a:r>
              <a:rPr lang="en-US" sz="4400" b="1" dirty="0">
                <a:solidFill>
                  <a:schemeClr val="accent4">
                    <a:lumMod val="20000"/>
                    <a:lumOff val="80000"/>
                  </a:schemeClr>
                </a:solidFill>
              </a:rPr>
              <a:t>Remember you are not alone</a:t>
            </a:r>
          </a:p>
          <a:p>
            <a:r>
              <a:rPr lang="en-US" sz="4400" dirty="0">
                <a:solidFill>
                  <a:schemeClr val="bg1"/>
                </a:solidFill>
              </a:rPr>
              <a:t>Matthew 28:20; 2 Timothy 1:3; Hebrews 13:3</a:t>
            </a:r>
          </a:p>
          <a:p>
            <a:r>
              <a:rPr lang="en-US" sz="4400" b="1" dirty="0">
                <a:solidFill>
                  <a:schemeClr val="accent4">
                    <a:lumMod val="20000"/>
                    <a:lumOff val="80000"/>
                  </a:schemeClr>
                </a:solidFill>
              </a:rPr>
              <a:t>Trust in your hope</a:t>
            </a:r>
          </a:p>
          <a:p>
            <a:r>
              <a:rPr lang="en-US" sz="4400" dirty="0">
                <a:solidFill>
                  <a:schemeClr val="bg1"/>
                </a:solidFill>
              </a:rPr>
              <a:t>2 Timothy 4:17-18; 2 Timothy 1:12</a:t>
            </a:r>
          </a:p>
        </p:txBody>
      </p:sp>
    </p:spTree>
    <p:extLst>
      <p:ext uri="{BB962C8B-B14F-4D97-AF65-F5344CB8AC3E}">
        <p14:creationId xmlns:p14="http://schemas.microsoft.com/office/powerpoint/2010/main" val="137448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anim calcmode="lin" valueType="num">
                                      <p:cBhvr>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anim calcmode="lin" valueType="num">
                                      <p:cBhvr>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5827-CD94-4983-8630-73D3E472B8A1}"/>
              </a:ext>
            </a:extLst>
          </p:cNvPr>
          <p:cNvSpPr>
            <a:spLocks noGrp="1"/>
          </p:cNvSpPr>
          <p:nvPr>
            <p:ph type="ctrTitle"/>
          </p:nvPr>
        </p:nvSpPr>
        <p:spPr>
          <a:xfrm>
            <a:off x="495300" y="730628"/>
            <a:ext cx="11201400" cy="2098814"/>
          </a:xfrm>
        </p:spPr>
        <p:txBody>
          <a:bodyPr>
            <a:normAutofit/>
            <a:scene3d>
              <a:camera prst="orthographicFront"/>
              <a:lightRig rig="threePt" dir="t"/>
            </a:scene3d>
            <a:sp3d prstMaterial="metal">
              <a:extrusionClr>
                <a:schemeClr val="bg2">
                  <a:lumMod val="50000"/>
                </a:schemeClr>
              </a:extrusionClr>
            </a:sp3d>
          </a:bodyPr>
          <a:lstStyle/>
          <a:p>
            <a:r>
              <a:rPr lang="en-US" dirty="0">
                <a:solidFill>
                  <a:schemeClr val="accent4">
                    <a:lumMod val="20000"/>
                    <a:lumOff val="80000"/>
                  </a:schemeClr>
                </a:solidFill>
                <a:effectLst>
                  <a:glow rad="228600">
                    <a:schemeClr val="tx1">
                      <a:alpha val="40000"/>
                    </a:schemeClr>
                  </a:glow>
                </a:effectLst>
                <a:latin typeface="Franklin Gothic Heavy" panose="020B0903020102020204" pitchFamily="34" charset="0"/>
              </a:rPr>
              <a:t>No matter what, always remember &amp; trust your Savior!</a:t>
            </a:r>
          </a:p>
        </p:txBody>
      </p:sp>
      <p:sp>
        <p:nvSpPr>
          <p:cNvPr id="3" name="Subtitle 2">
            <a:extLst>
              <a:ext uri="{FF2B5EF4-FFF2-40B4-BE49-F238E27FC236}">
                <a16:creationId xmlns:a16="http://schemas.microsoft.com/office/drawing/2014/main" id="{56F7C605-063B-43CA-AE53-74181FD2A427}"/>
              </a:ext>
            </a:extLst>
          </p:cNvPr>
          <p:cNvSpPr>
            <a:spLocks noGrp="1"/>
          </p:cNvSpPr>
          <p:nvPr>
            <p:ph type="subTitle" idx="1"/>
          </p:nvPr>
        </p:nvSpPr>
        <p:spPr>
          <a:xfrm>
            <a:off x="708660" y="3749040"/>
            <a:ext cx="10767060" cy="2807473"/>
          </a:xfrm>
          <a:solidFill>
            <a:schemeClr val="tx1">
              <a:alpha val="50000"/>
            </a:schemeClr>
          </a:solidFill>
        </p:spPr>
        <p:txBody>
          <a:bodyPr>
            <a:normAutofit/>
          </a:bodyPr>
          <a:lstStyle/>
          <a:p>
            <a:r>
              <a:rPr lang="en-US" sz="4400" dirty="0">
                <a:solidFill>
                  <a:schemeClr val="bg1"/>
                </a:solidFill>
              </a:rPr>
              <a:t>2 Timothy 2:8; John 14:2-3</a:t>
            </a:r>
          </a:p>
          <a:p>
            <a:endParaRPr lang="en-US" sz="1100" dirty="0">
              <a:solidFill>
                <a:schemeClr val="bg1"/>
              </a:solidFill>
            </a:endParaRPr>
          </a:p>
          <a:p>
            <a:r>
              <a:rPr lang="en-US" sz="4800" b="1" dirty="0">
                <a:solidFill>
                  <a:schemeClr val="accent4">
                    <a:lumMod val="20000"/>
                    <a:lumOff val="80000"/>
                  </a:schemeClr>
                </a:solidFill>
              </a:rPr>
              <a:t>Challenges are inevitable, but Christ loves you, and will help you to prevail!</a:t>
            </a:r>
          </a:p>
        </p:txBody>
      </p:sp>
    </p:spTree>
    <p:extLst>
      <p:ext uri="{BB962C8B-B14F-4D97-AF65-F5344CB8AC3E}">
        <p14:creationId xmlns:p14="http://schemas.microsoft.com/office/powerpoint/2010/main" val="704389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1752</Words>
  <Application>Microsoft Office PowerPoint</Application>
  <PresentationFormat>Widescreen</PresentationFormat>
  <Paragraphs>89</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Calibri Light</vt:lpstr>
      <vt:lpstr>Franklin Gothic Heavy</vt:lpstr>
      <vt:lpstr>Microsoft YaHei Light</vt:lpstr>
      <vt:lpstr>Calibri</vt:lpstr>
      <vt:lpstr>Forte</vt:lpstr>
      <vt:lpstr>Arial</vt:lpstr>
      <vt:lpstr>Office Theme</vt:lpstr>
      <vt:lpstr>Tools to Handle Challenges</vt:lpstr>
      <vt:lpstr>Tools to Handle Challenges</vt:lpstr>
      <vt:lpstr>Tools to Handle Challenges</vt:lpstr>
      <vt:lpstr>Tools to Handle Challenges</vt:lpstr>
      <vt:lpstr>No matter what, always remember &amp; trust your Savior!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to Handle Challenges</dc:title>
  <dc:creator>Stan Cox</dc:creator>
  <cp:lastModifiedBy>Stan Cox</cp:lastModifiedBy>
  <cp:revision>17</cp:revision>
  <dcterms:created xsi:type="dcterms:W3CDTF">2018-08-30T15:35:11Z</dcterms:created>
  <dcterms:modified xsi:type="dcterms:W3CDTF">2018-08-31T22:34:08Z</dcterms:modified>
</cp:coreProperties>
</file>