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60" r:id="rId4"/>
    <p:sldId id="259" r:id="rId5"/>
    <p:sldId id="258" r:id="rId6"/>
  </p:sldIdLst>
  <p:sldSz cx="12192000" cy="6858000"/>
  <p:notesSz cx="7010400" cy="92964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Diogenes" panose="02000605040000020004"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0F4D7-DF49-4786-8F7D-B2A432123360}" v="247" dt="2020-03-07T22:28:11.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1236" autoAdjust="0"/>
  </p:normalViewPr>
  <p:slideViewPr>
    <p:cSldViewPr snapToGrid="0">
      <p:cViewPr varScale="1">
        <p:scale>
          <a:sx n="32" d="100"/>
          <a:sy n="32" d="100"/>
        </p:scale>
        <p:origin x="2563" y="29"/>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470F4D7-DF49-4786-8F7D-B2A432123360}"/>
    <pc:docChg chg="undo custSel addSld delSld modSld modNotesMaster modHandout">
      <pc:chgData name="Stan Cox" userId="9376f276357bfffd" providerId="LiveId" clId="{8470F4D7-DF49-4786-8F7D-B2A432123360}" dt="2020-03-10T18:53:39.865" v="4493" actId="47"/>
      <pc:docMkLst>
        <pc:docMk/>
      </pc:docMkLst>
      <pc:sldChg chg="modSp mod modTransition">
        <pc:chgData name="Stan Cox" userId="9376f276357bfffd" providerId="LiveId" clId="{8470F4D7-DF49-4786-8F7D-B2A432123360}" dt="2020-03-04T23:50:06.915" v="8"/>
        <pc:sldMkLst>
          <pc:docMk/>
          <pc:sldMk cId="332922516" sldId="256"/>
        </pc:sldMkLst>
        <pc:spChg chg="mod">
          <ac:chgData name="Stan Cox" userId="9376f276357bfffd" providerId="LiveId" clId="{8470F4D7-DF49-4786-8F7D-B2A432123360}" dt="2020-03-04T23:49:34.999" v="6" actId="2710"/>
          <ac:spMkLst>
            <pc:docMk/>
            <pc:sldMk cId="332922516" sldId="256"/>
            <ac:spMk id="2" creationId="{D191974B-2252-4D6D-9C28-971598F4AC14}"/>
          </ac:spMkLst>
        </pc:spChg>
      </pc:sldChg>
      <pc:sldChg chg="modSp mod modTransition modAnim modNotesTx">
        <pc:chgData name="Stan Cox" userId="9376f276357bfffd" providerId="LiveId" clId="{8470F4D7-DF49-4786-8F7D-B2A432123360}" dt="2020-03-06T02:10:55.358" v="1514" actId="113"/>
        <pc:sldMkLst>
          <pc:docMk/>
          <pc:sldMk cId="91258413" sldId="257"/>
        </pc:sldMkLst>
        <pc:spChg chg="mod">
          <ac:chgData name="Stan Cox" userId="9376f276357bfffd" providerId="LiveId" clId="{8470F4D7-DF49-4786-8F7D-B2A432123360}" dt="2020-03-04T23:49:51.299" v="7" actId="1076"/>
          <ac:spMkLst>
            <pc:docMk/>
            <pc:sldMk cId="91258413" sldId="257"/>
            <ac:spMk id="2" creationId="{D191974B-2252-4D6D-9C28-971598F4AC14}"/>
          </ac:spMkLst>
        </pc:spChg>
        <pc:spChg chg="mod">
          <ac:chgData name="Stan Cox" userId="9376f276357bfffd" providerId="LiveId" clId="{8470F4D7-DF49-4786-8F7D-B2A432123360}" dt="2020-03-06T01:58:15.139" v="1312" actId="20577"/>
          <ac:spMkLst>
            <pc:docMk/>
            <pc:sldMk cId="91258413" sldId="257"/>
            <ac:spMk id="3" creationId="{9AE938D0-7039-4B7D-82E8-E080D0072590}"/>
          </ac:spMkLst>
        </pc:spChg>
      </pc:sldChg>
      <pc:sldChg chg="modSp add mod modNotesTx">
        <pc:chgData name="Stan Cox" userId="9376f276357bfffd" providerId="LiveId" clId="{8470F4D7-DF49-4786-8F7D-B2A432123360}" dt="2020-03-06T03:26:02.102" v="4361" actId="692"/>
        <pc:sldMkLst>
          <pc:docMk/>
          <pc:sldMk cId="2992697636" sldId="258"/>
        </pc:sldMkLst>
        <pc:spChg chg="mod">
          <ac:chgData name="Stan Cox" userId="9376f276357bfffd" providerId="LiveId" clId="{8470F4D7-DF49-4786-8F7D-B2A432123360}" dt="2020-03-06T03:24:39.948" v="4311" actId="1036"/>
          <ac:spMkLst>
            <pc:docMk/>
            <pc:sldMk cId="2992697636" sldId="258"/>
            <ac:spMk id="2" creationId="{D191974B-2252-4D6D-9C28-971598F4AC14}"/>
          </ac:spMkLst>
        </pc:spChg>
        <pc:spChg chg="mod">
          <ac:chgData name="Stan Cox" userId="9376f276357bfffd" providerId="LiveId" clId="{8470F4D7-DF49-4786-8F7D-B2A432123360}" dt="2020-03-06T03:26:02.102" v="4361" actId="692"/>
          <ac:spMkLst>
            <pc:docMk/>
            <pc:sldMk cId="2992697636" sldId="258"/>
            <ac:spMk id="3" creationId="{9AE938D0-7039-4B7D-82E8-E080D0072590}"/>
          </ac:spMkLst>
        </pc:spChg>
      </pc:sldChg>
      <pc:sldChg chg="add del setBg">
        <pc:chgData name="Stan Cox" userId="9376f276357bfffd" providerId="LiveId" clId="{8470F4D7-DF49-4786-8F7D-B2A432123360}" dt="2020-03-06T01:33:17.189" v="23"/>
        <pc:sldMkLst>
          <pc:docMk/>
          <pc:sldMk cId="3657166758" sldId="258"/>
        </pc:sldMkLst>
      </pc:sldChg>
      <pc:sldChg chg="add del setBg">
        <pc:chgData name="Stan Cox" userId="9376f276357bfffd" providerId="LiveId" clId="{8470F4D7-DF49-4786-8F7D-B2A432123360}" dt="2020-03-06T01:57:51.044" v="1307"/>
        <pc:sldMkLst>
          <pc:docMk/>
          <pc:sldMk cId="2913693362" sldId="259"/>
        </pc:sldMkLst>
      </pc:sldChg>
      <pc:sldChg chg="modSp add modAnim modNotesTx">
        <pc:chgData name="Stan Cox" userId="9376f276357bfffd" providerId="LiveId" clId="{8470F4D7-DF49-4786-8F7D-B2A432123360}" dt="2020-03-06T03:13:47.563" v="4108" actId="20577"/>
        <pc:sldMkLst>
          <pc:docMk/>
          <pc:sldMk cId="3885582131" sldId="259"/>
        </pc:sldMkLst>
        <pc:spChg chg="mod">
          <ac:chgData name="Stan Cox" userId="9376f276357bfffd" providerId="LiveId" clId="{8470F4D7-DF49-4786-8F7D-B2A432123360}" dt="2020-03-06T03:11:21.238" v="3884" actId="20577"/>
          <ac:spMkLst>
            <pc:docMk/>
            <pc:sldMk cId="3885582131" sldId="259"/>
            <ac:spMk id="3" creationId="{9AE938D0-7039-4B7D-82E8-E080D0072590}"/>
          </ac:spMkLst>
        </pc:spChg>
      </pc:sldChg>
      <pc:sldChg chg="modSp add mod">
        <pc:chgData name="Stan Cox" userId="9376f276357bfffd" providerId="LiveId" clId="{8470F4D7-DF49-4786-8F7D-B2A432123360}" dt="2020-03-06T02:08:05.479" v="1410" actId="3064"/>
        <pc:sldMkLst>
          <pc:docMk/>
          <pc:sldMk cId="2916474567" sldId="260"/>
        </pc:sldMkLst>
        <pc:spChg chg="mod">
          <ac:chgData name="Stan Cox" userId="9376f276357bfffd" providerId="LiveId" clId="{8470F4D7-DF49-4786-8F7D-B2A432123360}" dt="2020-03-06T02:07:28.255" v="1387" actId="1035"/>
          <ac:spMkLst>
            <pc:docMk/>
            <pc:sldMk cId="2916474567" sldId="260"/>
            <ac:spMk id="2" creationId="{D191974B-2252-4D6D-9C28-971598F4AC14}"/>
          </ac:spMkLst>
        </pc:spChg>
        <pc:spChg chg="mod">
          <ac:chgData name="Stan Cox" userId="9376f276357bfffd" providerId="LiveId" clId="{8470F4D7-DF49-4786-8F7D-B2A432123360}" dt="2020-03-06T02:08:05.479" v="1410" actId="3064"/>
          <ac:spMkLst>
            <pc:docMk/>
            <pc:sldMk cId="2916474567" sldId="260"/>
            <ac:spMk id="3" creationId="{9AE938D0-7039-4B7D-82E8-E080D0072590}"/>
          </ac:spMkLst>
        </pc:spChg>
      </pc:sldChg>
      <pc:sldChg chg="add del setBg">
        <pc:chgData name="Stan Cox" userId="9376f276357bfffd" providerId="LiveId" clId="{8470F4D7-DF49-4786-8F7D-B2A432123360}" dt="2020-03-06T01:58:03.926" v="1310"/>
        <pc:sldMkLst>
          <pc:docMk/>
          <pc:sldMk cId="3396465676" sldId="260"/>
        </pc:sldMkLst>
      </pc:sldChg>
      <pc:sldChg chg="add del setBg">
        <pc:chgData name="Stan Cox" userId="9376f276357bfffd" providerId="LiveId" clId="{8470F4D7-DF49-4786-8F7D-B2A432123360}" dt="2020-03-10T18:53:39.865" v="4493" actId="47"/>
        <pc:sldMkLst>
          <pc:docMk/>
          <pc:sldMk cId="3280446479"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48609A-0671-4B1E-89A1-B0FA462982C5}"/>
              </a:ext>
            </a:extLst>
          </p:cNvPr>
          <p:cNvSpPr>
            <a:spLocks noGrp="1"/>
          </p:cNvSpPr>
          <p:nvPr>
            <p:ph type="hdr" sz="quarter"/>
          </p:nvPr>
        </p:nvSpPr>
        <p:spPr>
          <a:xfrm>
            <a:off x="0" y="0"/>
            <a:ext cx="3505200" cy="917077"/>
          </a:xfrm>
          <a:prstGeom prst="rect">
            <a:avLst/>
          </a:prstGeom>
        </p:spPr>
        <p:txBody>
          <a:bodyPr vert="horz" lIns="93177" tIns="46589" rIns="93177" bIns="46589" rtlCol="0"/>
          <a:lstStyle>
            <a:lvl1pPr algn="l">
              <a:defRPr sz="1200"/>
            </a:lvl1pPr>
          </a:lstStyle>
          <a:p>
            <a:r>
              <a:rPr lang="en-US" sz="2400" dirty="0">
                <a:latin typeface="Diogenes" panose="02000605040000020004" pitchFamily="2" charset="0"/>
              </a:rPr>
              <a:t>Walking in </a:t>
            </a:r>
            <a:r>
              <a:rPr lang="en-US" sz="2400" cap="small" dirty="0">
                <a:latin typeface="Diogenes" panose="02000605040000020004" pitchFamily="2" charset="0"/>
              </a:rPr>
              <a:t>Truth</a:t>
            </a:r>
          </a:p>
          <a:p>
            <a:r>
              <a:rPr lang="en-US" dirty="0"/>
              <a:t>(2 John)</a:t>
            </a:r>
          </a:p>
        </p:txBody>
      </p:sp>
      <p:sp>
        <p:nvSpPr>
          <p:cNvPr id="3" name="Date Placeholder 2">
            <a:extLst>
              <a:ext uri="{FF2B5EF4-FFF2-40B4-BE49-F238E27FC236}">
                <a16:creationId xmlns:a16="http://schemas.microsoft.com/office/drawing/2014/main" id="{B5396DFC-42C3-4CDE-911C-3AD6DE948DB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March 8, 2020</a:t>
            </a:r>
          </a:p>
        </p:txBody>
      </p:sp>
      <p:sp>
        <p:nvSpPr>
          <p:cNvPr id="4" name="Footer Placeholder 3">
            <a:extLst>
              <a:ext uri="{FF2B5EF4-FFF2-40B4-BE49-F238E27FC236}">
                <a16:creationId xmlns:a16="http://schemas.microsoft.com/office/drawing/2014/main" id="{774C8A22-3BB9-4151-A48C-00F81F07578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463F405-CAA1-4838-B5B0-5D8ACC2E8CE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295E90FE-7FF6-4FCE-B35A-EF9FD7084F99}" type="slidenum">
              <a:rPr lang="en-US" smtClean="0"/>
              <a:t>‹#›</a:t>
            </a:fld>
            <a:endParaRPr lang="en-US" dirty="0"/>
          </a:p>
        </p:txBody>
      </p:sp>
    </p:spTree>
    <p:extLst>
      <p:ext uri="{BB962C8B-B14F-4D97-AF65-F5344CB8AC3E}">
        <p14:creationId xmlns:p14="http://schemas.microsoft.com/office/powerpoint/2010/main" val="738180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83CB64-5DF0-44AC-A026-3551E777A3CF}" type="datetimeFigureOut">
              <a:rPr lang="en-US" smtClean="0"/>
              <a:t>3/10/2020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E8D419-C10A-4251-A42C-43B5C9457698}" type="slidenum">
              <a:rPr lang="en-US" smtClean="0"/>
              <a:t>‹#›</a:t>
            </a:fld>
            <a:endParaRPr lang="en-US"/>
          </a:p>
        </p:txBody>
      </p:sp>
    </p:spTree>
    <p:extLst>
      <p:ext uri="{BB962C8B-B14F-4D97-AF65-F5344CB8AC3E}">
        <p14:creationId xmlns:p14="http://schemas.microsoft.com/office/powerpoint/2010/main" val="345123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John’s second epistle was written to</a:t>
            </a:r>
            <a:r>
              <a:rPr lang="en-US" dirty="0"/>
              <a:t> </a:t>
            </a:r>
            <a:r>
              <a:rPr lang="en-US" i="1" dirty="0"/>
              <a:t>“the elect lady and her children.” (1)</a:t>
            </a:r>
          </a:p>
          <a:p>
            <a:pPr marL="640594" lvl="1" indent="-174708">
              <a:buFont typeface="Arial" panose="020B0604020202020204" pitchFamily="34" charset="0"/>
              <a:buChar char="•"/>
            </a:pPr>
            <a:r>
              <a:rPr lang="en-US" i="0" dirty="0"/>
              <a:t>First challenge is identifying who this is! There are two suggestions.</a:t>
            </a:r>
          </a:p>
          <a:p>
            <a:pPr marL="1106481" lvl="2" indent="-174708">
              <a:buFont typeface="Arial" panose="020B0604020202020204" pitchFamily="34" charset="0"/>
              <a:buChar char="•"/>
            </a:pPr>
            <a:r>
              <a:rPr lang="en-US" i="0" dirty="0"/>
              <a:t>John was writing to a literal woman with numerous children, well known to Christians everywhere</a:t>
            </a:r>
          </a:p>
          <a:p>
            <a:pPr marL="1106481" lvl="2" indent="-174708">
              <a:buFont typeface="Arial" panose="020B0604020202020204" pitchFamily="34" charset="0"/>
              <a:buChar char="•"/>
            </a:pPr>
            <a:r>
              <a:rPr lang="en-US" i="0" dirty="0"/>
              <a:t>John was using a metaphor, and his reference was to a specific congregation of Christians</a:t>
            </a:r>
          </a:p>
          <a:p>
            <a:pPr marL="640594" lvl="1" indent="-174708">
              <a:buFont typeface="Arial" panose="020B0604020202020204" pitchFamily="34" charset="0"/>
              <a:buChar char="•"/>
            </a:pPr>
            <a:r>
              <a:rPr lang="en-US" i="0" dirty="0"/>
              <a:t>The problem is that it can be read in both ways with as much sense.  (Most often a symbolic reading is problematic if the language is literal, and a literal reading is problematic if the language is symbolic.  Not so here).</a:t>
            </a:r>
          </a:p>
          <a:p>
            <a:pPr marL="640594" lvl="1" indent="-174708">
              <a:buFont typeface="Arial" panose="020B0604020202020204" pitchFamily="34" charset="0"/>
              <a:buChar char="•"/>
            </a:pPr>
            <a:r>
              <a:rPr lang="en-US" b="1" i="0" dirty="0"/>
              <a:t>Still, the best explanation seems to be that the letter is written to a congregation for the following reasons:</a:t>
            </a:r>
          </a:p>
          <a:p>
            <a:pPr marL="1106481" lvl="2" indent="-174708">
              <a:buFont typeface="Arial" panose="020B0604020202020204" pitchFamily="34" charset="0"/>
              <a:buChar char="•"/>
            </a:pPr>
            <a:r>
              <a:rPr lang="en-US" i="0" dirty="0"/>
              <a:t>The lady is loved by all who know the truth.  This more comfortably fits with a congregation than an individual</a:t>
            </a:r>
          </a:p>
          <a:p>
            <a:pPr marL="1106481" lvl="2" indent="-174708">
              <a:buFont typeface="Arial" panose="020B0604020202020204" pitchFamily="34" charset="0"/>
              <a:buChar char="•"/>
            </a:pPr>
            <a:r>
              <a:rPr lang="en-US" i="0" dirty="0"/>
              <a:t>Neither the lady nor her children are named (suggests a community rather than a family)</a:t>
            </a:r>
          </a:p>
          <a:p>
            <a:pPr marL="1106481" lvl="2" indent="-174708">
              <a:buFont typeface="Arial" panose="020B0604020202020204" pitchFamily="34" charset="0"/>
              <a:buChar char="•"/>
            </a:pPr>
            <a:r>
              <a:rPr lang="en-US" i="0" dirty="0"/>
              <a:t>The subject matter is general, not personal, better fitting a congregation</a:t>
            </a:r>
          </a:p>
          <a:p>
            <a:pPr marL="1106481" lvl="2" indent="-174708">
              <a:buFont typeface="Arial" panose="020B0604020202020204" pitchFamily="34" charset="0"/>
              <a:buChar char="•"/>
            </a:pPr>
            <a:r>
              <a:rPr lang="en-US" i="0" dirty="0"/>
              <a:t>The new commandment, “</a:t>
            </a:r>
            <a:r>
              <a:rPr lang="en-US" dirty="0"/>
              <a:t>And now I plead with you, lady, not as though I wrote a new commandment to you, but that which we have had from the beginning: that we love one another” (5), would have more impact on a group than a family.</a:t>
            </a:r>
          </a:p>
          <a:p>
            <a:pPr marL="1106481" lvl="2" indent="-174708">
              <a:buFont typeface="Arial" panose="020B0604020202020204" pitchFamily="34" charset="0"/>
              <a:buChar char="•"/>
            </a:pPr>
            <a:r>
              <a:rPr lang="en-US" b="1" i="0" dirty="0"/>
              <a:t>Personification of the church in the feminine is common in the New Testament</a:t>
            </a:r>
          </a:p>
          <a:p>
            <a:r>
              <a:rPr lang="en-US" b="1" i="0" dirty="0"/>
              <a:t>(Ephesians 5:25-27), [by Paul], </a:t>
            </a:r>
            <a:r>
              <a:rPr lang="en-US" i="1" dirty="0"/>
              <a:t>“Husbands, love your wives, just as Christ also loved the church and gave Himself for her,</a:t>
            </a:r>
            <a:r>
              <a:rPr lang="en-US" i="1" baseline="30000" dirty="0"/>
              <a:t> 26</a:t>
            </a:r>
            <a:r>
              <a:rPr lang="en-US" i="1" dirty="0"/>
              <a:t> that He might sanctify and cleanse her with the washing of water by the word,</a:t>
            </a:r>
            <a:r>
              <a:rPr lang="en-US" i="1" baseline="30000" dirty="0"/>
              <a:t> 27</a:t>
            </a:r>
            <a:r>
              <a:rPr lang="en-US" i="1" dirty="0"/>
              <a:t> that He might present her to Himself a glorious church, not having spot or wrinkle or any such thing, but that she should be holy and without blemish.”</a:t>
            </a:r>
          </a:p>
          <a:p>
            <a:r>
              <a:rPr lang="en-US" b="1" i="0" dirty="0"/>
              <a:t>(1 Peter 5:13), [by Peter, most probably of a congregation or congregations in the region of Chaldea], </a:t>
            </a:r>
            <a:r>
              <a:rPr lang="en-US" i="1" dirty="0"/>
              <a:t>“She who is in Babylon, elect together with you, greets you; and so does Mark my son.”</a:t>
            </a:r>
          </a:p>
          <a:p>
            <a:pPr marL="1106481" lvl="2" indent="-174708">
              <a:buFont typeface="Arial" panose="020B0604020202020204" pitchFamily="34" charset="0"/>
              <a:buChar char="•"/>
            </a:pPr>
            <a:r>
              <a:rPr lang="en-US" i="0" dirty="0"/>
              <a:t>The greeting in verse 13 is more natural if sent from one congregation to another</a:t>
            </a:r>
          </a:p>
          <a:p>
            <a:r>
              <a:rPr lang="en-US" i="1" dirty="0"/>
              <a:t>“The children of your elect sister greet you. Amen” </a:t>
            </a:r>
            <a:r>
              <a:rPr lang="en-US" b="1" dirty="0"/>
              <a:t>(13).</a:t>
            </a:r>
            <a:endParaRPr lang="en-US" b="1" i="0" dirty="0"/>
          </a:p>
          <a:p>
            <a:endParaRPr lang="en-US" b="1" i="0" dirty="0"/>
          </a:p>
          <a:p>
            <a:r>
              <a:rPr lang="en-US" b="1" i="0" dirty="0"/>
              <a:t>(Note:  These points come directly from Dan King’s commentary on 2 John)</a:t>
            </a:r>
          </a:p>
          <a:p>
            <a:pPr marL="640594" lvl="1" indent="-174708">
              <a:buFont typeface="Arial" panose="020B0604020202020204" pitchFamily="34" charset="0"/>
              <a:buChar char="•"/>
            </a:pPr>
            <a:r>
              <a:rPr lang="en-US" b="1" i="0" dirty="0"/>
              <a:t>Regardless, the points we intend to make today are the same, whether they refer to an individual Christian who is part of a congregation, or an individual Christian who is the part of a physical family.</a:t>
            </a:r>
            <a:endParaRPr lang="en-US" b="1" dirty="0"/>
          </a:p>
        </p:txBody>
      </p:sp>
      <p:sp>
        <p:nvSpPr>
          <p:cNvPr id="4" name="Slide Number Placeholder 3"/>
          <p:cNvSpPr>
            <a:spLocks noGrp="1"/>
          </p:cNvSpPr>
          <p:nvPr>
            <p:ph type="sldNum" sz="quarter" idx="5"/>
          </p:nvPr>
        </p:nvSpPr>
        <p:spPr/>
        <p:txBody>
          <a:bodyPr/>
          <a:lstStyle/>
          <a:p>
            <a:fld id="{CBE8D419-C10A-4251-A42C-43B5C9457698}" type="slidenum">
              <a:rPr lang="en-US" smtClean="0"/>
              <a:t>1</a:t>
            </a:fld>
            <a:endParaRPr lang="en-US"/>
          </a:p>
        </p:txBody>
      </p:sp>
    </p:spTree>
    <p:extLst>
      <p:ext uri="{BB962C8B-B14F-4D97-AF65-F5344CB8AC3E}">
        <p14:creationId xmlns:p14="http://schemas.microsoft.com/office/powerpoint/2010/main" val="127298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Truth Abides in Us (2)</a:t>
            </a:r>
          </a:p>
          <a:p>
            <a:pPr marL="174708" indent="-174708">
              <a:buFont typeface="Arial" panose="020B0604020202020204" pitchFamily="34" charset="0"/>
              <a:buChar char="•"/>
            </a:pPr>
            <a:r>
              <a:rPr lang="en-US" b="1" dirty="0"/>
              <a:t>John’s effort in this epistle is to spare his audience from false doctrine among them.</a:t>
            </a:r>
          </a:p>
          <a:p>
            <a:pPr marL="640594" lvl="1" indent="-174708">
              <a:buFont typeface="Arial" panose="020B0604020202020204" pitchFamily="34" charset="0"/>
              <a:buChar char="•"/>
            </a:pPr>
            <a:r>
              <a:rPr lang="en-US" b="0" dirty="0"/>
              <a:t>It does not surprise that in verse 2, he proclaims his love for them </a:t>
            </a:r>
            <a:r>
              <a:rPr lang="en-US" b="0" i="1" dirty="0"/>
              <a:t>“in truth”.</a:t>
            </a:r>
          </a:p>
          <a:p>
            <a:pPr marL="640594" lvl="1" indent="-174708">
              <a:buFont typeface="Arial" panose="020B0604020202020204" pitchFamily="34" charset="0"/>
              <a:buChar char="•"/>
            </a:pPr>
            <a:r>
              <a:rPr lang="en-US" b="0" dirty="0"/>
              <a:t>This stands in stark contrast with those who claim to love, and yet will do nothing to try to save those who are caught in sin and error.  (Don’t hurt their feelings… Who am I to judge…., etc.)</a:t>
            </a:r>
          </a:p>
          <a:p>
            <a:pPr marL="640594" lvl="1" indent="-174708">
              <a:buFont typeface="Arial" panose="020B0604020202020204" pitchFamily="34" charset="0"/>
              <a:buChar char="•"/>
            </a:pPr>
            <a:r>
              <a:rPr lang="en-US" b="0" dirty="0"/>
              <a:t>There is a special relationship enjoyed by all who </a:t>
            </a:r>
            <a:r>
              <a:rPr lang="en-US" b="0" i="1" dirty="0"/>
              <a:t>“have known the truth.”  </a:t>
            </a:r>
            <a:r>
              <a:rPr lang="en-US" b="0" dirty="0"/>
              <a:t>It is because we </a:t>
            </a:r>
            <a:r>
              <a:rPr lang="en-US" b="0" i="1" dirty="0"/>
              <a:t>“all speak the same thing” </a:t>
            </a:r>
            <a:r>
              <a:rPr lang="en-US" b="0" dirty="0"/>
              <a:t>(cf. 1 Corinthians 1:10) that we have this fellowship.</a:t>
            </a:r>
          </a:p>
          <a:p>
            <a:r>
              <a:rPr lang="en-US" b="1" dirty="0"/>
              <a:t>(Proverbs 23:23), </a:t>
            </a:r>
            <a:r>
              <a:rPr lang="en-US" b="0" i="1" dirty="0"/>
              <a:t>“</a:t>
            </a:r>
            <a:r>
              <a:rPr lang="en-US" i="1" dirty="0"/>
              <a:t>Buy the truth, and do not sell it, also wisdom and instruction and understanding.”</a:t>
            </a:r>
          </a:p>
          <a:p>
            <a:pPr marL="174708" indent="-174708">
              <a:buFont typeface="Arial" panose="020B0604020202020204" pitchFamily="34" charset="0"/>
              <a:buChar char="•"/>
            </a:pPr>
            <a:endParaRPr lang="en-US" b="0" i="1" dirty="0"/>
          </a:p>
          <a:p>
            <a:pPr marL="174708" indent="-174708">
              <a:buFont typeface="Arial" panose="020B0604020202020204" pitchFamily="34" charset="0"/>
              <a:buChar char="•"/>
            </a:pPr>
            <a:r>
              <a:rPr lang="en-US" b="1" i="0" dirty="0"/>
              <a:t>Here he affirms that not only does the truth abide in us  (those who keep it), but it </a:t>
            </a:r>
            <a:r>
              <a:rPr lang="en-US" b="1" i="1" dirty="0"/>
              <a:t>“will be with us forever.” </a:t>
            </a:r>
            <a:r>
              <a:rPr lang="en-US" b="1" i="0" dirty="0"/>
              <a:t>(4)</a:t>
            </a:r>
          </a:p>
          <a:p>
            <a:pPr marL="640594" lvl="1" indent="-174708">
              <a:buFont typeface="Arial" panose="020B0604020202020204" pitchFamily="34" charset="0"/>
              <a:buChar char="•"/>
            </a:pPr>
            <a:r>
              <a:rPr lang="en-US" b="0" i="0" dirty="0"/>
              <a:t>The relationship with the truth revealed by the Holy Spirit and the Christian is a lasting one.</a:t>
            </a:r>
          </a:p>
          <a:p>
            <a:pPr marL="640594" lvl="1" indent="-174708">
              <a:buFont typeface="Arial" panose="020B0604020202020204" pitchFamily="34" charset="0"/>
              <a:buChar char="•"/>
            </a:pPr>
            <a:r>
              <a:rPr lang="en-US" b="0" i="0" dirty="0"/>
              <a:t>The Christian who makes his appeal to truth is guaranteed to be satisfactory to the Lord </a:t>
            </a:r>
          </a:p>
          <a:p>
            <a:pPr marL="640594" lvl="1" indent="-174708">
              <a:buFont typeface="Arial" panose="020B0604020202020204" pitchFamily="34" charset="0"/>
              <a:buChar char="•"/>
            </a:pPr>
            <a:r>
              <a:rPr lang="en-US" b="0" i="0" dirty="0"/>
              <a:t>The truth itself will stand against any attacks made by the ungodly</a:t>
            </a:r>
          </a:p>
          <a:p>
            <a:r>
              <a:rPr lang="en-US" b="1" i="0" dirty="0"/>
              <a:t>(2 Corinthians 10:4-6), </a:t>
            </a:r>
            <a:r>
              <a:rPr lang="en-US" b="1" i="1" dirty="0"/>
              <a:t>“</a:t>
            </a:r>
            <a:r>
              <a:rPr lang="en-US" i="1" dirty="0"/>
              <a:t>For the weapons of our warfare are not carnal but mighty in God for pulling down strongholds,</a:t>
            </a:r>
            <a:r>
              <a:rPr lang="en-US" i="1" baseline="30000" dirty="0"/>
              <a:t> 5</a:t>
            </a:r>
            <a:r>
              <a:rPr lang="en-US" i="1" dirty="0"/>
              <a:t> casting down arguments and every high thing that exalts itself against the knowledge of God, bringing every thought into captivity to the obedience of Christ,</a:t>
            </a:r>
            <a:r>
              <a:rPr lang="en-US" i="1" baseline="30000" dirty="0"/>
              <a:t> 6</a:t>
            </a:r>
            <a:r>
              <a:rPr lang="en-US" i="1" dirty="0"/>
              <a:t> and being ready to punish all disobedience when your obedience is fulfilled.”</a:t>
            </a:r>
          </a:p>
          <a:p>
            <a:endParaRPr lang="en-US" i="1" dirty="0"/>
          </a:p>
          <a:p>
            <a:pPr algn="ctr"/>
            <a:r>
              <a:rPr lang="en-US" b="1" i="0" dirty="0"/>
              <a:t>[Click for Poem, The Anvil of God’s Word] </a:t>
            </a:r>
            <a:r>
              <a:rPr lang="en-US" b="0" i="0" dirty="0"/>
              <a:t>Attributed to John Clifford</a:t>
            </a:r>
          </a:p>
          <a:p>
            <a:pPr algn="ctr"/>
            <a:endParaRPr lang="en-US" b="1" i="0" dirty="0"/>
          </a:p>
          <a:p>
            <a:pPr algn="ctr"/>
            <a:r>
              <a:rPr lang="en-US" b="1" dirty="0"/>
              <a:t>The Anvil of God's Word</a:t>
            </a:r>
          </a:p>
          <a:p>
            <a:pPr algn="ctr"/>
            <a:r>
              <a:rPr lang="en-US" dirty="0"/>
              <a:t>“Last eve I paused beside the blacksmith’s door,</a:t>
            </a:r>
            <a:br>
              <a:rPr lang="en-US" dirty="0"/>
            </a:br>
            <a:r>
              <a:rPr lang="en-US" dirty="0"/>
              <a:t>And heard the anvil ring the vesper chime;</a:t>
            </a:r>
            <a:br>
              <a:rPr lang="en-US" dirty="0"/>
            </a:br>
            <a:r>
              <a:rPr lang="en-US" dirty="0"/>
              <a:t>Then looking in, I saw upon the floor,</a:t>
            </a:r>
            <a:br>
              <a:rPr lang="en-US" dirty="0"/>
            </a:br>
            <a:r>
              <a:rPr lang="en-US" dirty="0"/>
              <a:t>Old hammers, worn with beating years of time.  </a:t>
            </a:r>
            <a:r>
              <a:rPr lang="en-US" b="1" dirty="0"/>
              <a:t>[CLICK]</a:t>
            </a:r>
            <a:endParaRPr lang="en-US" b="1" i="0" dirty="0"/>
          </a:p>
          <a:p>
            <a:endParaRPr lang="en-US" i="1" dirty="0"/>
          </a:p>
          <a:p>
            <a:endParaRPr lang="en-US" b="1" i="1" dirty="0"/>
          </a:p>
          <a:p>
            <a:endParaRPr lang="en-US" b="1" i="1" dirty="0"/>
          </a:p>
          <a:p>
            <a:pPr marL="174708" indent="-174708">
              <a:buFont typeface="Arial" panose="020B0604020202020204" pitchFamily="34" charset="0"/>
              <a:buChar char="•"/>
            </a:pPr>
            <a:endParaRPr lang="en-US" b="0" i="0" dirty="0"/>
          </a:p>
        </p:txBody>
      </p:sp>
      <p:sp>
        <p:nvSpPr>
          <p:cNvPr id="4" name="Slide Number Placeholder 3"/>
          <p:cNvSpPr>
            <a:spLocks noGrp="1"/>
          </p:cNvSpPr>
          <p:nvPr>
            <p:ph type="sldNum" sz="quarter" idx="5"/>
          </p:nvPr>
        </p:nvSpPr>
        <p:spPr/>
        <p:txBody>
          <a:bodyPr/>
          <a:lstStyle/>
          <a:p>
            <a:pPr defTabSz="931774">
              <a:defRPr/>
            </a:pPr>
            <a:fld id="{CBE8D419-C10A-4251-A42C-43B5C9457698}"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85757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The Anvil of God's Word</a:t>
            </a:r>
          </a:p>
          <a:p>
            <a:pPr algn="ctr"/>
            <a:r>
              <a:rPr lang="en-US" dirty="0"/>
              <a:t>“Last eve I paused beside the blacksmith’s door,</a:t>
            </a:r>
            <a:br>
              <a:rPr lang="en-US" dirty="0"/>
            </a:br>
            <a:r>
              <a:rPr lang="en-US" dirty="0"/>
              <a:t>And heard the anvil ring the vesper chime;</a:t>
            </a:r>
            <a:br>
              <a:rPr lang="en-US" dirty="0"/>
            </a:br>
            <a:r>
              <a:rPr lang="en-US" dirty="0"/>
              <a:t>Then looking in, I saw upon the floor,</a:t>
            </a:r>
            <a:br>
              <a:rPr lang="en-US" dirty="0"/>
            </a:br>
            <a:r>
              <a:rPr lang="en-US" dirty="0"/>
              <a:t>Old hammers, worn with beating years of time.</a:t>
            </a:r>
          </a:p>
          <a:p>
            <a:pPr algn="ctr"/>
            <a:endParaRPr lang="en-US" dirty="0"/>
          </a:p>
          <a:p>
            <a:pPr algn="ctr"/>
            <a:r>
              <a:rPr lang="en-US" dirty="0"/>
              <a:t>“‘How many anvils have you had,’ said I,</a:t>
            </a:r>
            <a:br>
              <a:rPr lang="en-US" dirty="0"/>
            </a:br>
            <a:r>
              <a:rPr lang="en-US" dirty="0"/>
              <a:t>‘To wear and batter all these hammers so?’</a:t>
            </a:r>
            <a:br>
              <a:rPr lang="en-US" dirty="0"/>
            </a:br>
            <a:r>
              <a:rPr lang="en-US" dirty="0"/>
              <a:t>‘Just one,’ said he, and then with twinkling eye,</a:t>
            </a:r>
            <a:br>
              <a:rPr lang="en-US" dirty="0"/>
            </a:br>
            <a:r>
              <a:rPr lang="en-US" dirty="0"/>
              <a:t>‘The anvil wears the hammers out, you know.’</a:t>
            </a:r>
          </a:p>
          <a:p>
            <a:pPr algn="ctr"/>
            <a:endParaRPr lang="en-US" dirty="0"/>
          </a:p>
          <a:p>
            <a:pPr algn="ctr"/>
            <a:r>
              <a:rPr lang="en-US" dirty="0"/>
              <a:t>“And so, I thought, the Anvil of God’s Word</a:t>
            </a:r>
            <a:br>
              <a:rPr lang="en-US" dirty="0"/>
            </a:br>
            <a:r>
              <a:rPr lang="en-US" dirty="0"/>
              <a:t>For ages skeptic blows have beat upon;</a:t>
            </a:r>
            <a:br>
              <a:rPr lang="en-US" dirty="0"/>
            </a:br>
            <a:r>
              <a:rPr lang="en-US" dirty="0"/>
              <a:t>Yet, though the noise of falling blows was heard,</a:t>
            </a:r>
            <a:br>
              <a:rPr lang="en-US" dirty="0"/>
            </a:br>
            <a:r>
              <a:rPr lang="en-US" dirty="0"/>
              <a:t>The Anvil is unharmed, the hammers gone.”</a:t>
            </a:r>
          </a:p>
          <a:p>
            <a:pPr algn="r"/>
            <a:r>
              <a:rPr lang="en-US" dirty="0"/>
              <a:t>—attributed to John Clifford</a:t>
            </a:r>
          </a:p>
        </p:txBody>
      </p:sp>
      <p:sp>
        <p:nvSpPr>
          <p:cNvPr id="4" name="Slide Number Placeholder 3"/>
          <p:cNvSpPr>
            <a:spLocks noGrp="1"/>
          </p:cNvSpPr>
          <p:nvPr>
            <p:ph type="sldNum" sz="quarter" idx="5"/>
          </p:nvPr>
        </p:nvSpPr>
        <p:spPr/>
        <p:txBody>
          <a:bodyPr/>
          <a:lstStyle/>
          <a:p>
            <a:pPr defTabSz="931774">
              <a:defRPr/>
            </a:pPr>
            <a:fld id="{CBE8D419-C10A-4251-A42C-43B5C9457698}"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52193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Walking in Truth (4)</a:t>
            </a:r>
          </a:p>
          <a:p>
            <a:r>
              <a:rPr lang="en-US" b="0" i="1" dirty="0"/>
              <a:t>“</a:t>
            </a:r>
            <a:r>
              <a:rPr lang="en-US" i="1" dirty="0"/>
              <a:t>I rejoiced greatly that I have found some of your children walking in truth, as we received commandment from the Father” </a:t>
            </a:r>
            <a:r>
              <a:rPr lang="en-US" b="1" dirty="0"/>
              <a:t>(4).</a:t>
            </a:r>
            <a:endParaRPr lang="en-US" b="0" dirty="0"/>
          </a:p>
          <a:p>
            <a:pPr marL="174708" indent="-174708">
              <a:buFont typeface="Arial" panose="020B0604020202020204" pitchFamily="34" charset="0"/>
              <a:buChar char="•"/>
            </a:pPr>
            <a:r>
              <a:rPr lang="en-US" b="1" i="0" dirty="0"/>
              <a:t>If we take this as a letter to a congregation, then ‘your children’ would be the members of that church</a:t>
            </a:r>
          </a:p>
          <a:p>
            <a:pPr marL="640594" lvl="1" indent="-174708">
              <a:buFont typeface="Arial" panose="020B0604020202020204" pitchFamily="34" charset="0"/>
              <a:buChar char="•"/>
            </a:pPr>
            <a:r>
              <a:rPr lang="en-US" b="0" i="0" dirty="0"/>
              <a:t>The fact that they were walking in truth was a cause for great rejoicing.</a:t>
            </a:r>
          </a:p>
          <a:p>
            <a:pPr marL="640594" lvl="1" indent="-174708">
              <a:buFont typeface="Arial" panose="020B0604020202020204" pitchFamily="34" charset="0"/>
              <a:buChar char="•"/>
            </a:pPr>
            <a:r>
              <a:rPr lang="en-US" b="0" i="0" dirty="0"/>
              <a:t>This intimates that a departure from truth is cause for sadness</a:t>
            </a:r>
          </a:p>
          <a:p>
            <a:r>
              <a:rPr lang="en-US" b="1" i="0" dirty="0"/>
              <a:t>(Romans 9:1-5), </a:t>
            </a:r>
            <a:r>
              <a:rPr lang="en-US" b="0" i="1" dirty="0"/>
              <a:t>“</a:t>
            </a:r>
            <a:r>
              <a:rPr lang="en-US" i="1" dirty="0"/>
              <a:t>I tell the truth in Christ, I am not lying, my conscience also bearing me witness in the Holy Spirit,</a:t>
            </a:r>
            <a:r>
              <a:rPr lang="en-US" i="1" baseline="30000" dirty="0"/>
              <a:t> 2</a:t>
            </a:r>
            <a:r>
              <a:rPr lang="en-US" i="1" dirty="0"/>
              <a:t> that I have great sorrow and continual grief in my heart.</a:t>
            </a:r>
            <a:r>
              <a:rPr lang="en-US" i="1" baseline="30000" dirty="0"/>
              <a:t> 3</a:t>
            </a:r>
            <a:r>
              <a:rPr lang="en-US" i="1" dirty="0"/>
              <a:t> For I could wish that I myself were accursed from Christ for my brethren, my countrymen according to the flesh,</a:t>
            </a:r>
            <a:r>
              <a:rPr lang="en-US" i="1" baseline="30000" dirty="0"/>
              <a:t> 4</a:t>
            </a:r>
            <a:r>
              <a:rPr lang="en-US" i="1" dirty="0"/>
              <a:t> who are Israelites, to whom pertain the adoption, the glory, the covenants, the giving of the law, the service of God, and the promises;</a:t>
            </a:r>
            <a:r>
              <a:rPr lang="en-US" i="1" baseline="30000" dirty="0"/>
              <a:t> 5</a:t>
            </a:r>
            <a:r>
              <a:rPr lang="en-US" i="1" dirty="0"/>
              <a:t> of whom are the fathers and from whom, according to the flesh, Christ came, who is over all, the eternally blessed God. Amen.”</a:t>
            </a:r>
          </a:p>
          <a:p>
            <a:r>
              <a:rPr lang="en-US" b="1" i="0" dirty="0"/>
              <a:t>(Romans 10:1-4), </a:t>
            </a:r>
            <a:r>
              <a:rPr lang="en-US" b="0" i="1" dirty="0"/>
              <a:t>“</a:t>
            </a:r>
            <a:r>
              <a:rPr lang="en-US" i="1" dirty="0"/>
              <a:t>Brethren, my heart's desire and prayer to God for Israel is that they may be saved.</a:t>
            </a:r>
            <a:r>
              <a:rPr lang="en-US" i="1" baseline="30000" dirty="0"/>
              <a:t> 2</a:t>
            </a:r>
            <a:r>
              <a:rPr lang="en-US" i="1" dirty="0"/>
              <a:t> For I bear them witness that they have a zeal for God, but not according to knowledge.</a:t>
            </a:r>
            <a:r>
              <a:rPr lang="en-US" i="1" baseline="30000" dirty="0"/>
              <a:t> 3</a:t>
            </a:r>
            <a:r>
              <a:rPr lang="en-US" i="1" dirty="0"/>
              <a:t> For they being ignorant of God's righteousness, and seeking to establish their own righteousness, have not submitted to the righteousness of God.</a:t>
            </a:r>
            <a:r>
              <a:rPr lang="en-US" i="1" baseline="30000" dirty="0"/>
              <a:t> 4</a:t>
            </a:r>
            <a:r>
              <a:rPr lang="en-US" i="1" dirty="0"/>
              <a:t> For Christ is the end of the law for righteousness to everyone who believes.”</a:t>
            </a:r>
          </a:p>
          <a:p>
            <a:pPr marL="174708" indent="-174708">
              <a:buFont typeface="Arial" panose="020B0604020202020204" pitchFamily="34" charset="0"/>
              <a:buChar char="•"/>
            </a:pPr>
            <a:r>
              <a:rPr lang="en-US" b="1" i="0" dirty="0"/>
              <a:t>It is a commandment from the Father (His will) that we walk in truth!</a:t>
            </a:r>
          </a:p>
          <a:p>
            <a:r>
              <a:rPr lang="en-US" b="1" i="0" dirty="0"/>
              <a:t>(1 John 5:2-3), </a:t>
            </a:r>
            <a:r>
              <a:rPr lang="en-US" b="0" i="1" dirty="0"/>
              <a:t>“</a:t>
            </a:r>
            <a:r>
              <a:rPr lang="en-US" i="1" dirty="0"/>
              <a:t>By this we know that we love the children of God, when we love God and keep His commandments.</a:t>
            </a:r>
            <a:r>
              <a:rPr lang="en-US" i="1" baseline="30000" dirty="0"/>
              <a:t> 3</a:t>
            </a:r>
            <a:r>
              <a:rPr lang="en-US" i="1" dirty="0"/>
              <a:t> For this is the love of God, that we keep His commandments. And His commandments are not burdensome.”</a:t>
            </a:r>
          </a:p>
          <a:p>
            <a:endParaRPr lang="en-US" b="0" i="1" dirty="0"/>
          </a:p>
          <a:p>
            <a:r>
              <a:rPr lang="en-US" b="1" i="0" dirty="0"/>
              <a:t>[CLICK] Walk according to His Commandments (6)</a:t>
            </a:r>
          </a:p>
          <a:p>
            <a:r>
              <a:rPr lang="en-US" b="0" i="1" dirty="0"/>
              <a:t>“</a:t>
            </a:r>
            <a:r>
              <a:rPr lang="en-US" i="1" dirty="0"/>
              <a:t>This is love, that we walk according to His commandments. This is the commandment, that as you have heard from the beginning, you should walk in it.”</a:t>
            </a:r>
            <a:r>
              <a:rPr lang="en-US" b="1" i="1" dirty="0"/>
              <a:t> </a:t>
            </a:r>
            <a:r>
              <a:rPr lang="en-US" b="1" dirty="0"/>
              <a:t>(6)</a:t>
            </a:r>
          </a:p>
          <a:p>
            <a:pPr marL="174708" indent="-174708">
              <a:buFont typeface="Arial" panose="020B0604020202020204" pitchFamily="34" charset="0"/>
              <a:buChar char="•"/>
            </a:pPr>
            <a:r>
              <a:rPr lang="en-US" b="1" i="0" dirty="0"/>
              <a:t>As indicated here, and in 1 John 5:2-3 just preceding, The Truth is determined by God (HIS commandments)</a:t>
            </a:r>
          </a:p>
          <a:p>
            <a:r>
              <a:rPr lang="en-US" b="1" i="0" dirty="0"/>
              <a:t>(Psalm 119:160), “</a:t>
            </a:r>
            <a:r>
              <a:rPr lang="en-US" i="1" dirty="0"/>
              <a:t>The entirety of Your word is truth, and every one of Your righteous judgments endures forever.”</a:t>
            </a:r>
            <a:endParaRPr lang="en-US" b="1" i="1" dirty="0"/>
          </a:p>
          <a:p>
            <a:r>
              <a:rPr lang="en-US" b="1" i="0" dirty="0"/>
              <a:t>(John 17:17), [Jesus prayer to the Father for His disciples], </a:t>
            </a:r>
            <a:r>
              <a:rPr lang="en-US" b="0" i="1" dirty="0"/>
              <a:t>“Sanctify them by Your truth. Your word is truth.”</a:t>
            </a:r>
          </a:p>
          <a:p>
            <a:pPr marL="174708" indent="-174708">
              <a:buFont typeface="Arial" panose="020B0604020202020204" pitchFamily="34" charset="0"/>
              <a:buChar char="•"/>
            </a:pPr>
            <a:r>
              <a:rPr lang="en-US" b="1" i="0" dirty="0"/>
              <a:t>Notice:  Love and Obedience to God’s commandments are one in the same</a:t>
            </a:r>
          </a:p>
          <a:p>
            <a:pPr marL="640594" lvl="1" indent="-174708">
              <a:buFont typeface="Arial" panose="020B0604020202020204" pitchFamily="34" charset="0"/>
              <a:buChar char="•"/>
            </a:pPr>
            <a:r>
              <a:rPr lang="en-US" b="0" i="0" dirty="0"/>
              <a:t>Too many today put love and obedience in opposition to one another.  They go together!</a:t>
            </a:r>
          </a:p>
          <a:p>
            <a:pPr marL="640594" lvl="1" indent="-174708">
              <a:buFont typeface="Arial" panose="020B0604020202020204" pitchFamily="34" charset="0"/>
              <a:buChar char="•"/>
            </a:pPr>
            <a:r>
              <a:rPr lang="en-US" b="0" i="0" dirty="0"/>
              <a:t>Note two truths:  1) You can’t claim to love your brother, if you are not obedient to the demands that God puts upon you in your life.  (Use example of a husband who professes love for wife, but mistreats her). 2) You can’t claim to be keeping God’s commandments if you do not love your brethren!</a:t>
            </a:r>
          </a:p>
          <a:p>
            <a:r>
              <a:rPr lang="en-US" b="1" i="0" dirty="0"/>
              <a:t>(1 John 4:20-21), </a:t>
            </a:r>
            <a:r>
              <a:rPr lang="en-US" b="0" i="1" dirty="0"/>
              <a:t>“</a:t>
            </a:r>
            <a:r>
              <a:rPr lang="en-US" i="1" dirty="0"/>
              <a:t>If someone says, “I love God,” and hates his brother, he is a liar; for he who does not love his brother whom he has seen, how can he love God whom he has not seen?</a:t>
            </a:r>
            <a:r>
              <a:rPr lang="en-US" i="1" baseline="30000" dirty="0"/>
              <a:t> 21</a:t>
            </a:r>
            <a:r>
              <a:rPr lang="en-US" i="1" dirty="0"/>
              <a:t> And this commandment we have from Him: that he who loves God must love his brother also.”</a:t>
            </a:r>
          </a:p>
          <a:p>
            <a:endParaRPr lang="en-US" b="0" i="1" dirty="0"/>
          </a:p>
          <a:p>
            <a:r>
              <a:rPr lang="en-US" b="1" i="0" dirty="0"/>
              <a:t>[CLICK] Abide in the Doctrine of Christ (9)</a:t>
            </a:r>
          </a:p>
          <a:p>
            <a:r>
              <a:rPr lang="en-US" b="0" i="1" dirty="0"/>
              <a:t>“</a:t>
            </a:r>
            <a:r>
              <a:rPr lang="en-US" i="1" dirty="0"/>
              <a:t>Whoever transgresses and does not abide in the doctrine of Christ does not have God. He who abides in the doctrine of Christ has both the Father and the Son” </a:t>
            </a:r>
            <a:r>
              <a:rPr lang="en-US" b="1" dirty="0"/>
              <a:t>(9)</a:t>
            </a:r>
          </a:p>
          <a:p>
            <a:pPr marL="174708" indent="-174708">
              <a:buFont typeface="Arial" panose="020B0604020202020204" pitchFamily="34" charset="0"/>
              <a:buChar char="•"/>
            </a:pPr>
            <a:r>
              <a:rPr lang="en-US" b="1" i="0" dirty="0"/>
              <a:t>In this verse, we see the admonition John gives regarding truth and error</a:t>
            </a:r>
          </a:p>
          <a:p>
            <a:pPr marL="640594" lvl="1" indent="-174708">
              <a:buFont typeface="Arial" panose="020B0604020202020204" pitchFamily="34" charset="0"/>
              <a:buChar char="•"/>
            </a:pPr>
            <a:r>
              <a:rPr lang="en-US" b="0" i="0" dirty="0"/>
              <a:t>“transgressing” and “not abiding” is seen both in holding to (believing and teaching) false doctrine, and obeying or practicing it.</a:t>
            </a:r>
          </a:p>
          <a:p>
            <a:pPr marL="640594" lvl="1" indent="-174708">
              <a:buFont typeface="Arial" panose="020B0604020202020204" pitchFamily="34" charset="0"/>
              <a:buChar char="•"/>
            </a:pPr>
            <a:r>
              <a:rPr lang="en-US" b="0" i="0" dirty="0"/>
              <a:t>Error is not to be countenanced among the people of God</a:t>
            </a:r>
          </a:p>
          <a:p>
            <a:pPr marL="640594" lvl="1" indent="-174708">
              <a:buFont typeface="Arial" panose="020B0604020202020204" pitchFamily="34" charset="0"/>
              <a:buChar char="•"/>
            </a:pPr>
            <a:r>
              <a:rPr lang="en-US" b="0" i="0" dirty="0"/>
              <a:t>Consider the parallels between: truth – His commandments – the doctrine of Christ</a:t>
            </a:r>
          </a:p>
          <a:p>
            <a:pPr marL="640594" lvl="1" indent="-174708">
              <a:buFont typeface="Arial" panose="020B0604020202020204" pitchFamily="34" charset="0"/>
              <a:buChar char="•"/>
            </a:pPr>
            <a:r>
              <a:rPr lang="en-US" b="0" i="0" dirty="0"/>
              <a:t>Context, Context, Context</a:t>
            </a:r>
          </a:p>
          <a:p>
            <a:pPr marL="640594" lvl="1" indent="-174708">
              <a:buFont typeface="Arial" panose="020B0604020202020204" pitchFamily="34" charset="0"/>
              <a:buChar char="•"/>
            </a:pPr>
            <a:r>
              <a:rPr lang="en-US" b="0" i="0" dirty="0"/>
              <a:t>Doctrine (all of it) that belongs to Christ MATTERS!</a:t>
            </a:r>
          </a:p>
          <a:p>
            <a:pPr marL="174708" indent="-174708">
              <a:buFont typeface="Arial" panose="020B0604020202020204" pitchFamily="34" charset="0"/>
              <a:buChar char="•"/>
            </a:pPr>
            <a:r>
              <a:rPr lang="en-US" b="1" i="0" dirty="0"/>
              <a:t>Do not fellowship a false teacher (cf. 10-11)</a:t>
            </a:r>
          </a:p>
          <a:p>
            <a:pPr marL="174708" indent="-174708">
              <a:buFont typeface="Arial" panose="020B0604020202020204" pitchFamily="34" charset="0"/>
              <a:buChar char="•"/>
            </a:pPr>
            <a:r>
              <a:rPr lang="en-US" b="1" i="0" dirty="0"/>
              <a:t>(10-11), </a:t>
            </a:r>
            <a:r>
              <a:rPr lang="en-US" b="1" i="1" dirty="0"/>
              <a:t>“</a:t>
            </a:r>
            <a:r>
              <a:rPr lang="en-US" i="1" dirty="0"/>
              <a:t>If anyone comes to you and does not bring this doctrine, do not receive him into your house nor greet him;</a:t>
            </a:r>
            <a:r>
              <a:rPr lang="en-US" i="1" baseline="30000" dirty="0"/>
              <a:t> 11</a:t>
            </a:r>
            <a:r>
              <a:rPr lang="en-US" i="1" dirty="0"/>
              <a:t> for he who greets him shares in his evil deeds.”</a:t>
            </a:r>
            <a:endParaRPr lang="en-US" b="1" i="1" dirty="0"/>
          </a:p>
          <a:p>
            <a:pPr marL="174708" indent="-174708">
              <a:buFont typeface="Arial" panose="020B0604020202020204" pitchFamily="34" charset="0"/>
              <a:buChar char="•"/>
            </a:pPr>
            <a:r>
              <a:rPr lang="en-US" b="1" i="0" dirty="0"/>
              <a:t>Leaving the doctrine of Christ and embracing error causes one to forfeit his standing with God.</a:t>
            </a:r>
          </a:p>
          <a:p>
            <a:pPr marL="174708" indent="-174708">
              <a:buFont typeface="Arial" panose="020B0604020202020204" pitchFamily="34" charset="0"/>
              <a:buChar char="•"/>
            </a:pPr>
            <a:r>
              <a:rPr lang="en-US" b="1" i="0" dirty="0"/>
              <a:t>(Matthew 7:26-27), [Jesus, dealing religious men who embraced and embrace teachings of men, rather than God], </a:t>
            </a:r>
            <a:r>
              <a:rPr lang="en-US" i="1" dirty="0"/>
              <a:t>“But everyone who hears these sayings of Mine, and does not do them, will be like a foolish man who built his house on the sand:</a:t>
            </a:r>
            <a:r>
              <a:rPr lang="en-US" i="1" baseline="30000" dirty="0"/>
              <a:t> 27</a:t>
            </a:r>
            <a:r>
              <a:rPr lang="en-US" i="1" dirty="0"/>
              <a:t> and the rain descended, the floods came, and the winds blew and beat on that house; and it fell. And great was its fall.”</a:t>
            </a:r>
            <a:endParaRPr lang="en-US" b="1" i="0" dirty="0"/>
          </a:p>
        </p:txBody>
      </p:sp>
      <p:sp>
        <p:nvSpPr>
          <p:cNvPr id="4" name="Slide Number Placeholder 3"/>
          <p:cNvSpPr>
            <a:spLocks noGrp="1"/>
          </p:cNvSpPr>
          <p:nvPr>
            <p:ph type="sldNum" sz="quarter" idx="5"/>
          </p:nvPr>
        </p:nvSpPr>
        <p:spPr/>
        <p:txBody>
          <a:bodyPr/>
          <a:lstStyle/>
          <a:p>
            <a:pPr defTabSz="931774">
              <a:defRPr/>
            </a:pPr>
            <a:fld id="{CBE8D419-C10A-4251-A42C-43B5C9457698}"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0638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John 1:5-7), “</a:t>
            </a:r>
            <a:r>
              <a:rPr lang="en-US" dirty="0"/>
              <a:t>This is the message which we have heard from Him and declare to you, that God is light and in Him is no darkness at all.</a:t>
            </a:r>
            <a:r>
              <a:rPr lang="en-US" baseline="30000" dirty="0"/>
              <a:t> 6</a:t>
            </a:r>
            <a:r>
              <a:rPr lang="en-US" dirty="0"/>
              <a:t> If we say that we have fellowship with Him, and walk in darkness, we lie and do not practice the truth.</a:t>
            </a:r>
            <a:r>
              <a:rPr lang="en-US" baseline="30000" dirty="0"/>
              <a:t> 7</a:t>
            </a:r>
            <a:r>
              <a:rPr lang="en-US" dirty="0"/>
              <a:t> But if we walk in the light as He is in the light, we have fellowship with one another, and the blood of Jesus Christ His Son cleanses us from all sin.”</a:t>
            </a:r>
          </a:p>
          <a:p>
            <a:endParaRPr lang="en-US" b="1" dirty="0"/>
          </a:p>
          <a:p>
            <a:r>
              <a:rPr lang="en-US" b="1" dirty="0"/>
              <a:t>Light, Truth, Commandments, Doctrine of Christ</a:t>
            </a:r>
          </a:p>
          <a:p>
            <a:pPr marL="174708" indent="-174708">
              <a:buFont typeface="Arial" panose="020B0604020202020204" pitchFamily="34" charset="0"/>
              <a:buChar char="•"/>
            </a:pPr>
            <a:r>
              <a:rPr lang="en-US" b="1" dirty="0"/>
              <a:t>It’s all the same</a:t>
            </a:r>
          </a:p>
          <a:p>
            <a:pPr marL="174708" indent="-174708">
              <a:buFont typeface="Arial" panose="020B0604020202020204" pitchFamily="34" charset="0"/>
              <a:buChar char="•"/>
            </a:pPr>
            <a:r>
              <a:rPr lang="en-US" b="1" dirty="0"/>
              <a:t>It is required of any who would be a child of God</a:t>
            </a:r>
          </a:p>
        </p:txBody>
      </p:sp>
      <p:sp>
        <p:nvSpPr>
          <p:cNvPr id="4" name="Slide Number Placeholder 3"/>
          <p:cNvSpPr>
            <a:spLocks noGrp="1"/>
          </p:cNvSpPr>
          <p:nvPr>
            <p:ph type="sldNum" sz="quarter" idx="5"/>
          </p:nvPr>
        </p:nvSpPr>
        <p:spPr/>
        <p:txBody>
          <a:bodyPr/>
          <a:lstStyle/>
          <a:p>
            <a:pPr defTabSz="931774">
              <a:defRPr/>
            </a:pPr>
            <a:fld id="{CBE8D419-C10A-4251-A42C-43B5C9457698}"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52866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817C-F320-4FB6-A7B1-51E2EB678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C70F2-7A3F-47A1-BF6D-017DBA28D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F88B12-69A7-4B31-AB01-37DC14909B13}"/>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5" name="Footer Placeholder 4">
            <a:extLst>
              <a:ext uri="{FF2B5EF4-FFF2-40B4-BE49-F238E27FC236}">
                <a16:creationId xmlns:a16="http://schemas.microsoft.com/office/drawing/2014/main" id="{6C995B0E-2F9F-478D-91CC-19DC1FC8C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DF8CE-9FDF-41E8-844A-463814B6C025}"/>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104936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1B33-A0F6-4BE2-872B-0DD07B6D5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598E9-69FE-43F0-A4B5-7042ED80B6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02C9A-E169-4EE1-AA69-3A9F091A82BE}"/>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5" name="Footer Placeholder 4">
            <a:extLst>
              <a:ext uri="{FF2B5EF4-FFF2-40B4-BE49-F238E27FC236}">
                <a16:creationId xmlns:a16="http://schemas.microsoft.com/office/drawing/2014/main" id="{64A57C99-0A06-4D3C-BCF3-01C819EDA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F2739-5A88-417C-B773-13ECC7D65FB9}"/>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361489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8A51A-1898-4AD4-84C6-AB25FDA7F2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6FB1E3-01EC-4219-9B8B-ECD41369C0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7E4EC-E926-4269-B1A3-CC1B205DFC1C}"/>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5" name="Footer Placeholder 4">
            <a:extLst>
              <a:ext uri="{FF2B5EF4-FFF2-40B4-BE49-F238E27FC236}">
                <a16:creationId xmlns:a16="http://schemas.microsoft.com/office/drawing/2014/main" id="{FC486214-DCB6-41F5-90FA-B7EF02EAD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33F24-5091-44F8-ADC6-636F4A7F845F}"/>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138888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0886-CCFE-4AFC-B9B2-2871A51A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B6D2D-16D4-45DB-9852-58753DDD7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08CEA-B232-4C71-B142-322E5EEEAE4B}"/>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5" name="Footer Placeholder 4">
            <a:extLst>
              <a:ext uri="{FF2B5EF4-FFF2-40B4-BE49-F238E27FC236}">
                <a16:creationId xmlns:a16="http://schemas.microsoft.com/office/drawing/2014/main" id="{CA028F3D-33C3-49D9-960E-713EE570D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29830-D52A-46CA-9DCC-34D6A2E14D86}"/>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423008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84AF-CB5C-4A04-BE4F-20B123BC82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47C03D-E29C-453F-92D8-E3A493DC8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E4F47-A83D-441A-ACF6-295BB372E70B}"/>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5" name="Footer Placeholder 4">
            <a:extLst>
              <a:ext uri="{FF2B5EF4-FFF2-40B4-BE49-F238E27FC236}">
                <a16:creationId xmlns:a16="http://schemas.microsoft.com/office/drawing/2014/main" id="{FCFFF113-0591-4FD4-98A0-AAAEBABCE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FBF12-D348-4B91-8B36-0DD1A32E8043}"/>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233020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2B09-93F0-4D38-90EE-421981D5F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B3C68-64AD-456E-8CF1-381C0D238E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6C7CD9-AE02-41CE-AE13-E8F8E9B264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0053D-7DC5-4B05-96A8-029EDB3AA1A4}"/>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6" name="Footer Placeholder 5">
            <a:extLst>
              <a:ext uri="{FF2B5EF4-FFF2-40B4-BE49-F238E27FC236}">
                <a16:creationId xmlns:a16="http://schemas.microsoft.com/office/drawing/2014/main" id="{35CBA4D6-7FD3-4824-8BD5-C175DF661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3277A-8079-4D5F-9314-06A58E6BE2A7}"/>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11313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7A77-BD8B-4601-83E8-BDC0B84E59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F4530A-3E70-4EFA-B57F-EEE2654A8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33CA5B-56D1-4B59-AC49-512C5FF64B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8F84E-925D-4A38-887A-9910C5E87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DCA860-5122-43BE-9077-20D8007D21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39DCB0-43AB-46BF-B638-DFFA7F6129CA}"/>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8" name="Footer Placeholder 7">
            <a:extLst>
              <a:ext uri="{FF2B5EF4-FFF2-40B4-BE49-F238E27FC236}">
                <a16:creationId xmlns:a16="http://schemas.microsoft.com/office/drawing/2014/main" id="{73D7868E-D11B-4120-8AF8-54C4609BC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26DE54-E3BF-49EC-87A7-D34AF934BFA5}"/>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297819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03CA-8126-4D91-94C5-BC4A9EC790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213A8B-E24B-40AD-96E6-69A016BBF562}"/>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4" name="Footer Placeholder 3">
            <a:extLst>
              <a:ext uri="{FF2B5EF4-FFF2-40B4-BE49-F238E27FC236}">
                <a16:creationId xmlns:a16="http://schemas.microsoft.com/office/drawing/2014/main" id="{541A1F04-0C75-4C43-A661-102D1EE842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5B95B-3B6F-4B05-BBB9-EECF8C1E53EC}"/>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400839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2B4AC-7EEA-499F-9605-440B761B3E0C}"/>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3" name="Footer Placeholder 2">
            <a:extLst>
              <a:ext uri="{FF2B5EF4-FFF2-40B4-BE49-F238E27FC236}">
                <a16:creationId xmlns:a16="http://schemas.microsoft.com/office/drawing/2014/main" id="{776E587C-86B4-42F1-8F7F-790A8E79CC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7DDDDB-380E-4FE6-B8DB-71B32176D5A9}"/>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146050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8D5B-3AB4-4160-9A2E-AA9174861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E1E6AC-3888-4283-8662-DA364AD6FC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C18DE-0AA0-42AE-9DBE-3A3868975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4F380-7AD6-421D-9E8E-A2EB623C8497}"/>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6" name="Footer Placeholder 5">
            <a:extLst>
              <a:ext uri="{FF2B5EF4-FFF2-40B4-BE49-F238E27FC236}">
                <a16:creationId xmlns:a16="http://schemas.microsoft.com/office/drawing/2014/main" id="{6DF15D13-3440-4FEC-A4FF-30B66665D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80944-94F7-4B7D-A6E9-89BEED0DAC95}"/>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53135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6698-1F39-4D5D-8EFE-CE9E86D80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B6EBF-B0A8-4D43-BF4A-7AEC3BD94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8245FB-96CD-4DB1-9EBC-9EE64B6A7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63B9A-FC5A-4663-AD20-1F45115625E4}"/>
              </a:ext>
            </a:extLst>
          </p:cNvPr>
          <p:cNvSpPr>
            <a:spLocks noGrp="1"/>
          </p:cNvSpPr>
          <p:nvPr>
            <p:ph type="dt" sz="half" idx="10"/>
          </p:nvPr>
        </p:nvSpPr>
        <p:spPr/>
        <p:txBody>
          <a:bodyPr/>
          <a:lstStyle/>
          <a:p>
            <a:fld id="{8D811942-632B-425C-A201-7F678F2315B6}" type="datetimeFigureOut">
              <a:rPr lang="en-US" smtClean="0"/>
              <a:t>3/10/2020</a:t>
            </a:fld>
            <a:endParaRPr lang="en-US"/>
          </a:p>
        </p:txBody>
      </p:sp>
      <p:sp>
        <p:nvSpPr>
          <p:cNvPr id="6" name="Footer Placeholder 5">
            <a:extLst>
              <a:ext uri="{FF2B5EF4-FFF2-40B4-BE49-F238E27FC236}">
                <a16:creationId xmlns:a16="http://schemas.microsoft.com/office/drawing/2014/main" id="{4A8A122D-5800-40C6-A3BF-3718F8E06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B89BB-FAAF-4FC0-A2E3-9D884123028D}"/>
              </a:ext>
            </a:extLst>
          </p:cNvPr>
          <p:cNvSpPr>
            <a:spLocks noGrp="1"/>
          </p:cNvSpPr>
          <p:nvPr>
            <p:ph type="sldNum" sz="quarter" idx="12"/>
          </p:nvPr>
        </p:nvSpPr>
        <p:spPr/>
        <p:txBody>
          <a:bodyPr/>
          <a:lstStyle/>
          <a:p>
            <a:fld id="{F31D9CCA-117E-4AF0-B50B-9EA9733DB033}" type="slidenum">
              <a:rPr lang="en-US" smtClean="0"/>
              <a:t>‹#›</a:t>
            </a:fld>
            <a:endParaRPr lang="en-US"/>
          </a:p>
        </p:txBody>
      </p:sp>
    </p:spTree>
    <p:extLst>
      <p:ext uri="{BB962C8B-B14F-4D97-AF65-F5344CB8AC3E}">
        <p14:creationId xmlns:p14="http://schemas.microsoft.com/office/powerpoint/2010/main" val="167861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6BC4F-C93A-4D6E-9217-5507CD0D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E1C75-63E5-4788-8AA1-92332A5F6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DD4BB-E1E7-47DF-84FE-6BCFC1EA2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11942-632B-425C-A201-7F678F2315B6}" type="datetimeFigureOut">
              <a:rPr lang="en-US" smtClean="0"/>
              <a:t>3/10/2020</a:t>
            </a:fld>
            <a:endParaRPr lang="en-US"/>
          </a:p>
        </p:txBody>
      </p:sp>
      <p:sp>
        <p:nvSpPr>
          <p:cNvPr id="5" name="Footer Placeholder 4">
            <a:extLst>
              <a:ext uri="{FF2B5EF4-FFF2-40B4-BE49-F238E27FC236}">
                <a16:creationId xmlns:a16="http://schemas.microsoft.com/office/drawing/2014/main" id="{D4119C24-7547-49A9-98F9-960A6C053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2A308C-D672-46A0-98C5-2345D655D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D9CCA-117E-4AF0-B50B-9EA9733DB033}" type="slidenum">
              <a:rPr lang="en-US" smtClean="0"/>
              <a:t>‹#›</a:t>
            </a:fld>
            <a:endParaRPr lang="en-US"/>
          </a:p>
        </p:txBody>
      </p:sp>
    </p:spTree>
    <p:extLst>
      <p:ext uri="{BB962C8B-B14F-4D97-AF65-F5344CB8AC3E}">
        <p14:creationId xmlns:p14="http://schemas.microsoft.com/office/powerpoint/2010/main" val="51245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74B-2252-4D6D-9C28-971598F4AC14}"/>
              </a:ext>
            </a:extLst>
          </p:cNvPr>
          <p:cNvSpPr>
            <a:spLocks noGrp="1"/>
          </p:cNvSpPr>
          <p:nvPr>
            <p:ph type="ctrTitle"/>
          </p:nvPr>
        </p:nvSpPr>
        <p:spPr>
          <a:xfrm>
            <a:off x="4938346" y="1632317"/>
            <a:ext cx="5539155" cy="2629876"/>
          </a:xfrm>
        </p:spPr>
        <p:txBody>
          <a:bodyPr>
            <a:normAutofit/>
          </a:bodyPr>
          <a:lstStyle/>
          <a:p>
            <a:pPr>
              <a:lnSpc>
                <a:spcPct val="100000"/>
              </a:lnSpc>
            </a:pPr>
            <a:r>
              <a:rPr lang="en-US" sz="6600" dirty="0">
                <a:latin typeface="Diogenes" panose="02000605040000020004" pitchFamily="2" charset="0"/>
              </a:rPr>
              <a:t>Walking in</a:t>
            </a:r>
            <a:br>
              <a:rPr lang="en-US" sz="7200" dirty="0">
                <a:latin typeface="Diogenes" panose="02000605040000020004" pitchFamily="2" charset="0"/>
              </a:rPr>
            </a:br>
            <a:r>
              <a:rPr lang="en-US" sz="8000" cap="small" dirty="0">
                <a:latin typeface="Diogenes" panose="02000605040000020004" pitchFamily="2" charset="0"/>
              </a:rPr>
              <a:t>Truth</a:t>
            </a:r>
          </a:p>
        </p:txBody>
      </p:sp>
      <p:sp>
        <p:nvSpPr>
          <p:cNvPr id="3" name="Subtitle 2">
            <a:extLst>
              <a:ext uri="{FF2B5EF4-FFF2-40B4-BE49-F238E27FC236}">
                <a16:creationId xmlns:a16="http://schemas.microsoft.com/office/drawing/2014/main" id="{9AE938D0-7039-4B7D-82E8-E080D0072590}"/>
              </a:ext>
            </a:extLst>
          </p:cNvPr>
          <p:cNvSpPr>
            <a:spLocks noGrp="1"/>
          </p:cNvSpPr>
          <p:nvPr>
            <p:ph type="subTitle" idx="1"/>
          </p:nvPr>
        </p:nvSpPr>
        <p:spPr>
          <a:xfrm>
            <a:off x="8478715" y="5606684"/>
            <a:ext cx="2719754" cy="882039"/>
          </a:xfrm>
        </p:spPr>
        <p:txBody>
          <a:bodyPr>
            <a:normAutofit/>
          </a:bodyPr>
          <a:lstStyle/>
          <a:p>
            <a:r>
              <a:rPr lang="en-US" sz="5400" b="1" dirty="0"/>
              <a:t>2 John</a:t>
            </a:r>
          </a:p>
        </p:txBody>
      </p:sp>
    </p:spTree>
    <p:extLst>
      <p:ext uri="{BB962C8B-B14F-4D97-AF65-F5344CB8AC3E}">
        <p14:creationId xmlns:p14="http://schemas.microsoft.com/office/powerpoint/2010/main" val="33292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74B-2252-4D6D-9C28-971598F4AC14}"/>
              </a:ext>
            </a:extLst>
          </p:cNvPr>
          <p:cNvSpPr>
            <a:spLocks noGrp="1"/>
          </p:cNvSpPr>
          <p:nvPr>
            <p:ph type="ctrTitle"/>
          </p:nvPr>
        </p:nvSpPr>
        <p:spPr>
          <a:xfrm>
            <a:off x="288759" y="866273"/>
            <a:ext cx="3826041" cy="3152274"/>
          </a:xfrm>
        </p:spPr>
        <p:txBody>
          <a:bodyPr>
            <a:normAutofit/>
          </a:bodyPr>
          <a:lstStyle/>
          <a:p>
            <a:pPr>
              <a:lnSpc>
                <a:spcPct val="100000"/>
              </a:lnSpc>
            </a:pPr>
            <a:r>
              <a:rPr lang="en-US" sz="6600" dirty="0">
                <a:latin typeface="Diogenes" panose="02000605040000020004" pitchFamily="2" charset="0"/>
              </a:rPr>
              <a:t>Walking in</a:t>
            </a:r>
            <a:br>
              <a:rPr lang="en-US" sz="7200" dirty="0">
                <a:latin typeface="Diogenes" panose="02000605040000020004" pitchFamily="2" charset="0"/>
              </a:rPr>
            </a:br>
            <a:r>
              <a:rPr lang="en-US" sz="8000" cap="small" dirty="0">
                <a:latin typeface="Diogenes" panose="02000605040000020004" pitchFamily="2" charset="0"/>
              </a:rPr>
              <a:t>Truth</a:t>
            </a:r>
          </a:p>
        </p:txBody>
      </p:sp>
      <p:sp>
        <p:nvSpPr>
          <p:cNvPr id="3" name="Subtitle 2">
            <a:extLst>
              <a:ext uri="{FF2B5EF4-FFF2-40B4-BE49-F238E27FC236}">
                <a16:creationId xmlns:a16="http://schemas.microsoft.com/office/drawing/2014/main" id="{9AE938D0-7039-4B7D-82E8-E080D0072590}"/>
              </a:ext>
            </a:extLst>
          </p:cNvPr>
          <p:cNvSpPr>
            <a:spLocks noGrp="1"/>
          </p:cNvSpPr>
          <p:nvPr>
            <p:ph type="subTitle" idx="1"/>
          </p:nvPr>
        </p:nvSpPr>
        <p:spPr>
          <a:xfrm>
            <a:off x="3561348" y="336884"/>
            <a:ext cx="8630652" cy="6151839"/>
          </a:xfrm>
        </p:spPr>
        <p:txBody>
          <a:bodyPr>
            <a:normAutofit/>
          </a:bodyPr>
          <a:lstStyle/>
          <a:p>
            <a:pPr>
              <a:lnSpc>
                <a:spcPct val="100000"/>
              </a:lnSpc>
              <a:spcBef>
                <a:spcPts val="0"/>
              </a:spcBef>
            </a:pPr>
            <a:r>
              <a:rPr lang="en-US" sz="4400" b="1" dirty="0"/>
              <a:t>The Truth Abides in Us (2)</a:t>
            </a:r>
          </a:p>
          <a:p>
            <a:pPr>
              <a:lnSpc>
                <a:spcPct val="100000"/>
              </a:lnSpc>
              <a:spcBef>
                <a:spcPts val="0"/>
              </a:spcBef>
              <a:spcAft>
                <a:spcPts val="600"/>
              </a:spcAft>
            </a:pPr>
            <a:r>
              <a:rPr lang="en-US" sz="4000" dirty="0"/>
              <a:t>Prov. 23:23; 2 Cor. 10:4-6</a:t>
            </a:r>
          </a:p>
        </p:txBody>
      </p:sp>
    </p:spTree>
    <p:extLst>
      <p:ext uri="{BB962C8B-B14F-4D97-AF65-F5344CB8AC3E}">
        <p14:creationId xmlns:p14="http://schemas.microsoft.com/office/powerpoint/2010/main" val="9125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74B-2252-4D6D-9C28-971598F4AC14}"/>
              </a:ext>
            </a:extLst>
          </p:cNvPr>
          <p:cNvSpPr>
            <a:spLocks noGrp="1"/>
          </p:cNvSpPr>
          <p:nvPr>
            <p:ph type="ctrTitle"/>
          </p:nvPr>
        </p:nvSpPr>
        <p:spPr>
          <a:xfrm>
            <a:off x="240632" y="273025"/>
            <a:ext cx="11951368" cy="1122639"/>
          </a:xfrm>
        </p:spPr>
        <p:txBody>
          <a:bodyPr anchor="t">
            <a:normAutofit/>
          </a:bodyPr>
          <a:lstStyle/>
          <a:p>
            <a:pPr>
              <a:lnSpc>
                <a:spcPct val="100000"/>
              </a:lnSpc>
            </a:pPr>
            <a:r>
              <a:rPr lang="en-US" sz="6600" dirty="0">
                <a:latin typeface="Diogenes" panose="02000605040000020004" pitchFamily="2" charset="0"/>
              </a:rPr>
              <a:t>The Anvil of God’s Word</a:t>
            </a:r>
            <a:endParaRPr lang="en-US" sz="8000" cap="small" dirty="0">
              <a:latin typeface="Diogenes" panose="02000605040000020004" pitchFamily="2" charset="0"/>
            </a:endParaRPr>
          </a:p>
        </p:txBody>
      </p:sp>
      <p:sp>
        <p:nvSpPr>
          <p:cNvPr id="3" name="Subtitle 2">
            <a:extLst>
              <a:ext uri="{FF2B5EF4-FFF2-40B4-BE49-F238E27FC236}">
                <a16:creationId xmlns:a16="http://schemas.microsoft.com/office/drawing/2014/main" id="{9AE938D0-7039-4B7D-82E8-E080D0072590}"/>
              </a:ext>
            </a:extLst>
          </p:cNvPr>
          <p:cNvSpPr>
            <a:spLocks noGrp="1"/>
          </p:cNvSpPr>
          <p:nvPr>
            <p:ph type="subTitle" idx="1"/>
          </p:nvPr>
        </p:nvSpPr>
        <p:spPr>
          <a:xfrm>
            <a:off x="-168443" y="1419726"/>
            <a:ext cx="12536905" cy="5534526"/>
          </a:xfrm>
          <a:solidFill>
            <a:srgbClr val="F1EBCF">
              <a:alpha val="75000"/>
            </a:srgbClr>
          </a:solidFill>
          <a:ln w="15875">
            <a:solidFill>
              <a:schemeClr val="tx1"/>
            </a:solidFill>
          </a:ln>
        </p:spPr>
        <p:txBody>
          <a:bodyPr tIns="137160">
            <a:normAutofit/>
          </a:bodyPr>
          <a:lstStyle/>
          <a:p>
            <a:r>
              <a:rPr lang="en-US" sz="4400" dirty="0"/>
              <a:t>“‘How many anvils have you had,’ said I,</a:t>
            </a:r>
            <a:br>
              <a:rPr lang="en-US" sz="4400" dirty="0"/>
            </a:br>
            <a:r>
              <a:rPr lang="en-US" sz="4400" dirty="0"/>
              <a:t>‘To wear and batter all these hammers so?’</a:t>
            </a:r>
            <a:br>
              <a:rPr lang="en-US" sz="4400" dirty="0"/>
            </a:br>
            <a:r>
              <a:rPr lang="en-US" sz="4400" dirty="0"/>
              <a:t>‘Just one,’ said he, and then with twinkling eye,</a:t>
            </a:r>
            <a:br>
              <a:rPr lang="en-US" sz="4400" dirty="0"/>
            </a:br>
            <a:r>
              <a:rPr lang="en-US" sz="4400" dirty="0"/>
              <a:t>‘The anvil wears the hammers out, you know.’</a:t>
            </a:r>
          </a:p>
          <a:p>
            <a:endParaRPr lang="en-US" sz="800" dirty="0"/>
          </a:p>
          <a:p>
            <a:r>
              <a:rPr lang="en-US" sz="4400" dirty="0"/>
              <a:t>“And so, I thought, the Anvil of God’s Word</a:t>
            </a:r>
            <a:br>
              <a:rPr lang="en-US" sz="4400" dirty="0"/>
            </a:br>
            <a:r>
              <a:rPr lang="en-US" sz="4400" dirty="0"/>
              <a:t>For ages skeptic blows have beat upon;</a:t>
            </a:r>
            <a:br>
              <a:rPr lang="en-US" sz="4400" dirty="0"/>
            </a:br>
            <a:r>
              <a:rPr lang="en-US" sz="4400" dirty="0"/>
              <a:t>Yet, though the noise of falling blows was heard,</a:t>
            </a:r>
            <a:br>
              <a:rPr lang="en-US" sz="4400" dirty="0"/>
            </a:br>
            <a:r>
              <a:rPr lang="en-US" sz="4400" dirty="0"/>
              <a:t>The Anvil is unharmed, the hammers gone.”</a:t>
            </a:r>
          </a:p>
        </p:txBody>
      </p:sp>
    </p:spTree>
    <p:extLst>
      <p:ext uri="{BB962C8B-B14F-4D97-AF65-F5344CB8AC3E}">
        <p14:creationId xmlns:p14="http://schemas.microsoft.com/office/powerpoint/2010/main" val="291647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74B-2252-4D6D-9C28-971598F4AC14}"/>
              </a:ext>
            </a:extLst>
          </p:cNvPr>
          <p:cNvSpPr>
            <a:spLocks noGrp="1"/>
          </p:cNvSpPr>
          <p:nvPr>
            <p:ph type="ctrTitle"/>
          </p:nvPr>
        </p:nvSpPr>
        <p:spPr>
          <a:xfrm>
            <a:off x="288759" y="866273"/>
            <a:ext cx="3826041" cy="3152274"/>
          </a:xfrm>
        </p:spPr>
        <p:txBody>
          <a:bodyPr>
            <a:normAutofit/>
          </a:bodyPr>
          <a:lstStyle/>
          <a:p>
            <a:pPr>
              <a:lnSpc>
                <a:spcPct val="100000"/>
              </a:lnSpc>
            </a:pPr>
            <a:r>
              <a:rPr lang="en-US" sz="6600" dirty="0">
                <a:latin typeface="Diogenes" panose="02000605040000020004" pitchFamily="2" charset="0"/>
              </a:rPr>
              <a:t>Walking in</a:t>
            </a:r>
            <a:br>
              <a:rPr lang="en-US" sz="7200" dirty="0">
                <a:latin typeface="Diogenes" panose="02000605040000020004" pitchFamily="2" charset="0"/>
              </a:rPr>
            </a:br>
            <a:r>
              <a:rPr lang="en-US" sz="8000" cap="small" dirty="0">
                <a:latin typeface="Diogenes" panose="02000605040000020004" pitchFamily="2" charset="0"/>
              </a:rPr>
              <a:t>Truth</a:t>
            </a:r>
          </a:p>
        </p:txBody>
      </p:sp>
      <p:sp>
        <p:nvSpPr>
          <p:cNvPr id="3" name="Subtitle 2">
            <a:extLst>
              <a:ext uri="{FF2B5EF4-FFF2-40B4-BE49-F238E27FC236}">
                <a16:creationId xmlns:a16="http://schemas.microsoft.com/office/drawing/2014/main" id="{9AE938D0-7039-4B7D-82E8-E080D0072590}"/>
              </a:ext>
            </a:extLst>
          </p:cNvPr>
          <p:cNvSpPr>
            <a:spLocks noGrp="1"/>
          </p:cNvSpPr>
          <p:nvPr>
            <p:ph type="subTitle" idx="1"/>
          </p:nvPr>
        </p:nvSpPr>
        <p:spPr>
          <a:xfrm>
            <a:off x="3561348" y="336884"/>
            <a:ext cx="8630652" cy="6151839"/>
          </a:xfrm>
        </p:spPr>
        <p:txBody>
          <a:bodyPr>
            <a:normAutofit/>
          </a:bodyPr>
          <a:lstStyle/>
          <a:p>
            <a:pPr>
              <a:lnSpc>
                <a:spcPct val="100000"/>
              </a:lnSpc>
              <a:spcBef>
                <a:spcPts val="0"/>
              </a:spcBef>
            </a:pPr>
            <a:r>
              <a:rPr lang="en-US" sz="4400" b="1" dirty="0"/>
              <a:t>The Truth Abides in Us (2)</a:t>
            </a:r>
          </a:p>
          <a:p>
            <a:pPr>
              <a:lnSpc>
                <a:spcPct val="100000"/>
              </a:lnSpc>
              <a:spcBef>
                <a:spcPts val="0"/>
              </a:spcBef>
              <a:spcAft>
                <a:spcPts val="600"/>
              </a:spcAft>
            </a:pPr>
            <a:r>
              <a:rPr lang="en-US" sz="4000" dirty="0"/>
              <a:t>Prov. 23:23; 2 Cor. 10:4-6</a:t>
            </a:r>
          </a:p>
          <a:p>
            <a:pPr>
              <a:lnSpc>
                <a:spcPct val="100000"/>
              </a:lnSpc>
              <a:spcBef>
                <a:spcPts val="0"/>
              </a:spcBef>
            </a:pPr>
            <a:r>
              <a:rPr lang="en-US" sz="4400" b="1" dirty="0"/>
              <a:t>Walking in Truth (4)</a:t>
            </a:r>
          </a:p>
          <a:p>
            <a:pPr>
              <a:lnSpc>
                <a:spcPct val="100000"/>
              </a:lnSpc>
              <a:spcBef>
                <a:spcPts val="0"/>
              </a:spcBef>
              <a:spcAft>
                <a:spcPts val="600"/>
              </a:spcAft>
            </a:pPr>
            <a:r>
              <a:rPr lang="en-US" sz="4000" dirty="0"/>
              <a:t>Rom. 9:1-5, 10:1-4; 1 Jn. 5:2-3</a:t>
            </a:r>
          </a:p>
          <a:p>
            <a:pPr>
              <a:lnSpc>
                <a:spcPct val="100000"/>
              </a:lnSpc>
              <a:spcBef>
                <a:spcPts val="0"/>
              </a:spcBef>
            </a:pPr>
            <a:r>
              <a:rPr lang="en-US" sz="4400" b="1" dirty="0"/>
              <a:t>Walk According to His Commandments (6)</a:t>
            </a:r>
          </a:p>
          <a:p>
            <a:pPr>
              <a:lnSpc>
                <a:spcPct val="100000"/>
              </a:lnSpc>
              <a:spcBef>
                <a:spcPts val="0"/>
              </a:spcBef>
              <a:spcAft>
                <a:spcPts val="600"/>
              </a:spcAft>
            </a:pPr>
            <a:r>
              <a:rPr lang="en-US" sz="4000" dirty="0"/>
              <a:t>Psa. 119:160; Jn. 17:17; 1 Jn. 4:20-21</a:t>
            </a:r>
          </a:p>
          <a:p>
            <a:pPr>
              <a:lnSpc>
                <a:spcPct val="100000"/>
              </a:lnSpc>
              <a:spcBef>
                <a:spcPts val="0"/>
              </a:spcBef>
            </a:pPr>
            <a:r>
              <a:rPr lang="en-US" sz="4400" b="1" dirty="0"/>
              <a:t>Abide in Doctrine of Christ (9)</a:t>
            </a:r>
          </a:p>
          <a:p>
            <a:pPr>
              <a:lnSpc>
                <a:spcPct val="100000"/>
              </a:lnSpc>
              <a:spcBef>
                <a:spcPts val="0"/>
              </a:spcBef>
            </a:pPr>
            <a:r>
              <a:rPr lang="en-US" sz="4000" dirty="0"/>
              <a:t>Matt. 7:26-27</a:t>
            </a:r>
          </a:p>
        </p:txBody>
      </p:sp>
    </p:spTree>
    <p:extLst>
      <p:ext uri="{BB962C8B-B14F-4D97-AF65-F5344CB8AC3E}">
        <p14:creationId xmlns:p14="http://schemas.microsoft.com/office/powerpoint/2010/main" val="388558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anim calcmode="lin" valueType="num">
                                      <p:cBhvr>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974B-2252-4D6D-9C28-971598F4AC14}"/>
              </a:ext>
            </a:extLst>
          </p:cNvPr>
          <p:cNvSpPr>
            <a:spLocks noGrp="1"/>
          </p:cNvSpPr>
          <p:nvPr>
            <p:ph type="ctrTitle"/>
          </p:nvPr>
        </p:nvSpPr>
        <p:spPr>
          <a:xfrm>
            <a:off x="316215" y="308842"/>
            <a:ext cx="3942966" cy="1207136"/>
          </a:xfrm>
        </p:spPr>
        <p:txBody>
          <a:bodyPr anchor="t">
            <a:normAutofit/>
          </a:bodyPr>
          <a:lstStyle/>
          <a:p>
            <a:pPr algn="l">
              <a:lnSpc>
                <a:spcPct val="100000"/>
              </a:lnSpc>
            </a:pPr>
            <a:r>
              <a:rPr lang="en-US" sz="6600" cap="small" dirty="0">
                <a:latin typeface="Diogenes" panose="02000605040000020004" pitchFamily="2" charset="0"/>
              </a:rPr>
              <a:t>Conclusion</a:t>
            </a:r>
          </a:p>
        </p:txBody>
      </p:sp>
      <p:sp>
        <p:nvSpPr>
          <p:cNvPr id="3" name="Subtitle 2">
            <a:extLst>
              <a:ext uri="{FF2B5EF4-FFF2-40B4-BE49-F238E27FC236}">
                <a16:creationId xmlns:a16="http://schemas.microsoft.com/office/drawing/2014/main" id="{9AE938D0-7039-4B7D-82E8-E080D0072590}"/>
              </a:ext>
            </a:extLst>
          </p:cNvPr>
          <p:cNvSpPr>
            <a:spLocks noGrp="1"/>
          </p:cNvSpPr>
          <p:nvPr>
            <p:ph type="subTitle" idx="1"/>
          </p:nvPr>
        </p:nvSpPr>
        <p:spPr>
          <a:xfrm>
            <a:off x="319610" y="1391685"/>
            <a:ext cx="11559569" cy="5109347"/>
          </a:xfrm>
          <a:solidFill>
            <a:srgbClr val="F1EBCF">
              <a:alpha val="69000"/>
            </a:srgbClr>
          </a:solidFill>
          <a:ln w="25400">
            <a:solidFill>
              <a:schemeClr val="tx1"/>
            </a:solidFill>
          </a:ln>
        </p:spPr>
        <p:txBody>
          <a:bodyPr lIns="182880" tIns="91440" rIns="182880" bIns="91440">
            <a:normAutofit/>
          </a:bodyPr>
          <a:lstStyle/>
          <a:p>
            <a:pPr algn="l"/>
            <a:r>
              <a:rPr lang="en-US" sz="4400" b="1" dirty="0"/>
              <a:t>     “</a:t>
            </a:r>
            <a:r>
              <a:rPr lang="en-US" sz="4400" dirty="0"/>
              <a:t>This is the message which we have heard from Him and declare to you, that God is light and in Him is no darkness at all.</a:t>
            </a:r>
            <a:r>
              <a:rPr lang="en-US" sz="4400" baseline="30000" dirty="0"/>
              <a:t> 6</a:t>
            </a:r>
            <a:r>
              <a:rPr lang="en-US" sz="4400" dirty="0"/>
              <a:t> If we say that we have fellowship with Him, and walk in darkness, we lie and do not practice the truth.</a:t>
            </a:r>
            <a:r>
              <a:rPr lang="en-US" sz="4400" baseline="30000" dirty="0"/>
              <a:t> 7</a:t>
            </a:r>
            <a:r>
              <a:rPr lang="en-US" sz="4400" dirty="0"/>
              <a:t> But if we walk in the light as He is in the light, we have fellowship with one another, and the blood of Jesus Christ His Son cleanses us from all sin.”</a:t>
            </a:r>
          </a:p>
        </p:txBody>
      </p:sp>
    </p:spTree>
    <p:extLst>
      <p:ext uri="{BB962C8B-B14F-4D97-AF65-F5344CB8AC3E}">
        <p14:creationId xmlns:p14="http://schemas.microsoft.com/office/powerpoint/2010/main" val="299269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2280</Words>
  <Application>Microsoft Office PowerPoint</Application>
  <PresentationFormat>Widescreen</PresentationFormat>
  <Paragraphs>106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Diogenes</vt:lpstr>
      <vt:lpstr>Office Theme</vt:lpstr>
      <vt:lpstr>Walking in Truth</vt:lpstr>
      <vt:lpstr>Walking in Truth</vt:lpstr>
      <vt:lpstr>The Anvil of God’s Word</vt:lpstr>
      <vt:lpstr>Walking in Truth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in Truth</dc:title>
  <dc:creator>Stan Cox</dc:creator>
  <cp:lastModifiedBy>Stan Cox</cp:lastModifiedBy>
  <cp:revision>5</cp:revision>
  <cp:lastPrinted>2020-03-07T22:27:54Z</cp:lastPrinted>
  <dcterms:created xsi:type="dcterms:W3CDTF">2020-03-04T23:18:11Z</dcterms:created>
  <dcterms:modified xsi:type="dcterms:W3CDTF">2020-03-10T18:53:46Z</dcterms:modified>
</cp:coreProperties>
</file>