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3" autoAdjust="0"/>
    <p:restoredTop sz="44883" autoAdjust="0"/>
  </p:normalViewPr>
  <p:slideViewPr>
    <p:cSldViewPr snapToGrid="0">
      <p:cViewPr varScale="1">
        <p:scale>
          <a:sx n="29" d="100"/>
          <a:sy n="29" d="100"/>
        </p:scale>
        <p:origin x="234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D7500-4FD9-4C93-8402-0ECAB4133BB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27582-2560-4050-AE5A-B114D3B8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(Note:  PPT from Jeremiah</a:t>
            </a:r>
            <a:r>
              <a:rPr lang="en-US" b="0" baseline="0" dirty="0" smtClean="0"/>
              <a:t> Cox, with minor changes)</a:t>
            </a:r>
          </a:p>
          <a:p>
            <a:r>
              <a:rPr lang="en-US" b="0" baseline="0" dirty="0" smtClean="0"/>
              <a:t>Preached at West Side on March 29, 2015 am</a:t>
            </a:r>
          </a:p>
          <a:p>
            <a:endParaRPr lang="en-US" b="0" dirty="0"/>
          </a:p>
          <a:p>
            <a:r>
              <a:rPr lang="en-US" i="1" dirty="0"/>
              <a:t>Ephesians 5:15-17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something that has been sought after since the beginning (cf. Genesis 3:6 – </a:t>
            </a:r>
            <a:r>
              <a:rPr lang="en-US" i="1" dirty="0"/>
              <a:t>“a tree desirable to make one wise”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– power of judging rightly and following the soundest course of action based on knowledge, experience, and understanding.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important for Christians. We are expected to walk in wisdom!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True </a:t>
            </a:r>
            <a:r>
              <a:rPr lang="en-US" b="1" dirty="0"/>
              <a:t>wisdom comes from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3:13-18 – Two kinds of wisdom.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Earthly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Earthly – worldly; according to the worlds standards.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Sensual – according to the senses; what feels right.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Demonic – according to the devil and his angels.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Heavenly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be attained by asking God (cf. 1:5).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Wisdom </a:t>
            </a:r>
            <a:r>
              <a:rPr lang="en-US" b="1" dirty="0"/>
              <a:t>does not come solely from experience.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Job 12:12,</a:t>
            </a:r>
            <a:r>
              <a:rPr lang="en-US" dirty="0" smtClean="0"/>
              <a:t> </a:t>
            </a:r>
            <a:r>
              <a:rPr lang="en-US" i="1" dirty="0" smtClean="0"/>
              <a:t>“Wisdom is with aged men, And with length of days, understanding.”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1:8-9; 2:1-9 – Solomon the son of David, king of Israel addressing his son (experienced advising inexperienced).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Learn </a:t>
            </a:r>
            <a:r>
              <a:rPr lang="en-US" dirty="0"/>
              <a:t>from others! Learn from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foolish to say we must learn solely through our own experiences.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Receives </a:t>
            </a:r>
            <a:r>
              <a:rPr lang="en-US" b="1" dirty="0"/>
              <a:t>counsel.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Proverbs </a:t>
            </a:r>
            <a:r>
              <a:rPr lang="en-US" b="1" dirty="0" smtClean="0"/>
              <a:t>12:15, </a:t>
            </a:r>
            <a:r>
              <a:rPr lang="en-US" i="1" dirty="0" smtClean="0"/>
              <a:t>“The way of a fool is right in his own eyes, But he who heeds counsel is wise.”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Note: </a:t>
            </a:r>
            <a:r>
              <a:rPr lang="en-US" dirty="0" smtClean="0"/>
              <a:t>Worldly </a:t>
            </a:r>
            <a:r>
              <a:rPr lang="en-US" dirty="0"/>
              <a:t>individuals do not like to be corrected</a:t>
            </a:r>
            <a:r>
              <a:rPr lang="en-US" dirty="0" smtClean="0"/>
              <a:t>. </a:t>
            </a:r>
            <a:r>
              <a:rPr lang="en-US" b="1" dirty="0" smtClean="0"/>
              <a:t>(Proverbs 12:1), </a:t>
            </a:r>
            <a:r>
              <a:rPr lang="en-US" i="1" dirty="0" smtClean="0"/>
              <a:t>“Whoever loves instruction loves knowledge, But he who hates correction is stupid.”</a:t>
            </a:r>
            <a:endParaRPr lang="en-US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Guards </a:t>
            </a:r>
            <a:r>
              <a:rPr lang="en-US" b="1" dirty="0"/>
              <a:t>his tongue.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Proverbs </a:t>
            </a:r>
            <a:r>
              <a:rPr lang="en-US" b="1" dirty="0" smtClean="0"/>
              <a:t>10:19, </a:t>
            </a:r>
            <a:r>
              <a:rPr lang="en-US" i="1" dirty="0" smtClean="0"/>
              <a:t>“In the multitude of words sin is not lacking, But he who restrains his lips is wise.”</a:t>
            </a:r>
            <a:r>
              <a:rPr lang="en-US" dirty="0" smtClean="0"/>
              <a:t>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Note:  </a:t>
            </a:r>
            <a:r>
              <a:rPr lang="en-US" dirty="0" smtClean="0"/>
              <a:t>The </a:t>
            </a:r>
            <a:r>
              <a:rPr lang="en-US" dirty="0"/>
              <a:t>tongue can be inconsistent and destructive. </a:t>
            </a:r>
            <a:r>
              <a:rPr lang="en-US" i="1" dirty="0"/>
              <a:t>“My brethren, these things ought not to be so</a:t>
            </a:r>
            <a:r>
              <a:rPr lang="en-US" i="1" dirty="0" smtClean="0"/>
              <a:t>.” </a:t>
            </a:r>
            <a:r>
              <a:rPr lang="en-US" b="1" i="0" dirty="0" smtClean="0"/>
              <a:t>(James 3:10)</a:t>
            </a:r>
            <a:endParaRPr lang="en-US" b="1" i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Flees </a:t>
            </a:r>
            <a:r>
              <a:rPr lang="en-US" b="1" dirty="0"/>
              <a:t>from evil.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Proverbs </a:t>
            </a:r>
            <a:r>
              <a:rPr lang="en-US" b="1" dirty="0" smtClean="0"/>
              <a:t>14:16</a:t>
            </a:r>
            <a:r>
              <a:rPr lang="en-US" b="1" i="1" dirty="0" smtClean="0"/>
              <a:t>, </a:t>
            </a:r>
            <a:r>
              <a:rPr lang="en-US" i="1" dirty="0" smtClean="0"/>
              <a:t>“A wise man fears and departs from evil, But a fool rages and is self-confident.”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Is </a:t>
            </a:r>
            <a:r>
              <a:rPr lang="en-US" b="1" dirty="0"/>
              <a:t>prepared.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Matthew </a:t>
            </a:r>
            <a:r>
              <a:rPr lang="en-US" b="1" dirty="0" smtClean="0"/>
              <a:t>7:24-27 (READ), </a:t>
            </a:r>
            <a:r>
              <a:rPr lang="en-US" dirty="0" smtClean="0"/>
              <a:t>– </a:t>
            </a:r>
            <a:r>
              <a:rPr lang="en-US" dirty="0"/>
              <a:t>A wise man is always prepared.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“of that day and hour no one knows, not even the angels of heaven, but My Father only” (Matthew 24:36).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Obeys God.</a:t>
            </a:r>
          </a:p>
          <a:p>
            <a:r>
              <a:rPr lang="en-US" b="1" dirty="0"/>
              <a:t>James </a:t>
            </a:r>
            <a:r>
              <a:rPr lang="en-US" b="1" dirty="0" smtClean="0"/>
              <a:t>1:21-22, </a:t>
            </a:r>
            <a:r>
              <a:rPr lang="en-US" i="1" dirty="0" smtClean="0"/>
              <a:t>“Therefore lay aside all filthiness and overflow of wickedness, and receive with meekness the implanted word, which is able to save your souls. </a:t>
            </a:r>
            <a:r>
              <a:rPr lang="en-US" i="1" baseline="30000" dirty="0" smtClean="0"/>
              <a:t>22 </a:t>
            </a:r>
            <a:r>
              <a:rPr lang="en-US" i="1" dirty="0" smtClean="0"/>
              <a:t>But be doers of the word, and not hearers only, deceiving yourselves.”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b="1" dirty="0" smtClean="0"/>
              <a:t>Conclusion - </a:t>
            </a:r>
            <a:r>
              <a:rPr lang="en-US" dirty="0" smtClean="0"/>
              <a:t>Walk </a:t>
            </a:r>
            <a:r>
              <a:rPr lang="en-US" dirty="0"/>
              <a:t>in wisdom</a:t>
            </a:r>
            <a:r>
              <a:rPr lang="en-US" dirty="0" smtClean="0"/>
              <a:t>! Be </a:t>
            </a:r>
            <a:r>
              <a:rPr lang="en-US" dirty="0"/>
              <a:t>wise and obey!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4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8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3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53F6-36B2-4196-BD33-040F6C49FD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6294"/>
            <a:ext cx="7772400" cy="1611661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88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00788"/>
            <a:ext cx="6858000" cy="557011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Ephesians 5:15-17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7" b="14590"/>
          <a:stretch/>
        </p:blipFill>
        <p:spPr>
          <a:xfrm>
            <a:off x="2349857" y="2590904"/>
            <a:ext cx="4444286" cy="1839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81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Finding Wisdom at its Source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846" y="2070847"/>
            <a:ext cx="7342095" cy="41061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True wisdom comes from </a:t>
            </a:r>
            <a:r>
              <a:rPr lang="en-US" sz="3600" b="1" dirty="0" smtClean="0">
                <a:solidFill>
                  <a:schemeClr val="bg1"/>
                </a:solidFill>
              </a:rPr>
              <a:t>God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James </a:t>
            </a:r>
            <a:r>
              <a:rPr lang="en-US" sz="3200" dirty="0" smtClean="0">
                <a:solidFill>
                  <a:schemeClr val="bg1"/>
                </a:solidFill>
              </a:rPr>
              <a:t>3:13-18</a:t>
            </a:r>
            <a:endParaRPr lang="en-US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Not only from experience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Job </a:t>
            </a:r>
            <a:r>
              <a:rPr lang="en-US" sz="3200" dirty="0">
                <a:solidFill>
                  <a:schemeClr val="bg1"/>
                </a:solidFill>
              </a:rPr>
              <a:t>12:12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Proverbs 1:8-9; </a:t>
            </a:r>
            <a:r>
              <a:rPr lang="en-US" sz="3200" dirty="0" smtClean="0">
                <a:solidFill>
                  <a:schemeClr val="bg1"/>
                </a:solidFill>
              </a:rPr>
              <a:t>2:1-9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5353"/>
            <a:ext cx="3956229" cy="4361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bg1"/>
                </a:solidFill>
                <a:latin typeface="Brush Script MT" panose="03060802040406070304" pitchFamily="66" charset="0"/>
              </a:rPr>
              <a:t>A wise man</a:t>
            </a:r>
            <a:r>
              <a:rPr lang="en-US" sz="4000" i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…</a:t>
            </a:r>
          </a:p>
          <a:p>
            <a:pPr marL="0" indent="0">
              <a:buNone/>
            </a:pPr>
            <a:endParaRPr lang="en-US" sz="200" i="1" dirty="0">
              <a:solidFill>
                <a:schemeClr val="bg1"/>
              </a:solidFill>
              <a:latin typeface="Brush Script MT" panose="03060802040406070304" pitchFamily="66" charset="0"/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Receives </a:t>
            </a:r>
            <a:r>
              <a:rPr lang="en-US" sz="3200" b="1" dirty="0" smtClean="0">
                <a:solidFill>
                  <a:schemeClr val="bg1"/>
                </a:solidFill>
              </a:rPr>
              <a:t>counsel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12:15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Guards his </a:t>
            </a:r>
            <a:r>
              <a:rPr lang="en-US" sz="3200" b="1" dirty="0" smtClean="0">
                <a:solidFill>
                  <a:schemeClr val="bg1"/>
                </a:solidFill>
              </a:rPr>
              <a:t>tongue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10:19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Flees from </a:t>
            </a:r>
            <a:r>
              <a:rPr lang="en-US" sz="3200" b="1" dirty="0" smtClean="0">
                <a:solidFill>
                  <a:schemeClr val="bg1"/>
                </a:solidFill>
              </a:rPr>
              <a:t>evil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14:16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5353"/>
            <a:ext cx="3956229" cy="4361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bg1"/>
                </a:solidFill>
                <a:latin typeface="Brush Script MT" panose="03060802040406070304" pitchFamily="66" charset="0"/>
              </a:rPr>
              <a:t>A wise man</a:t>
            </a:r>
            <a:r>
              <a:rPr lang="en-US" sz="4000" i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…</a:t>
            </a:r>
          </a:p>
          <a:p>
            <a:pPr marL="0" indent="0">
              <a:buNone/>
            </a:pPr>
            <a:endParaRPr lang="en-US" sz="200" i="1" dirty="0">
              <a:solidFill>
                <a:schemeClr val="bg1"/>
              </a:solidFill>
              <a:latin typeface="Brush Script MT" panose="03060802040406070304" pitchFamily="66" charset="0"/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Receives </a:t>
            </a:r>
            <a:r>
              <a:rPr lang="en-US" sz="3200" b="1" dirty="0" smtClean="0">
                <a:solidFill>
                  <a:schemeClr val="bg1"/>
                </a:solidFill>
              </a:rPr>
              <a:t>counsel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12:15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Guards his </a:t>
            </a:r>
            <a:r>
              <a:rPr lang="en-US" sz="3200" b="1" dirty="0" smtClean="0">
                <a:solidFill>
                  <a:schemeClr val="bg1"/>
                </a:solidFill>
              </a:rPr>
              <a:t>tongue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10:19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Flees from </a:t>
            </a:r>
            <a:r>
              <a:rPr lang="en-US" sz="3200" b="1" dirty="0" smtClean="0">
                <a:solidFill>
                  <a:schemeClr val="bg1"/>
                </a:solidFill>
              </a:rPr>
              <a:t>evil</a:t>
            </a:r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14:16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0628" y="2649071"/>
            <a:ext cx="3956229" cy="352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Is prepared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Matthew 7:24-27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Obeys God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James 1:21-22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510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Office Theme</vt:lpstr>
      <vt:lpstr>Ways of the Wise</vt:lpstr>
      <vt:lpstr>Finding Wisdom at its Source</vt:lpstr>
      <vt:lpstr>Ways of the Wise</vt:lpstr>
      <vt:lpstr>Ways of the Wise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Wise</dc:title>
  <dc:creator>Jeremiah Cox</dc:creator>
  <cp:lastModifiedBy>Stan Cox</cp:lastModifiedBy>
  <cp:revision>10</cp:revision>
  <dcterms:created xsi:type="dcterms:W3CDTF">2015-03-01T23:02:09Z</dcterms:created>
  <dcterms:modified xsi:type="dcterms:W3CDTF">2015-04-14T04:05:47Z</dcterms:modified>
</cp:coreProperties>
</file>