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60" r:id="rId5"/>
    <p:sldId id="259" r:id="rId6"/>
    <p:sldId id="261" r:id="rId7"/>
    <p:sldId id="262"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ooper Black" panose="0208090404030B020404" pitchFamily="18"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5793" autoAdjust="0"/>
  </p:normalViewPr>
  <p:slideViewPr>
    <p:cSldViewPr snapToGrid="0">
      <p:cViewPr>
        <p:scale>
          <a:sx n="44" d="100"/>
          <a:sy n="44" d="100"/>
        </p:scale>
        <p:origin x="638" y="24"/>
      </p:cViewPr>
      <p:guideLst/>
    </p:cSldViewPr>
  </p:slideViewPr>
  <p:notesTextViewPr>
    <p:cViewPr>
      <p:scale>
        <a:sx n="1" d="1"/>
        <a:sy n="1" d="1"/>
      </p:scale>
      <p:origin x="0" y="0"/>
    </p:cViewPr>
  </p:notesTextViewPr>
  <p:notesViewPr>
    <p:cSldViewPr snapToGrid="0">
      <p:cViewPr varScale="1">
        <p:scale>
          <a:sx n="62" d="100"/>
          <a:sy n="62" d="100"/>
        </p:scale>
        <p:origin x="1411"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978328-047C-4146-89EF-6C44FC094830}"/>
              </a:ext>
            </a:extLst>
          </p:cNvPr>
          <p:cNvSpPr>
            <a:spLocks noGrp="1"/>
          </p:cNvSpPr>
          <p:nvPr>
            <p:ph type="hdr" sz="quarter"/>
          </p:nvPr>
        </p:nvSpPr>
        <p:spPr>
          <a:xfrm>
            <a:off x="12357" y="0"/>
            <a:ext cx="3682314" cy="914400"/>
          </a:xfrm>
          <a:prstGeom prst="rect">
            <a:avLst/>
          </a:prstGeom>
        </p:spPr>
        <p:txBody>
          <a:bodyPr vert="horz" lIns="91440" tIns="45720" rIns="91440" bIns="45720" rtlCol="0"/>
          <a:lstStyle>
            <a:lvl1pPr algn="l">
              <a:defRPr sz="1200"/>
            </a:lvl1pPr>
          </a:lstStyle>
          <a:p>
            <a:r>
              <a:rPr lang="en-US" sz="1800" dirty="0">
                <a:latin typeface="Cooper Black" panose="0208090404030B020404" pitchFamily="18" charset="0"/>
              </a:rPr>
              <a:t>Who Can Find a Faithful Man?</a:t>
            </a:r>
          </a:p>
          <a:p>
            <a:r>
              <a:rPr lang="en-US" dirty="0"/>
              <a:t>(Proverbs 20:6)</a:t>
            </a:r>
          </a:p>
        </p:txBody>
      </p:sp>
      <p:sp>
        <p:nvSpPr>
          <p:cNvPr id="3" name="Date Placeholder 2">
            <a:extLst>
              <a:ext uri="{FF2B5EF4-FFF2-40B4-BE49-F238E27FC236}">
                <a16:creationId xmlns:a16="http://schemas.microsoft.com/office/drawing/2014/main" id="{1A6C1A1B-AF7D-4604-B783-1C4E757BB2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8, 2019</a:t>
            </a:r>
          </a:p>
        </p:txBody>
      </p:sp>
      <p:sp>
        <p:nvSpPr>
          <p:cNvPr id="4" name="Footer Placeholder 3">
            <a:extLst>
              <a:ext uri="{FF2B5EF4-FFF2-40B4-BE49-F238E27FC236}">
                <a16:creationId xmlns:a16="http://schemas.microsoft.com/office/drawing/2014/main" id="{D19C4881-38BF-4F29-82A7-7FF216663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F099174-4962-422F-99F7-6A6369E05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A9432BF5-A6B5-41B2-AD13-AA4F20FA7385}" type="slidenum">
              <a:rPr lang="en-US" smtClean="0"/>
              <a:t>‹#›</a:t>
            </a:fld>
            <a:endParaRPr lang="en-US" dirty="0"/>
          </a:p>
        </p:txBody>
      </p:sp>
    </p:spTree>
    <p:extLst>
      <p:ext uri="{BB962C8B-B14F-4D97-AF65-F5344CB8AC3E}">
        <p14:creationId xmlns:p14="http://schemas.microsoft.com/office/powerpoint/2010/main" val="3647547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6AE53-6531-411A-AF44-9D3C5600C121}"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7C708-745F-4DC6-8966-F2BF09581188}" type="slidenum">
              <a:rPr lang="en-US" smtClean="0"/>
              <a:t>‹#›</a:t>
            </a:fld>
            <a:endParaRPr lang="en-US"/>
          </a:p>
        </p:txBody>
      </p:sp>
    </p:spTree>
    <p:extLst>
      <p:ext uri="{BB962C8B-B14F-4D97-AF65-F5344CB8AC3E}">
        <p14:creationId xmlns:p14="http://schemas.microsoft.com/office/powerpoint/2010/main" val="13218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Who can find a faithful man?</a:t>
            </a:r>
          </a:p>
          <a:p>
            <a:pPr marL="171450" indent="-171450">
              <a:buFont typeface="Arial" panose="020B0604020202020204" pitchFamily="34" charset="0"/>
              <a:buChar char="•"/>
            </a:pPr>
            <a:r>
              <a:rPr lang="en-US" b="1" dirty="0"/>
              <a:t>Some say almost all are</a:t>
            </a:r>
          </a:p>
          <a:p>
            <a:pPr marL="628650" lvl="1" indent="-171450">
              <a:buFont typeface="Arial" panose="020B0604020202020204" pitchFamily="34" charset="0"/>
              <a:buChar char="•"/>
            </a:pPr>
            <a:r>
              <a:rPr lang="en-US" dirty="0"/>
              <a:t>At funerals, almost all are rationalized as pleasing to God, and worthy of a reward.</a:t>
            </a:r>
          </a:p>
          <a:p>
            <a:pPr marL="628650" lvl="1" indent="-171450">
              <a:buFont typeface="Arial" panose="020B0604020202020204" pitchFamily="34" charset="0"/>
              <a:buChar char="•"/>
            </a:pPr>
            <a:r>
              <a:rPr lang="en-US" dirty="0"/>
              <a:t>It is unpleasant for some to call another unacceptable.</a:t>
            </a:r>
          </a:p>
          <a:p>
            <a:pPr marL="171450" indent="-171450">
              <a:buFont typeface="Arial" panose="020B0604020202020204" pitchFamily="34" charset="0"/>
              <a:buChar char="•"/>
            </a:pPr>
            <a:r>
              <a:rPr lang="en-US" b="1" dirty="0"/>
              <a:t>Some say almost none are</a:t>
            </a:r>
          </a:p>
          <a:p>
            <a:pPr marL="628650" lvl="1" indent="-171450">
              <a:buFont typeface="Arial" panose="020B0604020202020204" pitchFamily="34" charset="0"/>
              <a:buChar char="•"/>
            </a:pPr>
            <a:r>
              <a:rPr lang="en-US" dirty="0"/>
              <a:t>This is especially problematic when it is found among Christians</a:t>
            </a:r>
          </a:p>
          <a:p>
            <a:pPr marL="628650" lvl="1" indent="-171450">
              <a:buFont typeface="Arial" panose="020B0604020202020204" pitchFamily="34" charset="0"/>
              <a:buChar char="•"/>
            </a:pPr>
            <a:r>
              <a:rPr lang="en-US" dirty="0"/>
              <a:t>The danger is of presuming to judge others by a standard you set, rather than one set by God</a:t>
            </a:r>
          </a:p>
          <a:p>
            <a:pPr marL="0" lvl="0" indent="0">
              <a:buFont typeface="Arial" panose="020B0604020202020204" pitchFamily="34" charset="0"/>
              <a:buNone/>
            </a:pPr>
            <a:r>
              <a:rPr lang="en-US" b="1" dirty="0"/>
              <a:t>(Matthew 23:2-4), </a:t>
            </a:r>
            <a:r>
              <a:rPr lang="en-US" i="1" dirty="0"/>
              <a:t>“The scribes and the Pharisees sit in Moses’ seat.</a:t>
            </a:r>
            <a:r>
              <a:rPr lang="en-US" i="1" baseline="30000" dirty="0"/>
              <a:t> 3</a:t>
            </a:r>
            <a:r>
              <a:rPr lang="en-US" i="1" dirty="0"/>
              <a:t> Therefore whatever they tell you to observe, that observe and do, but do not do according to their works; for they say, and do not do.</a:t>
            </a:r>
            <a:r>
              <a:rPr lang="en-US" i="1" baseline="30000" dirty="0"/>
              <a:t> 4</a:t>
            </a:r>
            <a:r>
              <a:rPr lang="en-US" i="1" dirty="0"/>
              <a:t> For they bind heavy burdens, hard to bear, and lay them on men's shoulders; but they themselves will not move them with one of their fingers.”</a:t>
            </a:r>
          </a:p>
          <a:p>
            <a:pPr marL="1085850" lvl="2" indent="-171450">
              <a:buFont typeface="Arial" panose="020B0604020202020204" pitchFamily="34" charset="0"/>
              <a:buChar char="•"/>
            </a:pPr>
            <a:r>
              <a:rPr lang="en-US" i="0" dirty="0"/>
              <a:t>Ready to condemn apathy, ignorance, intolerance, immorality, a lack of love, imperiousness in others… but do not recognize it in themselves.</a:t>
            </a:r>
          </a:p>
          <a:p>
            <a:pPr marL="0" lvl="0" indent="0">
              <a:buFont typeface="Arial" panose="020B0604020202020204" pitchFamily="34" charset="0"/>
              <a:buNone/>
            </a:pPr>
            <a:r>
              <a:rPr lang="en-US" b="1" i="0" dirty="0"/>
              <a:t>(Matthew 7:3-5), </a:t>
            </a:r>
            <a:r>
              <a:rPr lang="en-US" i="1" dirty="0"/>
              <a:t>“And why do you look at the speck in your brother's eye, but do not consider the plank in your own eye?</a:t>
            </a:r>
            <a:r>
              <a:rPr lang="en-US" i="1" baseline="30000" dirty="0"/>
              <a:t> 4</a:t>
            </a:r>
            <a:r>
              <a:rPr lang="en-US" i="1" dirty="0"/>
              <a:t> Or how can you say to your brother, ‘Let me remove the speck from your eye’; and look, a plank is in your own eye?</a:t>
            </a:r>
            <a:r>
              <a:rPr lang="en-US" i="1" baseline="30000" dirty="0"/>
              <a:t> 5</a:t>
            </a:r>
            <a:r>
              <a:rPr lang="en-US" i="1" dirty="0"/>
              <a:t> Hypocrite! First remove the plank from your own eye, and then you will see clearly to remove the speck from your brother's eye.”</a:t>
            </a:r>
          </a:p>
          <a:p>
            <a:pPr marL="0" lv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truth depends upon what constitutes a faithful man</a:t>
            </a:r>
          </a:p>
          <a:p>
            <a:pPr marL="171450" indent="-171450">
              <a:buFont typeface="Arial" panose="020B0604020202020204" pitchFamily="34" charset="0"/>
              <a:buChar char="•"/>
            </a:pPr>
            <a:r>
              <a:rPr lang="en-US" b="1" dirty="0"/>
              <a:t>What we think matters not!</a:t>
            </a:r>
          </a:p>
          <a:p>
            <a:pPr marL="0" indent="0">
              <a:buFont typeface="Arial" panose="020B0604020202020204" pitchFamily="34" charset="0"/>
              <a:buNone/>
            </a:pPr>
            <a:r>
              <a:rPr lang="en-US" b="1" dirty="0"/>
              <a:t>(Proverbs 20:6), </a:t>
            </a:r>
            <a:r>
              <a:rPr lang="en-US" i="1" dirty="0"/>
              <a:t>“Most men will proclaim each his own goodness, but who can find a faithful man?”</a:t>
            </a:r>
          </a:p>
          <a:p>
            <a:pPr marL="0" indent="0">
              <a:buFont typeface="Arial" panose="020B0604020202020204" pitchFamily="34" charset="0"/>
              <a:buNone/>
            </a:pPr>
            <a:endParaRPr lang="en-US" i="1" dirty="0"/>
          </a:p>
          <a:p>
            <a:pPr marL="0" indent="0">
              <a:buFont typeface="Arial" panose="020B0604020202020204" pitchFamily="34" charset="0"/>
              <a:buNone/>
            </a:pPr>
            <a:r>
              <a:rPr lang="en-US" b="1" i="0" dirty="0"/>
              <a:t>What do the scriptures reveal to be traits of on who is faithful.  How can we recognize a faithful man or woman?</a:t>
            </a:r>
          </a:p>
        </p:txBody>
      </p:sp>
      <p:sp>
        <p:nvSpPr>
          <p:cNvPr id="4" name="Slide Number Placeholder 3"/>
          <p:cNvSpPr>
            <a:spLocks noGrp="1"/>
          </p:cNvSpPr>
          <p:nvPr>
            <p:ph type="sldNum" sz="quarter" idx="5"/>
          </p:nvPr>
        </p:nvSpPr>
        <p:spPr/>
        <p:txBody>
          <a:bodyPr/>
          <a:lstStyle/>
          <a:p>
            <a:fld id="{CC17C708-745F-4DC6-8966-F2BF09581188}" type="slidenum">
              <a:rPr lang="en-US" smtClean="0"/>
              <a:t>1</a:t>
            </a:fld>
            <a:endParaRPr lang="en-US"/>
          </a:p>
        </p:txBody>
      </p:sp>
    </p:spTree>
    <p:extLst>
      <p:ext uri="{BB962C8B-B14F-4D97-AF65-F5344CB8AC3E}">
        <p14:creationId xmlns:p14="http://schemas.microsoft.com/office/powerpoint/2010/main" val="108695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Some traits of a faithful man</a:t>
            </a:r>
          </a:p>
          <a:p>
            <a:pPr marL="171450" lvl="0" indent="-171450">
              <a:buFont typeface="Arial" panose="020B0604020202020204" pitchFamily="34" charset="0"/>
              <a:buChar char="•"/>
            </a:pPr>
            <a:r>
              <a:rPr lang="en-US" b="1" dirty="0"/>
              <a:t>Genuine Faith (</a:t>
            </a:r>
            <a:r>
              <a:rPr lang="en-US" b="1" dirty="0" err="1"/>
              <a:t>pistis</a:t>
            </a:r>
            <a:r>
              <a:rPr lang="en-US" b="1" dirty="0"/>
              <a:t>, depending upon context, is translated, “faith” or “faithful”.)</a:t>
            </a:r>
          </a:p>
          <a:p>
            <a:pPr marL="171450" lvl="0" indent="-171450">
              <a:buFont typeface="Arial" panose="020B0604020202020204" pitchFamily="34" charset="0"/>
              <a:buChar char="•"/>
            </a:pPr>
            <a:r>
              <a:rPr lang="en-US" dirty="0"/>
              <a:t>Abraham is wonderful example of a man whose faith in God was genuine</a:t>
            </a:r>
          </a:p>
          <a:p>
            <a:pPr marL="0" lvl="0" indent="0">
              <a:buFont typeface="Arial" panose="020B0604020202020204" pitchFamily="34" charset="0"/>
              <a:buNone/>
            </a:pPr>
            <a:r>
              <a:rPr lang="en-US" b="1" dirty="0"/>
              <a:t>(Galatians 3:6-9), </a:t>
            </a:r>
            <a:r>
              <a:rPr lang="en-US" i="1" dirty="0"/>
              <a:t>“Abraham ‘believed God, and it was accounted to him for righteousness.’</a:t>
            </a:r>
            <a:r>
              <a:rPr lang="en-US" i="1" baseline="30000" dirty="0"/>
              <a:t> 7</a:t>
            </a:r>
            <a:r>
              <a:rPr lang="en-US" i="1" dirty="0"/>
              <a:t> Therefore know that only those who are of faith are sons of Abraham.</a:t>
            </a:r>
            <a:r>
              <a:rPr lang="en-US" i="1" baseline="30000" dirty="0"/>
              <a:t> 8</a:t>
            </a:r>
            <a:r>
              <a:rPr lang="en-US" i="1" dirty="0"/>
              <a:t> And the Scripture, foreseeing that God would justify the Gentiles by faith, preached the gospel to Abraham beforehand, saying, ‘In you all the nations shall be blessed.’</a:t>
            </a:r>
            <a:r>
              <a:rPr lang="en-US" i="1" baseline="30000" dirty="0"/>
              <a:t> 9</a:t>
            </a:r>
            <a:r>
              <a:rPr lang="en-US" i="1" dirty="0"/>
              <a:t> So then those who are of faith are blessed with believing Abraham.”</a:t>
            </a:r>
          </a:p>
          <a:p>
            <a:pPr marL="628650" lvl="1" indent="-171450">
              <a:buFont typeface="Arial" panose="020B0604020202020204" pitchFamily="34" charset="0"/>
              <a:buChar char="•"/>
            </a:pPr>
            <a:r>
              <a:rPr lang="en-US" i="0" dirty="0"/>
              <a:t>Notice that in our time it is not the physical Jew who can lay claim on Abraham as their father</a:t>
            </a:r>
          </a:p>
          <a:p>
            <a:pPr marL="628650" lvl="1" indent="-171450">
              <a:buFont typeface="Arial" panose="020B0604020202020204" pitchFamily="34" charset="0"/>
              <a:buChar char="•"/>
            </a:pPr>
            <a:r>
              <a:rPr lang="en-US" i="0" dirty="0"/>
              <a:t>The spiritual circumcision (that is, those who have faith in Jesus Christ) are the ones who are blessed by the faith Abraham exhibited toward God.</a:t>
            </a:r>
          </a:p>
          <a:p>
            <a:pPr marL="171450" lvl="0" indent="-171450">
              <a:buFont typeface="Arial" panose="020B0604020202020204" pitchFamily="34" charset="0"/>
              <a:buChar char="•"/>
            </a:pPr>
            <a:r>
              <a:rPr lang="en-US" b="1" dirty="0"/>
              <a:t>We must have faith in God in and Jesus Christ as His son</a:t>
            </a:r>
          </a:p>
          <a:p>
            <a:pPr marL="171450" lvl="0" indent="-171450">
              <a:buFont typeface="Arial" panose="020B0604020202020204" pitchFamily="34" charset="0"/>
              <a:buChar char="•"/>
            </a:pPr>
            <a:r>
              <a:rPr lang="en-US" b="1" dirty="0"/>
              <a:t>(Hebrews 11:6), </a:t>
            </a:r>
            <a:r>
              <a:rPr lang="en-US" b="0" i="1" dirty="0"/>
              <a:t>“But without faith it is impossible to please Him, for he who comes to God must believe that He is, and that He is a rewarder of those who diligently seek Him.”</a:t>
            </a:r>
          </a:p>
          <a:p>
            <a:pPr marL="171450" lvl="0" indent="-171450">
              <a:buFont typeface="Arial" panose="020B0604020202020204" pitchFamily="34" charset="0"/>
              <a:buChar char="•"/>
            </a:pPr>
            <a:r>
              <a:rPr lang="en-US" b="1" dirty="0"/>
              <a:t>(John 20:30-31), </a:t>
            </a:r>
            <a:r>
              <a:rPr lang="en-US" b="0" i="1" dirty="0"/>
              <a:t>“And truly Jesus did many other signs in the presence of His disciples, which are not written in this book;</a:t>
            </a:r>
            <a:r>
              <a:rPr lang="en-US" b="0" i="1" baseline="30000" dirty="0"/>
              <a:t> 31</a:t>
            </a:r>
            <a:r>
              <a:rPr lang="en-US" b="0" i="1" dirty="0"/>
              <a:t> but these are written that you may believe that Jesus is the Christ, the Son of God, and that believing you may have life in His name.”</a:t>
            </a:r>
          </a:p>
          <a:p>
            <a:pPr marL="628650" lvl="1" indent="-171450">
              <a:buFont typeface="Arial" panose="020B0604020202020204" pitchFamily="34" charset="0"/>
              <a:buChar char="•"/>
            </a:pPr>
            <a:r>
              <a:rPr lang="en-US" b="0" dirty="0"/>
              <a:t>This comes from the word of God</a:t>
            </a:r>
          </a:p>
          <a:p>
            <a:pPr marL="171450" lvl="0" indent="-171450">
              <a:buFont typeface="Arial" panose="020B0604020202020204" pitchFamily="34" charset="0"/>
              <a:buChar char="•"/>
            </a:pPr>
            <a:r>
              <a:rPr lang="en-US" b="1" dirty="0"/>
              <a:t>(Romans 10:17), </a:t>
            </a:r>
            <a:r>
              <a:rPr lang="en-US" b="0" i="1" dirty="0"/>
              <a:t>“So then faith comes by hearing, and hearing by the word of God.”</a:t>
            </a:r>
          </a:p>
          <a:p>
            <a:pPr marL="628650" lvl="1" indent="-171450">
              <a:buFont typeface="Arial" panose="020B0604020202020204" pitchFamily="34" charset="0"/>
              <a:buChar char="•"/>
            </a:pPr>
            <a:r>
              <a:rPr lang="en-US" dirty="0"/>
              <a:t>If you have no respect for God’s word/will, you have no respect for God!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7C708-745F-4DC6-8966-F2BF095811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82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Some traits of a faithful man</a:t>
            </a:r>
          </a:p>
          <a:p>
            <a:pPr marL="171450" lvl="0" indent="-171450">
              <a:buFont typeface="Arial" panose="020B0604020202020204" pitchFamily="34" charset="0"/>
              <a:buChar char="•"/>
            </a:pPr>
            <a:r>
              <a:rPr lang="en-US" b="1" dirty="0"/>
              <a:t>Reverence and Respect. </a:t>
            </a:r>
          </a:p>
          <a:p>
            <a:pPr marL="171450" lvl="0" indent="-171450">
              <a:buFont typeface="Arial" panose="020B0604020202020204" pitchFamily="34" charset="0"/>
              <a:buChar char="•"/>
            </a:pPr>
            <a:r>
              <a:rPr lang="en-US" dirty="0"/>
              <a:t>Hananiah serves as an example of the type of reverence and respect that should be shown to the Almighty.</a:t>
            </a:r>
          </a:p>
          <a:p>
            <a:pPr marL="0" lvl="0" indent="0">
              <a:buFont typeface="Arial" panose="020B0604020202020204" pitchFamily="34" charset="0"/>
              <a:buNone/>
            </a:pPr>
            <a:r>
              <a:rPr lang="en-US" b="1" dirty="0"/>
              <a:t>(Nehemiah 7:1-2), </a:t>
            </a:r>
            <a:r>
              <a:rPr lang="en-US" i="1" dirty="0"/>
              <a:t>”Then it was, when the wall was built and I had hung the doors, when the gatekeepers, the singers, and the Levites had been appointed,</a:t>
            </a:r>
            <a:r>
              <a:rPr lang="en-US" i="1" baseline="30000" dirty="0"/>
              <a:t> 2</a:t>
            </a:r>
            <a:r>
              <a:rPr lang="en-US" i="1" dirty="0"/>
              <a:t> that I gave the charge of Jerusalem to my brother </a:t>
            </a:r>
            <a:r>
              <a:rPr lang="en-US" i="1" dirty="0" err="1"/>
              <a:t>Hanani</a:t>
            </a:r>
            <a:r>
              <a:rPr lang="en-US" i="1" dirty="0"/>
              <a:t>, and Hananiah the leader of the citadel, for he was a faithful man and feared God more than many.”</a:t>
            </a:r>
          </a:p>
          <a:p>
            <a:pPr marL="628650" lvl="1" indent="-171450">
              <a:buFont typeface="Arial" panose="020B0604020202020204" pitchFamily="34" charset="0"/>
              <a:buChar char="•"/>
            </a:pPr>
            <a:r>
              <a:rPr lang="en-US" i="0" dirty="0"/>
              <a:t>One who fears God </a:t>
            </a:r>
            <a:r>
              <a:rPr lang="en-US" i="1" dirty="0"/>
              <a:t>“more than many” </a:t>
            </a:r>
            <a:r>
              <a:rPr lang="en-US" i="0" dirty="0"/>
              <a:t>can be trusted to be a good steward.</a:t>
            </a:r>
          </a:p>
          <a:p>
            <a:pPr marL="0" lvl="0" indent="0">
              <a:buFont typeface="Arial" panose="020B0604020202020204" pitchFamily="34" charset="0"/>
              <a:buNone/>
            </a:pPr>
            <a:r>
              <a:rPr lang="en-US" b="1" dirty="0"/>
              <a:t>(1 Corinthians 4:1-5), </a:t>
            </a:r>
            <a:r>
              <a:rPr lang="en-US" i="1" dirty="0"/>
              <a:t>“Let a man so consider us, as servants of Christ and stewards of the mysteries of God.</a:t>
            </a:r>
            <a:r>
              <a:rPr lang="en-US" i="1" baseline="30000" dirty="0"/>
              <a:t> 2</a:t>
            </a:r>
            <a:r>
              <a:rPr lang="en-US" i="1" dirty="0"/>
              <a:t> Moreover it is required in stewards that one be found faithful.</a:t>
            </a:r>
            <a:r>
              <a:rPr lang="en-US" i="1" baseline="30000" dirty="0"/>
              <a:t> 3</a:t>
            </a:r>
            <a:r>
              <a:rPr lang="en-US" i="1" dirty="0"/>
              <a:t> But with me it is a very small thing that I should be judged by you or by a human court. In fact, I do not even judge myself.</a:t>
            </a:r>
            <a:r>
              <a:rPr lang="en-US" i="1" baseline="30000" dirty="0"/>
              <a:t> 4</a:t>
            </a:r>
            <a:r>
              <a:rPr lang="en-US" i="1" dirty="0"/>
              <a:t> For I know of nothing against myself, yet I am not justified by this; but He who judges me is the Lord.</a:t>
            </a:r>
            <a:r>
              <a:rPr lang="en-US" i="1" baseline="30000" dirty="0"/>
              <a:t> 5</a:t>
            </a:r>
            <a:r>
              <a:rPr lang="en-US" i="1" dirty="0"/>
              <a:t> Therefore judge nothing before the time, until the Lord comes, who will both bring to light the hidden things of darkness and reveal the counsels of the hearts. Then each one's praise will come from God.”</a:t>
            </a:r>
          </a:p>
          <a:p>
            <a:pPr marL="628650" lvl="1" indent="-171450">
              <a:buFont typeface="Arial" panose="020B0604020202020204" pitchFamily="34" charset="0"/>
              <a:buChar char="•"/>
            </a:pPr>
            <a:r>
              <a:rPr lang="en-US" i="0" dirty="0"/>
              <a:t>The recognition that God is our judge causes us to fear him rather than man</a:t>
            </a:r>
          </a:p>
          <a:p>
            <a:pPr marL="0" lvl="0" indent="0">
              <a:buFont typeface="Arial" panose="020B0604020202020204" pitchFamily="34" charset="0"/>
              <a:buNone/>
            </a:pPr>
            <a:r>
              <a:rPr lang="en-US" b="1" i="0" dirty="0"/>
              <a:t>(Matthew 10:28),</a:t>
            </a:r>
            <a:r>
              <a:rPr lang="en-US" i="0" dirty="0"/>
              <a:t> </a:t>
            </a:r>
            <a:r>
              <a:rPr lang="en-US" i="1" dirty="0"/>
              <a:t>“And do not fear those who kill the body but cannot kill the soul. But rather fear Him who is able to destroy both soul and body in hell.”</a:t>
            </a:r>
          </a:p>
          <a:p>
            <a:pPr marL="628650" lvl="1" indent="-171450">
              <a:buFont typeface="Arial" panose="020B0604020202020204" pitchFamily="34" charset="0"/>
              <a:buChar char="•"/>
            </a:pPr>
            <a:r>
              <a:rPr lang="en-US" i="0" dirty="0"/>
              <a:t>However fear toward God is defined by God Himself</a:t>
            </a:r>
          </a:p>
          <a:p>
            <a:pPr marL="0" lvl="0" indent="0">
              <a:buFont typeface="Arial" panose="020B0604020202020204" pitchFamily="34" charset="0"/>
              <a:buNone/>
            </a:pPr>
            <a:r>
              <a:rPr lang="en-US" b="1" i="0" dirty="0"/>
              <a:t>(Hebrews 12:28),</a:t>
            </a:r>
            <a:r>
              <a:rPr lang="en-US" i="0" dirty="0"/>
              <a:t> </a:t>
            </a:r>
            <a:r>
              <a:rPr lang="en-US" i="1" dirty="0"/>
              <a:t>“Therefore, since we are receiving a kingdom which cannot be shaken, let us have grace, by which we may serve God acceptably with reverence and godly fear.”</a:t>
            </a:r>
          </a:p>
          <a:p>
            <a:pPr marL="0" lvl="0" indent="0">
              <a:buFont typeface="Arial" panose="020B0604020202020204" pitchFamily="34" charset="0"/>
              <a:buNone/>
            </a:pPr>
            <a:r>
              <a:rPr lang="en-US" b="1" dirty="0"/>
              <a:t>(Deuteronomy 6:1-2), </a:t>
            </a:r>
            <a:r>
              <a:rPr lang="en-US" i="1" dirty="0"/>
              <a:t>“Now this is the commandment, and these are the statutes and judgments which the Lord your God has commanded to teach you, that you may observe them in the land which you are crossing over to possess,</a:t>
            </a:r>
            <a:r>
              <a:rPr lang="en-US" i="1" baseline="30000" dirty="0"/>
              <a:t> 2</a:t>
            </a:r>
            <a:r>
              <a:rPr lang="en-US" i="1" dirty="0"/>
              <a:t> that you may fear the Lord your God, to keep all His statutes and His commandments which I command you, you and your son and your grandson, all the days of your life, and that your days may be prolonged.”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7C708-745F-4DC6-8966-F2BF095811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89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Some traits of a Faithful Man</a:t>
            </a:r>
          </a:p>
          <a:p>
            <a:pPr marL="628650" lvl="1" indent="-171450">
              <a:buFont typeface="Arial" panose="020B0604020202020204" pitchFamily="34" charset="0"/>
              <a:buChar char="•"/>
            </a:pPr>
            <a:r>
              <a:rPr lang="en-US" b="1" dirty="0"/>
              <a:t>Prompt Obedience</a:t>
            </a:r>
          </a:p>
          <a:p>
            <a:pPr marL="628650" lvl="1" indent="-171450">
              <a:buFont typeface="Arial" panose="020B0604020202020204" pitchFamily="34" charset="0"/>
              <a:buChar char="•"/>
            </a:pPr>
            <a:r>
              <a:rPr lang="en-US" dirty="0"/>
              <a:t>Abraham is an impressive example of prompt obedience to the command of God.</a:t>
            </a:r>
          </a:p>
          <a:p>
            <a:pPr marL="0" lvl="0" indent="0">
              <a:buFont typeface="Arial" panose="020B0604020202020204" pitchFamily="34" charset="0"/>
              <a:buNone/>
            </a:pPr>
            <a:r>
              <a:rPr lang="en-US" b="1" dirty="0"/>
              <a:t>(Genesis 12:1-4), </a:t>
            </a:r>
            <a:r>
              <a:rPr lang="en-US" i="1" dirty="0"/>
              <a:t>“Now the Lord had said to Abram:  “Get out of your country, from your family and from your father's house, to a land that I will show you.  </a:t>
            </a:r>
            <a:r>
              <a:rPr lang="en-US" i="1" baseline="30000" dirty="0"/>
              <a:t>2</a:t>
            </a:r>
            <a:r>
              <a:rPr lang="en-US" i="1" dirty="0"/>
              <a:t> I will make you a great nation; I will bless you and make your name great; and you shall be a blessing. </a:t>
            </a:r>
            <a:r>
              <a:rPr lang="en-US" i="1" baseline="30000" dirty="0"/>
              <a:t>3</a:t>
            </a:r>
            <a:r>
              <a:rPr lang="en-US" i="1" dirty="0"/>
              <a:t> I will bless those who bless you, and I will curse him who curses you; and in you all the families of the earth shall be blessed.” </a:t>
            </a:r>
            <a:r>
              <a:rPr lang="en-US" i="1" baseline="30000" dirty="0"/>
              <a:t>4</a:t>
            </a:r>
            <a:r>
              <a:rPr lang="en-US" i="1" dirty="0"/>
              <a:t> So Abram departed as the Lord had spoken to him, and Lot went with him. And Abram was seventy-five years old when he departed from Haran.”</a:t>
            </a:r>
          </a:p>
          <a:p>
            <a:pPr marL="628650" lvl="1" indent="-171450">
              <a:buFont typeface="Arial" panose="020B0604020202020204" pitchFamily="34" charset="0"/>
              <a:buChar char="•"/>
            </a:pPr>
            <a:r>
              <a:rPr lang="en-US" i="0" dirty="0"/>
              <a:t>A 75 year old man, established in the land of his own family/father.  God said go, and he went.</a:t>
            </a:r>
          </a:p>
          <a:p>
            <a:pPr marL="628650" lvl="1" indent="-171450">
              <a:buFont typeface="Arial" panose="020B0604020202020204" pitchFamily="34" charset="0"/>
              <a:buChar char="•"/>
            </a:pPr>
            <a:endParaRPr lang="en-US" i="0" dirty="0"/>
          </a:p>
          <a:p>
            <a:pPr marL="171450" lvl="0" indent="-171450">
              <a:buFont typeface="Arial" panose="020B0604020202020204" pitchFamily="34" charset="0"/>
              <a:buChar char="•"/>
            </a:pPr>
            <a:r>
              <a:rPr lang="en-US" b="1" i="0" dirty="0"/>
              <a:t>We too should be prompt in our obedience to God.  It is expected by him.</a:t>
            </a:r>
          </a:p>
          <a:p>
            <a:pPr marL="628650" lvl="1" indent="-171450">
              <a:buFont typeface="Arial" panose="020B0604020202020204" pitchFamily="34" charset="0"/>
              <a:buChar char="•"/>
            </a:pPr>
            <a:r>
              <a:rPr lang="en-US" i="0" dirty="0"/>
              <a:t>Consider rebellious Israel, who refused to enter into the land of Canaan</a:t>
            </a:r>
          </a:p>
          <a:p>
            <a:pPr marL="628650" lvl="1" indent="-171450">
              <a:buFont typeface="Arial" panose="020B0604020202020204" pitchFamily="34" charset="0"/>
              <a:buChar char="•"/>
            </a:pPr>
            <a:r>
              <a:rPr lang="en-US" i="0" dirty="0"/>
              <a:t>After God judged them, condemning them to die in the wilderness, too late, they repented of their rebellion.</a:t>
            </a:r>
          </a:p>
          <a:p>
            <a:pPr marL="0" lvl="0" indent="0">
              <a:buFont typeface="Arial" panose="020B0604020202020204" pitchFamily="34" charset="0"/>
              <a:buNone/>
            </a:pPr>
            <a:r>
              <a:rPr lang="en-US" b="1" i="0" dirty="0"/>
              <a:t>(Numbers 14:40-42), </a:t>
            </a:r>
            <a:r>
              <a:rPr lang="en-US" i="1" dirty="0"/>
              <a:t>“And they rose early in the morning and went up to the top of the mountain, saying, “Here we are, and we will go up to the place which the Lord has promised, for we have sinned!”  </a:t>
            </a:r>
            <a:r>
              <a:rPr lang="en-US" i="1" baseline="30000" dirty="0"/>
              <a:t>41</a:t>
            </a:r>
            <a:r>
              <a:rPr lang="en-US" i="1" dirty="0"/>
              <a:t> And Moses said, “Now why do you transgress the command of the Lord? For this will not succeed.</a:t>
            </a:r>
            <a:r>
              <a:rPr lang="en-US" i="1" baseline="30000" dirty="0"/>
              <a:t> 42</a:t>
            </a:r>
            <a:r>
              <a:rPr lang="en-US" i="1" dirty="0"/>
              <a:t> Do not go up, lest you be defeated by your enemies, for the Lord is not among you.”</a:t>
            </a:r>
          </a:p>
          <a:p>
            <a:pPr marL="628650" lvl="1" indent="-171450">
              <a:buFont typeface="Arial" panose="020B0604020202020204" pitchFamily="34" charset="0"/>
              <a:buChar char="•"/>
            </a:pPr>
            <a:r>
              <a:rPr lang="en-US" i="0" dirty="0"/>
              <a:t>Their invasion of the land was unsuccessful, and they were driven back.</a:t>
            </a:r>
          </a:p>
          <a:p>
            <a:pPr marL="171450" lvl="0" indent="-171450">
              <a:buFont typeface="Arial" panose="020B0604020202020204" pitchFamily="34" charset="0"/>
              <a:buChar char="•"/>
            </a:pPr>
            <a:r>
              <a:rPr lang="en-US" b="1" i="0" dirty="0"/>
              <a:t>Please turn to God today, obeying His will for you.  Tomorrow may be too late!</a:t>
            </a:r>
          </a:p>
          <a:p>
            <a:pPr marL="0" lvl="0" indent="0">
              <a:buFont typeface="Arial" panose="020B0604020202020204" pitchFamily="34" charset="0"/>
              <a:buNone/>
            </a:pPr>
            <a:r>
              <a:rPr lang="en-US" b="1" i="0" dirty="0"/>
              <a:t>(2 Corinthians 6:1-2), </a:t>
            </a:r>
            <a:r>
              <a:rPr lang="en-US" i="1" dirty="0"/>
              <a:t>“We then, as workers together with Him also plead with you not to receive the grace of God in vain.</a:t>
            </a:r>
            <a:r>
              <a:rPr lang="en-US" i="1" baseline="30000" dirty="0"/>
              <a:t> 2</a:t>
            </a:r>
            <a:r>
              <a:rPr lang="en-US" i="1" dirty="0"/>
              <a:t> For He says: “In an acceptable time I have heard you, and in the day of salvation I have helped you.” Behold, now is the accepted time; behold, now is the day of salvation.”</a:t>
            </a:r>
          </a:p>
          <a:p>
            <a:pPr marL="0" lvl="0" indent="0">
              <a:buFont typeface="Arial" panose="020B0604020202020204" pitchFamily="34" charset="0"/>
              <a:buNone/>
            </a:pPr>
            <a:r>
              <a:rPr lang="en-US" b="1" i="0" dirty="0"/>
              <a:t>(Hebrews 9:27), </a:t>
            </a:r>
            <a:r>
              <a:rPr lang="en-US" i="1" dirty="0"/>
              <a:t>“And as it is appointed for men to die once, but after this the judgment.”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7C708-745F-4DC6-8966-F2BF095811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24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Some traits of a Faithful Man</a:t>
            </a:r>
          </a:p>
          <a:p>
            <a:pPr marL="171450" lvl="0" indent="-171450">
              <a:buFont typeface="Arial" panose="020B0604020202020204" pitchFamily="34" charset="0"/>
              <a:buChar char="•"/>
            </a:pPr>
            <a:r>
              <a:rPr lang="en-US" b="1" dirty="0"/>
              <a:t>Wisdom</a:t>
            </a:r>
          </a:p>
          <a:p>
            <a:pPr marL="171450" lvl="0" indent="-171450">
              <a:buFont typeface="Arial" panose="020B0604020202020204" pitchFamily="34" charset="0"/>
              <a:buChar char="•"/>
            </a:pPr>
            <a:r>
              <a:rPr lang="en-US" b="0" dirty="0"/>
              <a:t>Consider</a:t>
            </a:r>
            <a:r>
              <a:rPr lang="en-US" b="1" dirty="0"/>
              <a:t> </a:t>
            </a:r>
            <a:r>
              <a:rPr lang="en-US" dirty="0"/>
              <a:t>Moses as a man who made wise choices in his life.</a:t>
            </a:r>
          </a:p>
          <a:p>
            <a:pPr marL="0" lvl="0" indent="0">
              <a:buFont typeface="Arial" panose="020B0604020202020204" pitchFamily="34" charset="0"/>
              <a:buNone/>
            </a:pPr>
            <a:r>
              <a:rPr lang="en-US" b="1" dirty="0"/>
              <a:t>(Hebrews 11:24-26), </a:t>
            </a:r>
            <a:r>
              <a:rPr lang="en-US" i="1" dirty="0"/>
              <a:t>“By faith Moses, when he became of age, refused to be called the son of Pharaoh's daughter,</a:t>
            </a:r>
            <a:r>
              <a:rPr lang="en-US" i="1" baseline="30000" dirty="0"/>
              <a:t> 25</a:t>
            </a:r>
            <a:r>
              <a:rPr lang="en-US" i="1" dirty="0"/>
              <a:t> choosing rather to suffer affliction with the people of God than to enjoy the passing pleasures of sin,</a:t>
            </a:r>
            <a:r>
              <a:rPr lang="en-US" i="1" baseline="30000" dirty="0"/>
              <a:t> 26</a:t>
            </a:r>
            <a:r>
              <a:rPr lang="en-US" i="1" dirty="0"/>
              <a:t> esteeming the reproach of Christ greater riches than the treasures in Egypt; for he looked to the reward.”</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a:t>Christ calls us as His disciples to exercise wisdom</a:t>
            </a:r>
          </a:p>
          <a:p>
            <a:pPr marL="0" lvl="0" indent="0">
              <a:buFont typeface="Arial" panose="020B0604020202020204" pitchFamily="34" charset="0"/>
              <a:buNone/>
            </a:pPr>
            <a:r>
              <a:rPr lang="en-US" b="1" dirty="0"/>
              <a:t>(Matthew 10:16), </a:t>
            </a:r>
            <a:r>
              <a:rPr lang="en-US" i="1" dirty="0"/>
              <a:t>“Behold, I send you out as sheep in the midst of wolves. Therefore be wise as serpents and harmless as doves.”</a:t>
            </a:r>
          </a:p>
          <a:p>
            <a:pPr marL="171450" lvl="0" indent="-171450">
              <a:buFont typeface="Arial" panose="020B0604020202020204" pitchFamily="34" charset="0"/>
              <a:buChar char="•"/>
            </a:pPr>
            <a:r>
              <a:rPr lang="en-US" b="1" i="0" dirty="0"/>
              <a:t>Wisdom is available to all, as we request it from the Almighty</a:t>
            </a:r>
          </a:p>
          <a:p>
            <a:pPr marL="0" lvl="0" indent="0">
              <a:buFont typeface="Arial" panose="020B0604020202020204" pitchFamily="34" charset="0"/>
              <a:buNone/>
            </a:pPr>
            <a:r>
              <a:rPr lang="en-US" b="1" i="0" dirty="0"/>
              <a:t>(James 1:5), </a:t>
            </a:r>
            <a:r>
              <a:rPr lang="en-US" i="1" dirty="0"/>
              <a:t>“If any of you lacks wisdom, let him ask of God, who gives to all liberally and without reproach, and it will be given to him.”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7C708-745F-4DC6-8966-F2BF095811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58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Some Traits of a Faithful Man</a:t>
            </a:r>
          </a:p>
          <a:p>
            <a:pPr marL="171450" lvl="0" indent="-171450">
              <a:buFont typeface="Arial" panose="020B0604020202020204" pitchFamily="34" charset="0"/>
              <a:buChar char="•"/>
            </a:pPr>
            <a:r>
              <a:rPr lang="en-US" b="1" dirty="0"/>
              <a:t>Prayerfulness</a:t>
            </a:r>
          </a:p>
          <a:p>
            <a:pPr marL="171450" lvl="0" indent="-171450">
              <a:buFont typeface="Arial" panose="020B0604020202020204" pitchFamily="34" charset="0"/>
              <a:buChar char="•"/>
            </a:pPr>
            <a:r>
              <a:rPr lang="en-US" dirty="0"/>
              <a:t>Daniel is one who fully understood that prayer had an extremely important part to play in his faith</a:t>
            </a:r>
          </a:p>
          <a:p>
            <a:pPr marL="0" lvl="0" indent="0">
              <a:buFont typeface="Arial" panose="020B0604020202020204" pitchFamily="34" charset="0"/>
              <a:buNone/>
            </a:pPr>
            <a:r>
              <a:rPr lang="en-US" b="1" dirty="0"/>
              <a:t>(Daniel 6:4), </a:t>
            </a:r>
            <a:r>
              <a:rPr lang="en-US" i="1" dirty="0"/>
              <a:t>“So the governors and satraps sought to find some charge against Daniel concerning the kingdom; but they could find no charge or fault, because he was faithful; nor was there any error or fault found in him.</a:t>
            </a:r>
            <a:r>
              <a:rPr lang="en-US" i="1" baseline="30000" dirty="0"/>
              <a:t> 5</a:t>
            </a:r>
            <a:r>
              <a:rPr lang="en-US" i="1" dirty="0"/>
              <a:t> Then these men said, “We shall not find any charge against this Daniel unless we find it against him concerning the law of his God.”</a:t>
            </a:r>
          </a:p>
          <a:p>
            <a:pPr marL="628650" lvl="1" indent="-171450">
              <a:buFont typeface="Arial" panose="020B0604020202020204" pitchFamily="34" charset="0"/>
              <a:buChar char="•"/>
            </a:pPr>
            <a:r>
              <a:rPr lang="en-US" i="0" dirty="0"/>
              <a:t>These evil men convinced King Darius to put a moratorium upon prayer to any god or many for 30 days because of their confidence in Daniel’s faithfulness to Jehovah</a:t>
            </a:r>
          </a:p>
          <a:p>
            <a:pPr marL="0" lvl="0" indent="0">
              <a:buFont typeface="Arial" panose="020B0604020202020204" pitchFamily="34" charset="0"/>
              <a:buNone/>
            </a:pPr>
            <a:r>
              <a:rPr lang="en-US" b="1" dirty="0"/>
              <a:t>(Daniel 6:10-11), </a:t>
            </a:r>
            <a:r>
              <a:rPr lang="en-US" i="1" dirty="0"/>
              <a:t>“Now when Daniel knew that the writing was signed, he went home. And in his upper room, with his windows open toward Jerusalem, he knelt down on his knees three times that day, and prayed and gave thanks before his God, as was his custom since early days. </a:t>
            </a:r>
            <a:r>
              <a:rPr lang="en-US" i="1" baseline="30000" dirty="0"/>
              <a:t>11</a:t>
            </a:r>
            <a:r>
              <a:rPr lang="en-US" i="1" dirty="0"/>
              <a:t> Then these men assembled and found Daniel praying and making supplication before his God.”</a:t>
            </a:r>
          </a:p>
          <a:p>
            <a:pPr marL="628650" lvl="1" indent="-171450">
              <a:buFont typeface="Arial" panose="020B0604020202020204" pitchFamily="34" charset="0"/>
              <a:buChar char="•"/>
            </a:pPr>
            <a:r>
              <a:rPr lang="en-US" dirty="0"/>
              <a:t>For his faithfulness, Daniel was thrown to the Lions.  But, God was with him.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a:t>All faithful men are characterized by active and unceasing prayer to God!</a:t>
            </a:r>
          </a:p>
          <a:p>
            <a:pPr marL="628650" lvl="1" indent="-171450">
              <a:buFont typeface="Arial" panose="020B0604020202020204" pitchFamily="34" charset="0"/>
              <a:buChar char="•"/>
            </a:pPr>
            <a:r>
              <a:rPr lang="en-US" dirty="0"/>
              <a:t>The purpose of the parable of the persistent widow who wearied the judge with her constant petitions for him to “Get justice for me from my Adversary”.  (Stated in Luke 18:1)</a:t>
            </a:r>
          </a:p>
          <a:p>
            <a:pPr marL="0" lvl="0" indent="0">
              <a:buFont typeface="Arial" panose="020B0604020202020204" pitchFamily="34" charset="0"/>
              <a:buNone/>
            </a:pPr>
            <a:r>
              <a:rPr lang="en-US" b="1" dirty="0"/>
              <a:t>(Luke 18:1), </a:t>
            </a:r>
            <a:r>
              <a:rPr lang="en-US" i="1" dirty="0"/>
              <a:t>“Then He spoke a parable to them, that men always ought to pray and not lose heart,”</a:t>
            </a:r>
          </a:p>
          <a:p>
            <a:pPr marL="0" lvl="0" indent="0">
              <a:buFont typeface="Arial" panose="020B0604020202020204" pitchFamily="34" charset="0"/>
              <a:buNone/>
            </a:pPr>
            <a:r>
              <a:rPr lang="en-US" b="1" dirty="0"/>
              <a:t>(1 Thessalonians 5:17),</a:t>
            </a:r>
            <a:r>
              <a:rPr lang="en-US" dirty="0"/>
              <a:t> </a:t>
            </a:r>
            <a:r>
              <a:rPr lang="en-US" i="1" dirty="0"/>
              <a:t>“pray without ceasing.”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7C708-745F-4DC6-8966-F2BF095811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64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There are many other attributes that we could emphasize.  Things such as…</a:t>
            </a:r>
          </a:p>
          <a:p>
            <a:pPr marL="628650" lvl="1" indent="-171450">
              <a:buFont typeface="Arial" panose="020B0604020202020204" pitchFamily="34" charset="0"/>
              <a:buChar char="•"/>
            </a:pPr>
            <a:r>
              <a:rPr lang="en-US" b="1" dirty="0"/>
              <a:t>Truthfulness </a:t>
            </a:r>
          </a:p>
          <a:p>
            <a:pPr marL="0" lvl="0" indent="0">
              <a:buFont typeface="Arial" panose="020B0604020202020204" pitchFamily="34" charset="0"/>
              <a:buNone/>
            </a:pPr>
            <a:r>
              <a:rPr lang="en-US" b="1" dirty="0"/>
              <a:t>(Colossians 3:9), </a:t>
            </a:r>
            <a:r>
              <a:rPr lang="en-US" i="1" dirty="0"/>
              <a:t>“Do not lie to one another, since you have put off the old man with his deeds.”</a:t>
            </a:r>
          </a:p>
          <a:p>
            <a:pPr marL="628650" lvl="1" indent="-171450">
              <a:buFont typeface="Arial" panose="020B0604020202020204" pitchFamily="34" charset="0"/>
              <a:buChar char="•"/>
            </a:pPr>
            <a:r>
              <a:rPr lang="en-US" b="1" dirty="0"/>
              <a:t>Faithfulness in small things </a:t>
            </a:r>
          </a:p>
          <a:p>
            <a:pPr marL="0" lvl="0" indent="0">
              <a:buFont typeface="Arial" panose="020B0604020202020204" pitchFamily="34" charset="0"/>
              <a:buNone/>
            </a:pPr>
            <a:r>
              <a:rPr lang="en-US" b="1" dirty="0"/>
              <a:t>(Luke 16:10), </a:t>
            </a:r>
            <a:r>
              <a:rPr lang="en-US" i="1" dirty="0"/>
              <a:t>“He who is faithful in what is least is faithful also in much; and he who is unjust in what is least is unjust also in much.”</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Conclusion</a:t>
            </a:r>
          </a:p>
          <a:p>
            <a:pPr marL="628650" lvl="1" indent="-171450">
              <a:buFont typeface="Arial" panose="020B0604020202020204" pitchFamily="34" charset="0"/>
              <a:buChar char="•"/>
            </a:pPr>
            <a:r>
              <a:rPr lang="en-US" dirty="0"/>
              <a:t>Faithful men are few in number</a:t>
            </a:r>
          </a:p>
          <a:p>
            <a:pPr marL="628650" lvl="1" indent="-171450">
              <a:buFont typeface="Arial" panose="020B0604020202020204" pitchFamily="34" charset="0"/>
              <a:buChar char="•"/>
            </a:pPr>
            <a:r>
              <a:rPr lang="en-US" dirty="0"/>
              <a:t>In order to be saved, we must be faithful,</a:t>
            </a:r>
          </a:p>
          <a:p>
            <a:pPr marL="628650" lvl="1" indent="-171450">
              <a:buFont typeface="Arial" panose="020B0604020202020204" pitchFamily="34" charset="0"/>
              <a:buChar char="•"/>
            </a:pPr>
            <a:r>
              <a:rPr lang="en-US" dirty="0"/>
              <a:t>ARE YOU FAITHFUL?</a:t>
            </a:r>
          </a:p>
          <a:p>
            <a:pPr marL="628650" lvl="1" indent="-171450">
              <a:buFont typeface="Arial" panose="020B0604020202020204" pitchFamily="34" charset="0"/>
              <a:buChar char="•"/>
            </a:pPr>
            <a:r>
              <a:rPr lang="en-US" dirty="0"/>
              <a:t>If you have the traits we have discussed today, you too will abound with blessings.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(Proverbs 28:20), </a:t>
            </a:r>
            <a:r>
              <a:rPr lang="en-US" i="1" dirty="0"/>
              <a:t>“A faithful man will abound with blessings.”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7C708-745F-4DC6-8966-F2BF095811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740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2272F-F573-44CB-A13D-6AB7F0DA93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0E567F-B45F-49F8-BD05-4EF7D0C18C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2CA7EC-B006-4619-A5F0-B03817A7E5D5}"/>
              </a:ext>
            </a:extLst>
          </p:cNvPr>
          <p:cNvSpPr>
            <a:spLocks noGrp="1"/>
          </p:cNvSpPr>
          <p:nvPr>
            <p:ph type="dt" sz="half" idx="10"/>
          </p:nvPr>
        </p:nvSpPr>
        <p:spPr/>
        <p:txBody>
          <a:bodyPr/>
          <a:lstStyle/>
          <a:p>
            <a:fld id="{F059D411-4FBC-4D24-93D1-0317F5965250}" type="datetimeFigureOut">
              <a:rPr lang="en-US" smtClean="0"/>
              <a:t>9/6/2019</a:t>
            </a:fld>
            <a:endParaRPr lang="en-US"/>
          </a:p>
        </p:txBody>
      </p:sp>
      <p:sp>
        <p:nvSpPr>
          <p:cNvPr id="5" name="Footer Placeholder 4">
            <a:extLst>
              <a:ext uri="{FF2B5EF4-FFF2-40B4-BE49-F238E27FC236}">
                <a16:creationId xmlns:a16="http://schemas.microsoft.com/office/drawing/2014/main" id="{7ED55A47-ADF4-4855-90EA-FF7BDFA2D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ED358-3D0D-468C-AE33-1A62E202E969}"/>
              </a:ext>
            </a:extLst>
          </p:cNvPr>
          <p:cNvSpPr>
            <a:spLocks noGrp="1"/>
          </p:cNvSpPr>
          <p:nvPr>
            <p:ph type="sldNum" sz="quarter" idx="12"/>
          </p:nvPr>
        </p:nvSpPr>
        <p:spPr/>
        <p:txBody>
          <a:bodyPr/>
          <a:lstStyle/>
          <a:p>
            <a:fld id="{FB510027-8752-4093-B25F-D04BBD720AF6}" type="slidenum">
              <a:rPr lang="en-US" smtClean="0"/>
              <a:t>‹#›</a:t>
            </a:fld>
            <a:endParaRPr lang="en-US"/>
          </a:p>
        </p:txBody>
      </p:sp>
    </p:spTree>
    <p:extLst>
      <p:ext uri="{BB962C8B-B14F-4D97-AF65-F5344CB8AC3E}">
        <p14:creationId xmlns:p14="http://schemas.microsoft.com/office/powerpoint/2010/main" val="407509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99EC-3FD2-493B-8D42-7FCEB08AFA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690370-6CED-4A73-A6AD-40D51F0A4F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C6081-8C54-48D6-8145-CAAD9B70A309}"/>
              </a:ext>
            </a:extLst>
          </p:cNvPr>
          <p:cNvSpPr>
            <a:spLocks noGrp="1"/>
          </p:cNvSpPr>
          <p:nvPr>
            <p:ph type="dt" sz="half" idx="10"/>
          </p:nvPr>
        </p:nvSpPr>
        <p:spPr/>
        <p:txBody>
          <a:bodyPr/>
          <a:lstStyle/>
          <a:p>
            <a:fld id="{F059D411-4FBC-4D24-93D1-0317F5965250}" type="datetimeFigureOut">
              <a:rPr lang="en-US" smtClean="0"/>
              <a:t>9/6/2019</a:t>
            </a:fld>
            <a:endParaRPr lang="en-US"/>
          </a:p>
        </p:txBody>
      </p:sp>
      <p:sp>
        <p:nvSpPr>
          <p:cNvPr id="5" name="Footer Placeholder 4">
            <a:extLst>
              <a:ext uri="{FF2B5EF4-FFF2-40B4-BE49-F238E27FC236}">
                <a16:creationId xmlns:a16="http://schemas.microsoft.com/office/drawing/2014/main" id="{D73B5881-43FA-44B2-A0E8-F744A84F2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AE765-5DBE-407F-BE6B-EBD9B565AE0A}"/>
              </a:ext>
            </a:extLst>
          </p:cNvPr>
          <p:cNvSpPr>
            <a:spLocks noGrp="1"/>
          </p:cNvSpPr>
          <p:nvPr>
            <p:ph type="sldNum" sz="quarter" idx="12"/>
          </p:nvPr>
        </p:nvSpPr>
        <p:spPr/>
        <p:txBody>
          <a:bodyPr/>
          <a:lstStyle/>
          <a:p>
            <a:fld id="{FB510027-8752-4093-B25F-D04BBD720AF6}" type="slidenum">
              <a:rPr lang="en-US" smtClean="0"/>
              <a:t>‹#›</a:t>
            </a:fld>
            <a:endParaRPr lang="en-US"/>
          </a:p>
        </p:txBody>
      </p:sp>
    </p:spTree>
    <p:extLst>
      <p:ext uri="{BB962C8B-B14F-4D97-AF65-F5344CB8AC3E}">
        <p14:creationId xmlns:p14="http://schemas.microsoft.com/office/powerpoint/2010/main" val="190252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8D6FCA-59A7-4C78-9192-6A62601F5B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E900A4-E90D-4160-B74B-F7CE125A91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D655A-665D-4B13-90E6-613B7800BC9A}"/>
              </a:ext>
            </a:extLst>
          </p:cNvPr>
          <p:cNvSpPr>
            <a:spLocks noGrp="1"/>
          </p:cNvSpPr>
          <p:nvPr>
            <p:ph type="dt" sz="half" idx="10"/>
          </p:nvPr>
        </p:nvSpPr>
        <p:spPr/>
        <p:txBody>
          <a:bodyPr/>
          <a:lstStyle/>
          <a:p>
            <a:fld id="{F059D411-4FBC-4D24-93D1-0317F5965250}" type="datetimeFigureOut">
              <a:rPr lang="en-US" smtClean="0"/>
              <a:t>9/6/2019</a:t>
            </a:fld>
            <a:endParaRPr lang="en-US"/>
          </a:p>
        </p:txBody>
      </p:sp>
      <p:sp>
        <p:nvSpPr>
          <p:cNvPr id="5" name="Footer Placeholder 4">
            <a:extLst>
              <a:ext uri="{FF2B5EF4-FFF2-40B4-BE49-F238E27FC236}">
                <a16:creationId xmlns:a16="http://schemas.microsoft.com/office/drawing/2014/main" id="{28703ABD-0B70-40F9-B435-884D6BCC0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1B00E-4C09-4E2B-85CA-BA4729D5CE6F}"/>
              </a:ext>
            </a:extLst>
          </p:cNvPr>
          <p:cNvSpPr>
            <a:spLocks noGrp="1"/>
          </p:cNvSpPr>
          <p:nvPr>
            <p:ph type="sldNum" sz="quarter" idx="12"/>
          </p:nvPr>
        </p:nvSpPr>
        <p:spPr/>
        <p:txBody>
          <a:bodyPr/>
          <a:lstStyle/>
          <a:p>
            <a:fld id="{FB510027-8752-4093-B25F-D04BBD720AF6}" type="slidenum">
              <a:rPr lang="en-US" smtClean="0"/>
              <a:t>‹#›</a:t>
            </a:fld>
            <a:endParaRPr lang="en-US"/>
          </a:p>
        </p:txBody>
      </p:sp>
    </p:spTree>
    <p:extLst>
      <p:ext uri="{BB962C8B-B14F-4D97-AF65-F5344CB8AC3E}">
        <p14:creationId xmlns:p14="http://schemas.microsoft.com/office/powerpoint/2010/main" val="398119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0666-9674-4BD4-9A2F-E6F61A56D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8FF535-C076-4E21-B14F-C45C0887F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8CB68-7494-43D5-AEFE-CF5ACA052FDB}"/>
              </a:ext>
            </a:extLst>
          </p:cNvPr>
          <p:cNvSpPr>
            <a:spLocks noGrp="1"/>
          </p:cNvSpPr>
          <p:nvPr>
            <p:ph type="dt" sz="half" idx="10"/>
          </p:nvPr>
        </p:nvSpPr>
        <p:spPr/>
        <p:txBody>
          <a:bodyPr/>
          <a:lstStyle/>
          <a:p>
            <a:fld id="{F059D411-4FBC-4D24-93D1-0317F5965250}" type="datetimeFigureOut">
              <a:rPr lang="en-US" smtClean="0"/>
              <a:t>9/6/2019</a:t>
            </a:fld>
            <a:endParaRPr lang="en-US"/>
          </a:p>
        </p:txBody>
      </p:sp>
      <p:sp>
        <p:nvSpPr>
          <p:cNvPr id="5" name="Footer Placeholder 4">
            <a:extLst>
              <a:ext uri="{FF2B5EF4-FFF2-40B4-BE49-F238E27FC236}">
                <a16:creationId xmlns:a16="http://schemas.microsoft.com/office/drawing/2014/main" id="{EB820087-2ECA-463C-9338-14001A609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7ECAE-8774-43CB-ACD2-F5DC17819411}"/>
              </a:ext>
            </a:extLst>
          </p:cNvPr>
          <p:cNvSpPr>
            <a:spLocks noGrp="1"/>
          </p:cNvSpPr>
          <p:nvPr>
            <p:ph type="sldNum" sz="quarter" idx="12"/>
          </p:nvPr>
        </p:nvSpPr>
        <p:spPr/>
        <p:txBody>
          <a:bodyPr/>
          <a:lstStyle/>
          <a:p>
            <a:fld id="{FB510027-8752-4093-B25F-D04BBD720AF6}" type="slidenum">
              <a:rPr lang="en-US" smtClean="0"/>
              <a:t>‹#›</a:t>
            </a:fld>
            <a:endParaRPr lang="en-US"/>
          </a:p>
        </p:txBody>
      </p:sp>
    </p:spTree>
    <p:extLst>
      <p:ext uri="{BB962C8B-B14F-4D97-AF65-F5344CB8AC3E}">
        <p14:creationId xmlns:p14="http://schemas.microsoft.com/office/powerpoint/2010/main" val="391278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4B368-C1FE-42F4-860A-889AD144BF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502A64-43D8-48E0-950B-4FC1C5001F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DFFA6E-FD79-41DD-845B-002B1BBEE128}"/>
              </a:ext>
            </a:extLst>
          </p:cNvPr>
          <p:cNvSpPr>
            <a:spLocks noGrp="1"/>
          </p:cNvSpPr>
          <p:nvPr>
            <p:ph type="dt" sz="half" idx="10"/>
          </p:nvPr>
        </p:nvSpPr>
        <p:spPr/>
        <p:txBody>
          <a:bodyPr/>
          <a:lstStyle/>
          <a:p>
            <a:fld id="{F059D411-4FBC-4D24-93D1-0317F5965250}" type="datetimeFigureOut">
              <a:rPr lang="en-US" smtClean="0"/>
              <a:t>9/6/2019</a:t>
            </a:fld>
            <a:endParaRPr lang="en-US"/>
          </a:p>
        </p:txBody>
      </p:sp>
      <p:sp>
        <p:nvSpPr>
          <p:cNvPr id="5" name="Footer Placeholder 4">
            <a:extLst>
              <a:ext uri="{FF2B5EF4-FFF2-40B4-BE49-F238E27FC236}">
                <a16:creationId xmlns:a16="http://schemas.microsoft.com/office/drawing/2014/main" id="{19D7F1BC-AEBF-4DB1-B825-D00E65A7A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63C69-8A37-4AF5-946D-43CE3654D1DF}"/>
              </a:ext>
            </a:extLst>
          </p:cNvPr>
          <p:cNvSpPr>
            <a:spLocks noGrp="1"/>
          </p:cNvSpPr>
          <p:nvPr>
            <p:ph type="sldNum" sz="quarter" idx="12"/>
          </p:nvPr>
        </p:nvSpPr>
        <p:spPr/>
        <p:txBody>
          <a:bodyPr/>
          <a:lstStyle/>
          <a:p>
            <a:fld id="{FB510027-8752-4093-B25F-D04BBD720AF6}" type="slidenum">
              <a:rPr lang="en-US" smtClean="0"/>
              <a:t>‹#›</a:t>
            </a:fld>
            <a:endParaRPr lang="en-US"/>
          </a:p>
        </p:txBody>
      </p:sp>
    </p:spTree>
    <p:extLst>
      <p:ext uri="{BB962C8B-B14F-4D97-AF65-F5344CB8AC3E}">
        <p14:creationId xmlns:p14="http://schemas.microsoft.com/office/powerpoint/2010/main" val="214918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B973-EA5B-40D3-9787-7EE8AE1D7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2C7B2E-7235-4832-9848-74F7BDF6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D87380-0917-4777-847F-71919FB0F7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166F8B-13E9-4035-9B3F-18592BA2BD57}"/>
              </a:ext>
            </a:extLst>
          </p:cNvPr>
          <p:cNvSpPr>
            <a:spLocks noGrp="1"/>
          </p:cNvSpPr>
          <p:nvPr>
            <p:ph type="dt" sz="half" idx="10"/>
          </p:nvPr>
        </p:nvSpPr>
        <p:spPr/>
        <p:txBody>
          <a:bodyPr/>
          <a:lstStyle/>
          <a:p>
            <a:fld id="{F059D411-4FBC-4D24-93D1-0317F5965250}" type="datetimeFigureOut">
              <a:rPr lang="en-US" smtClean="0"/>
              <a:t>9/6/2019</a:t>
            </a:fld>
            <a:endParaRPr lang="en-US"/>
          </a:p>
        </p:txBody>
      </p:sp>
      <p:sp>
        <p:nvSpPr>
          <p:cNvPr id="6" name="Footer Placeholder 5">
            <a:extLst>
              <a:ext uri="{FF2B5EF4-FFF2-40B4-BE49-F238E27FC236}">
                <a16:creationId xmlns:a16="http://schemas.microsoft.com/office/drawing/2014/main" id="{8AC7285C-B682-4C7B-BD6B-2D25F10B48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F0715-E98D-4A7C-9D38-FA67C5689F11}"/>
              </a:ext>
            </a:extLst>
          </p:cNvPr>
          <p:cNvSpPr>
            <a:spLocks noGrp="1"/>
          </p:cNvSpPr>
          <p:nvPr>
            <p:ph type="sldNum" sz="quarter" idx="12"/>
          </p:nvPr>
        </p:nvSpPr>
        <p:spPr/>
        <p:txBody>
          <a:bodyPr/>
          <a:lstStyle/>
          <a:p>
            <a:fld id="{FB510027-8752-4093-B25F-D04BBD720AF6}" type="slidenum">
              <a:rPr lang="en-US" smtClean="0"/>
              <a:t>‹#›</a:t>
            </a:fld>
            <a:endParaRPr lang="en-US"/>
          </a:p>
        </p:txBody>
      </p:sp>
    </p:spTree>
    <p:extLst>
      <p:ext uri="{BB962C8B-B14F-4D97-AF65-F5344CB8AC3E}">
        <p14:creationId xmlns:p14="http://schemas.microsoft.com/office/powerpoint/2010/main" val="391584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B380-F6B1-4485-AAA7-207AE8CBA0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3B30A1-6DE3-4277-8236-411F743395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906E88-FEFD-4A1B-80B4-56EC53EC7D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3CB782-2D63-4615-B6FA-ADB2C73B1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5397F0-8EEB-4949-9387-151D3117B9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F0981-8123-48D8-947A-B30BDAC9BF92}"/>
              </a:ext>
            </a:extLst>
          </p:cNvPr>
          <p:cNvSpPr>
            <a:spLocks noGrp="1"/>
          </p:cNvSpPr>
          <p:nvPr>
            <p:ph type="dt" sz="half" idx="10"/>
          </p:nvPr>
        </p:nvSpPr>
        <p:spPr/>
        <p:txBody>
          <a:bodyPr/>
          <a:lstStyle/>
          <a:p>
            <a:fld id="{F059D411-4FBC-4D24-93D1-0317F5965250}" type="datetimeFigureOut">
              <a:rPr lang="en-US" smtClean="0"/>
              <a:t>9/6/2019</a:t>
            </a:fld>
            <a:endParaRPr lang="en-US"/>
          </a:p>
        </p:txBody>
      </p:sp>
      <p:sp>
        <p:nvSpPr>
          <p:cNvPr id="8" name="Footer Placeholder 7">
            <a:extLst>
              <a:ext uri="{FF2B5EF4-FFF2-40B4-BE49-F238E27FC236}">
                <a16:creationId xmlns:a16="http://schemas.microsoft.com/office/drawing/2014/main" id="{121CEF76-985F-481F-8DB8-F90898FBF1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6E808F-BB11-4EFD-8940-B7210E33F30B}"/>
              </a:ext>
            </a:extLst>
          </p:cNvPr>
          <p:cNvSpPr>
            <a:spLocks noGrp="1"/>
          </p:cNvSpPr>
          <p:nvPr>
            <p:ph type="sldNum" sz="quarter" idx="12"/>
          </p:nvPr>
        </p:nvSpPr>
        <p:spPr/>
        <p:txBody>
          <a:bodyPr/>
          <a:lstStyle/>
          <a:p>
            <a:fld id="{FB510027-8752-4093-B25F-D04BBD720AF6}" type="slidenum">
              <a:rPr lang="en-US" smtClean="0"/>
              <a:t>‹#›</a:t>
            </a:fld>
            <a:endParaRPr lang="en-US"/>
          </a:p>
        </p:txBody>
      </p:sp>
    </p:spTree>
    <p:extLst>
      <p:ext uri="{BB962C8B-B14F-4D97-AF65-F5344CB8AC3E}">
        <p14:creationId xmlns:p14="http://schemas.microsoft.com/office/powerpoint/2010/main" val="51630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AD07-B4A2-4781-A250-C9A0247B2A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EC7238-51EB-4FF5-AAF1-8C5B04577F1F}"/>
              </a:ext>
            </a:extLst>
          </p:cNvPr>
          <p:cNvSpPr>
            <a:spLocks noGrp="1"/>
          </p:cNvSpPr>
          <p:nvPr>
            <p:ph type="dt" sz="half" idx="10"/>
          </p:nvPr>
        </p:nvSpPr>
        <p:spPr/>
        <p:txBody>
          <a:bodyPr/>
          <a:lstStyle/>
          <a:p>
            <a:fld id="{F059D411-4FBC-4D24-93D1-0317F5965250}" type="datetimeFigureOut">
              <a:rPr lang="en-US" smtClean="0"/>
              <a:t>9/6/2019</a:t>
            </a:fld>
            <a:endParaRPr lang="en-US"/>
          </a:p>
        </p:txBody>
      </p:sp>
      <p:sp>
        <p:nvSpPr>
          <p:cNvPr id="4" name="Footer Placeholder 3">
            <a:extLst>
              <a:ext uri="{FF2B5EF4-FFF2-40B4-BE49-F238E27FC236}">
                <a16:creationId xmlns:a16="http://schemas.microsoft.com/office/drawing/2014/main" id="{345ACDA4-8BD0-4E48-B196-B313E9FB82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654A90-777A-45C0-91DE-15A46BEB053F}"/>
              </a:ext>
            </a:extLst>
          </p:cNvPr>
          <p:cNvSpPr>
            <a:spLocks noGrp="1"/>
          </p:cNvSpPr>
          <p:nvPr>
            <p:ph type="sldNum" sz="quarter" idx="12"/>
          </p:nvPr>
        </p:nvSpPr>
        <p:spPr/>
        <p:txBody>
          <a:bodyPr/>
          <a:lstStyle/>
          <a:p>
            <a:fld id="{FB510027-8752-4093-B25F-D04BBD720AF6}" type="slidenum">
              <a:rPr lang="en-US" smtClean="0"/>
              <a:t>‹#›</a:t>
            </a:fld>
            <a:endParaRPr lang="en-US"/>
          </a:p>
        </p:txBody>
      </p:sp>
    </p:spTree>
    <p:extLst>
      <p:ext uri="{BB962C8B-B14F-4D97-AF65-F5344CB8AC3E}">
        <p14:creationId xmlns:p14="http://schemas.microsoft.com/office/powerpoint/2010/main" val="296536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AB590E-ED74-44B6-BFCE-AF6CF7F9FBAC}"/>
              </a:ext>
            </a:extLst>
          </p:cNvPr>
          <p:cNvSpPr>
            <a:spLocks noGrp="1"/>
          </p:cNvSpPr>
          <p:nvPr>
            <p:ph type="dt" sz="half" idx="10"/>
          </p:nvPr>
        </p:nvSpPr>
        <p:spPr/>
        <p:txBody>
          <a:bodyPr/>
          <a:lstStyle/>
          <a:p>
            <a:fld id="{F059D411-4FBC-4D24-93D1-0317F5965250}" type="datetimeFigureOut">
              <a:rPr lang="en-US" smtClean="0"/>
              <a:t>9/6/2019</a:t>
            </a:fld>
            <a:endParaRPr lang="en-US"/>
          </a:p>
        </p:txBody>
      </p:sp>
      <p:sp>
        <p:nvSpPr>
          <p:cNvPr id="3" name="Footer Placeholder 2">
            <a:extLst>
              <a:ext uri="{FF2B5EF4-FFF2-40B4-BE49-F238E27FC236}">
                <a16:creationId xmlns:a16="http://schemas.microsoft.com/office/drawing/2014/main" id="{94E409DB-53C9-4282-A7B4-8A9A1CFAFE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67C98E-8322-4FA5-B1BF-989DE8D0786C}"/>
              </a:ext>
            </a:extLst>
          </p:cNvPr>
          <p:cNvSpPr>
            <a:spLocks noGrp="1"/>
          </p:cNvSpPr>
          <p:nvPr>
            <p:ph type="sldNum" sz="quarter" idx="12"/>
          </p:nvPr>
        </p:nvSpPr>
        <p:spPr/>
        <p:txBody>
          <a:bodyPr/>
          <a:lstStyle/>
          <a:p>
            <a:fld id="{FB510027-8752-4093-B25F-D04BBD720AF6}" type="slidenum">
              <a:rPr lang="en-US" smtClean="0"/>
              <a:t>‹#›</a:t>
            </a:fld>
            <a:endParaRPr lang="en-US"/>
          </a:p>
        </p:txBody>
      </p:sp>
    </p:spTree>
    <p:extLst>
      <p:ext uri="{BB962C8B-B14F-4D97-AF65-F5344CB8AC3E}">
        <p14:creationId xmlns:p14="http://schemas.microsoft.com/office/powerpoint/2010/main" val="41823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2D7B-6AE3-466C-B477-DDF518C7A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C82429-16E8-4771-96BA-7E4DC961AC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7F6A2-A10E-4207-9041-44B768A3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DB00D-65E0-45DF-A862-3D936C977C13}"/>
              </a:ext>
            </a:extLst>
          </p:cNvPr>
          <p:cNvSpPr>
            <a:spLocks noGrp="1"/>
          </p:cNvSpPr>
          <p:nvPr>
            <p:ph type="dt" sz="half" idx="10"/>
          </p:nvPr>
        </p:nvSpPr>
        <p:spPr/>
        <p:txBody>
          <a:bodyPr/>
          <a:lstStyle/>
          <a:p>
            <a:fld id="{F059D411-4FBC-4D24-93D1-0317F5965250}" type="datetimeFigureOut">
              <a:rPr lang="en-US" smtClean="0"/>
              <a:t>9/6/2019</a:t>
            </a:fld>
            <a:endParaRPr lang="en-US"/>
          </a:p>
        </p:txBody>
      </p:sp>
      <p:sp>
        <p:nvSpPr>
          <p:cNvPr id="6" name="Footer Placeholder 5">
            <a:extLst>
              <a:ext uri="{FF2B5EF4-FFF2-40B4-BE49-F238E27FC236}">
                <a16:creationId xmlns:a16="http://schemas.microsoft.com/office/drawing/2014/main" id="{3754B181-1747-4AB5-8BAE-F0708560A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35DDEC-5AF1-4CEB-846B-298F95DA01F7}"/>
              </a:ext>
            </a:extLst>
          </p:cNvPr>
          <p:cNvSpPr>
            <a:spLocks noGrp="1"/>
          </p:cNvSpPr>
          <p:nvPr>
            <p:ph type="sldNum" sz="quarter" idx="12"/>
          </p:nvPr>
        </p:nvSpPr>
        <p:spPr/>
        <p:txBody>
          <a:bodyPr/>
          <a:lstStyle/>
          <a:p>
            <a:fld id="{FB510027-8752-4093-B25F-D04BBD720AF6}" type="slidenum">
              <a:rPr lang="en-US" smtClean="0"/>
              <a:t>‹#›</a:t>
            </a:fld>
            <a:endParaRPr lang="en-US"/>
          </a:p>
        </p:txBody>
      </p:sp>
    </p:spTree>
    <p:extLst>
      <p:ext uri="{BB962C8B-B14F-4D97-AF65-F5344CB8AC3E}">
        <p14:creationId xmlns:p14="http://schemas.microsoft.com/office/powerpoint/2010/main" val="250374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A991-A05D-4EE7-A766-E468E5295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F8BC1D-6714-498D-967F-9816E6199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E08FE3-80FC-47BE-A570-3CD97A45B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2A03D-7224-4E9E-B521-D45EC1079139}"/>
              </a:ext>
            </a:extLst>
          </p:cNvPr>
          <p:cNvSpPr>
            <a:spLocks noGrp="1"/>
          </p:cNvSpPr>
          <p:nvPr>
            <p:ph type="dt" sz="half" idx="10"/>
          </p:nvPr>
        </p:nvSpPr>
        <p:spPr/>
        <p:txBody>
          <a:bodyPr/>
          <a:lstStyle/>
          <a:p>
            <a:fld id="{F059D411-4FBC-4D24-93D1-0317F5965250}" type="datetimeFigureOut">
              <a:rPr lang="en-US" smtClean="0"/>
              <a:t>9/6/2019</a:t>
            </a:fld>
            <a:endParaRPr lang="en-US"/>
          </a:p>
        </p:txBody>
      </p:sp>
      <p:sp>
        <p:nvSpPr>
          <p:cNvPr id="6" name="Footer Placeholder 5">
            <a:extLst>
              <a:ext uri="{FF2B5EF4-FFF2-40B4-BE49-F238E27FC236}">
                <a16:creationId xmlns:a16="http://schemas.microsoft.com/office/drawing/2014/main" id="{8E25B8F6-5551-46DE-A5FF-8F2F1417FD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F9BD2B-00DD-449A-B3CE-F34B777131DD}"/>
              </a:ext>
            </a:extLst>
          </p:cNvPr>
          <p:cNvSpPr>
            <a:spLocks noGrp="1"/>
          </p:cNvSpPr>
          <p:nvPr>
            <p:ph type="sldNum" sz="quarter" idx="12"/>
          </p:nvPr>
        </p:nvSpPr>
        <p:spPr/>
        <p:txBody>
          <a:bodyPr/>
          <a:lstStyle/>
          <a:p>
            <a:fld id="{FB510027-8752-4093-B25F-D04BBD720AF6}" type="slidenum">
              <a:rPr lang="en-US" smtClean="0"/>
              <a:t>‹#›</a:t>
            </a:fld>
            <a:endParaRPr lang="en-US"/>
          </a:p>
        </p:txBody>
      </p:sp>
    </p:spTree>
    <p:extLst>
      <p:ext uri="{BB962C8B-B14F-4D97-AF65-F5344CB8AC3E}">
        <p14:creationId xmlns:p14="http://schemas.microsoft.com/office/powerpoint/2010/main" val="397154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53B2F-8125-4C2F-9C33-DB0C8627D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09EC45-6452-4427-8A5F-9B299F8CC4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AAF35-3C3D-42BF-A063-5DFDB7C712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9D411-4FBC-4D24-93D1-0317F5965250}" type="datetimeFigureOut">
              <a:rPr lang="en-US" smtClean="0"/>
              <a:t>9/6/2019</a:t>
            </a:fld>
            <a:endParaRPr lang="en-US"/>
          </a:p>
        </p:txBody>
      </p:sp>
      <p:sp>
        <p:nvSpPr>
          <p:cNvPr id="5" name="Footer Placeholder 4">
            <a:extLst>
              <a:ext uri="{FF2B5EF4-FFF2-40B4-BE49-F238E27FC236}">
                <a16:creationId xmlns:a16="http://schemas.microsoft.com/office/drawing/2014/main" id="{A6A632B7-6C79-4D49-8319-93AFD179D3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09A9F1-1A46-4CAA-859C-65AF2D35A8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10027-8752-4093-B25F-D04BBD720AF6}" type="slidenum">
              <a:rPr lang="en-US" smtClean="0"/>
              <a:t>‹#›</a:t>
            </a:fld>
            <a:endParaRPr lang="en-US"/>
          </a:p>
        </p:txBody>
      </p:sp>
    </p:spTree>
    <p:extLst>
      <p:ext uri="{BB962C8B-B14F-4D97-AF65-F5344CB8AC3E}">
        <p14:creationId xmlns:p14="http://schemas.microsoft.com/office/powerpoint/2010/main" val="3007076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103C-659A-4B53-81BD-FEBD84C59254}"/>
              </a:ext>
            </a:extLst>
          </p:cNvPr>
          <p:cNvSpPr>
            <a:spLocks noGrp="1"/>
          </p:cNvSpPr>
          <p:nvPr>
            <p:ph type="ctrTitle"/>
          </p:nvPr>
        </p:nvSpPr>
        <p:spPr/>
        <p:txBody>
          <a:bodyPr anchor="t">
            <a:normAutofit/>
          </a:bodyPr>
          <a:lstStyle/>
          <a:p>
            <a:r>
              <a:rPr lang="en-US" sz="8000" dirty="0">
                <a:solidFill>
                  <a:schemeClr val="accent4">
                    <a:lumMod val="20000"/>
                    <a:lumOff val="80000"/>
                  </a:schemeClr>
                </a:solidFill>
                <a:effectLst>
                  <a:outerShdw blurRad="38100" dist="38100" dir="2700000" algn="tl">
                    <a:srgbClr val="000000">
                      <a:alpha val="43137"/>
                    </a:srgbClr>
                  </a:outerShdw>
                </a:effectLst>
                <a:latin typeface="Cooper Black" panose="0208090404030B020404" pitchFamily="18" charset="0"/>
              </a:rPr>
              <a:t>Who Can Find</a:t>
            </a:r>
            <a:br>
              <a:rPr lang="en-US" sz="8000" dirty="0">
                <a:solidFill>
                  <a:schemeClr val="accent4">
                    <a:lumMod val="20000"/>
                    <a:lumOff val="80000"/>
                  </a:schemeClr>
                </a:solidFill>
                <a:effectLst>
                  <a:outerShdw blurRad="38100" dist="38100" dir="2700000" algn="tl">
                    <a:srgbClr val="000000">
                      <a:alpha val="43137"/>
                    </a:srgbClr>
                  </a:outerShdw>
                </a:effectLst>
                <a:latin typeface="Cooper Black" panose="0208090404030B020404" pitchFamily="18" charset="0"/>
              </a:rPr>
            </a:br>
            <a:r>
              <a:rPr lang="en-US" sz="8000" dirty="0">
                <a:solidFill>
                  <a:schemeClr val="accent4">
                    <a:lumMod val="20000"/>
                    <a:lumOff val="80000"/>
                  </a:schemeClr>
                </a:solidFill>
                <a:effectLst>
                  <a:outerShdw blurRad="38100" dist="38100" dir="2700000" algn="tl">
                    <a:srgbClr val="000000">
                      <a:alpha val="43137"/>
                    </a:srgbClr>
                  </a:outerShdw>
                </a:effectLst>
                <a:latin typeface="Cooper Black" panose="0208090404030B020404" pitchFamily="18" charset="0"/>
              </a:rPr>
              <a:t>a Faithful Man?</a:t>
            </a:r>
          </a:p>
        </p:txBody>
      </p:sp>
      <p:sp>
        <p:nvSpPr>
          <p:cNvPr id="3" name="Subtitle 2">
            <a:extLst>
              <a:ext uri="{FF2B5EF4-FFF2-40B4-BE49-F238E27FC236}">
                <a16:creationId xmlns:a16="http://schemas.microsoft.com/office/drawing/2014/main" id="{F915698B-92D7-4AAE-A119-5E6C01C00E19}"/>
              </a:ext>
            </a:extLst>
          </p:cNvPr>
          <p:cNvSpPr>
            <a:spLocks noGrp="1"/>
          </p:cNvSpPr>
          <p:nvPr>
            <p:ph type="subTitle" idx="1"/>
          </p:nvPr>
        </p:nvSpPr>
        <p:spPr>
          <a:xfrm>
            <a:off x="417443" y="4194312"/>
            <a:ext cx="11270974" cy="2087217"/>
          </a:xfrm>
        </p:spPr>
        <p:txBody>
          <a:bodyPr>
            <a:noAutofit/>
          </a:bodyPr>
          <a:lstStyle/>
          <a:p>
            <a:r>
              <a:rPr lang="en-US" sz="4400" dirty="0">
                <a:solidFill>
                  <a:schemeClr val="accent4">
                    <a:lumMod val="20000"/>
                    <a:lumOff val="80000"/>
                  </a:schemeClr>
                </a:solidFill>
              </a:rPr>
              <a:t>“Most men will proclaim each his own goodness,</a:t>
            </a:r>
            <a:br>
              <a:rPr lang="en-US" sz="4400" dirty="0">
                <a:solidFill>
                  <a:schemeClr val="accent4">
                    <a:lumMod val="20000"/>
                    <a:lumOff val="80000"/>
                  </a:schemeClr>
                </a:solidFill>
              </a:rPr>
            </a:br>
            <a:r>
              <a:rPr lang="en-US" sz="4400" dirty="0">
                <a:solidFill>
                  <a:schemeClr val="accent4">
                    <a:lumMod val="20000"/>
                    <a:lumOff val="80000"/>
                  </a:schemeClr>
                </a:solidFill>
              </a:rPr>
              <a:t>but who can find a faithful man?”</a:t>
            </a:r>
          </a:p>
          <a:p>
            <a:r>
              <a:rPr lang="en-US" sz="4400" dirty="0">
                <a:solidFill>
                  <a:schemeClr val="accent4">
                    <a:lumMod val="20000"/>
                    <a:lumOff val="80000"/>
                  </a:schemeClr>
                </a:solidFill>
              </a:rPr>
              <a:t>(Proverbs 20:6)</a:t>
            </a:r>
          </a:p>
        </p:txBody>
      </p:sp>
    </p:spTree>
    <p:extLst>
      <p:ext uri="{BB962C8B-B14F-4D97-AF65-F5344CB8AC3E}">
        <p14:creationId xmlns:p14="http://schemas.microsoft.com/office/powerpoint/2010/main" val="22828200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103C-659A-4B53-81BD-FEBD84C59254}"/>
              </a:ext>
            </a:extLst>
          </p:cNvPr>
          <p:cNvSpPr>
            <a:spLocks noGrp="1"/>
          </p:cNvSpPr>
          <p:nvPr>
            <p:ph type="ctrTitle"/>
          </p:nvPr>
        </p:nvSpPr>
        <p:spPr>
          <a:xfrm>
            <a:off x="417443" y="655983"/>
            <a:ext cx="11270974" cy="1123880"/>
          </a:xfrm>
        </p:spPr>
        <p:txBody>
          <a:bodyPr anchor="t">
            <a:normAutofit/>
          </a:bodyPr>
          <a:lstStyle/>
          <a:p>
            <a:r>
              <a:rPr lang="en-US" sz="5600" dirty="0">
                <a:solidFill>
                  <a:schemeClr val="accent4">
                    <a:lumMod val="20000"/>
                    <a:lumOff val="80000"/>
                  </a:schemeClr>
                </a:solidFill>
                <a:effectLst>
                  <a:outerShdw blurRad="38100" dist="38100" dir="2700000" algn="tl">
                    <a:srgbClr val="000000">
                      <a:alpha val="43137"/>
                    </a:srgbClr>
                  </a:outerShdw>
                </a:effectLst>
                <a:latin typeface="Cooper Black" panose="0208090404030B020404" pitchFamily="18" charset="0"/>
              </a:rPr>
              <a:t>Some Traits of a Faithful Man</a:t>
            </a:r>
          </a:p>
        </p:txBody>
      </p:sp>
      <p:sp>
        <p:nvSpPr>
          <p:cNvPr id="3" name="Subtitle 2">
            <a:extLst>
              <a:ext uri="{FF2B5EF4-FFF2-40B4-BE49-F238E27FC236}">
                <a16:creationId xmlns:a16="http://schemas.microsoft.com/office/drawing/2014/main" id="{F915698B-92D7-4AAE-A119-5E6C01C00E19}"/>
              </a:ext>
            </a:extLst>
          </p:cNvPr>
          <p:cNvSpPr>
            <a:spLocks noGrp="1"/>
          </p:cNvSpPr>
          <p:nvPr>
            <p:ph type="subTitle" idx="1"/>
          </p:nvPr>
        </p:nvSpPr>
        <p:spPr>
          <a:xfrm>
            <a:off x="417443" y="2087218"/>
            <a:ext cx="11270974" cy="4194312"/>
          </a:xfrm>
        </p:spPr>
        <p:txBody>
          <a:bodyPr>
            <a:noAutofit/>
          </a:bodyPr>
          <a:lstStyle/>
          <a:p>
            <a:r>
              <a:rPr lang="en-US" sz="6000" dirty="0">
                <a:solidFill>
                  <a:schemeClr val="accent4">
                    <a:lumMod val="60000"/>
                    <a:lumOff val="40000"/>
                  </a:schemeClr>
                </a:solidFill>
                <a:effectLst>
                  <a:outerShdw blurRad="38100" dist="38100" dir="2700000" algn="tl">
                    <a:srgbClr val="000000">
                      <a:alpha val="43137"/>
                    </a:srgbClr>
                  </a:outerShdw>
                </a:effectLst>
                <a:latin typeface="Cooper Black" panose="0208090404030B020404" pitchFamily="18" charset="0"/>
              </a:rPr>
              <a:t>Genuine Faith</a:t>
            </a:r>
            <a:br>
              <a:rPr lang="en-US" sz="4400" dirty="0">
                <a:solidFill>
                  <a:schemeClr val="accent4">
                    <a:lumMod val="20000"/>
                    <a:lumOff val="80000"/>
                  </a:schemeClr>
                </a:solidFill>
              </a:rPr>
            </a:br>
            <a:r>
              <a:rPr lang="en-US" sz="4800" b="1" dirty="0">
                <a:solidFill>
                  <a:schemeClr val="accent4">
                    <a:lumMod val="20000"/>
                    <a:lumOff val="80000"/>
                  </a:schemeClr>
                </a:solidFill>
              </a:rPr>
              <a:t>Such as Abraham</a:t>
            </a:r>
          </a:p>
          <a:p>
            <a:r>
              <a:rPr lang="en-US" sz="4400" dirty="0">
                <a:solidFill>
                  <a:schemeClr val="accent4">
                    <a:lumMod val="20000"/>
                    <a:lumOff val="80000"/>
                  </a:schemeClr>
                </a:solidFill>
              </a:rPr>
              <a:t>Galatians 3:6-9</a:t>
            </a:r>
          </a:p>
          <a:p>
            <a:endParaRPr lang="en-US" sz="1400" dirty="0">
              <a:solidFill>
                <a:schemeClr val="accent4">
                  <a:lumMod val="20000"/>
                  <a:lumOff val="80000"/>
                </a:schemeClr>
              </a:solidFill>
            </a:endParaRPr>
          </a:p>
          <a:p>
            <a:r>
              <a:rPr lang="en-US" sz="4400" dirty="0">
                <a:solidFill>
                  <a:schemeClr val="accent4">
                    <a:lumMod val="20000"/>
                    <a:lumOff val="80000"/>
                  </a:schemeClr>
                </a:solidFill>
              </a:rPr>
              <a:t>Hebrews 11:6; John 20:30-31; Romans 10:17</a:t>
            </a:r>
          </a:p>
        </p:txBody>
      </p:sp>
    </p:spTree>
    <p:extLst>
      <p:ext uri="{BB962C8B-B14F-4D97-AF65-F5344CB8AC3E}">
        <p14:creationId xmlns:p14="http://schemas.microsoft.com/office/powerpoint/2010/main" val="116491711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103C-659A-4B53-81BD-FEBD84C59254}"/>
              </a:ext>
            </a:extLst>
          </p:cNvPr>
          <p:cNvSpPr>
            <a:spLocks noGrp="1"/>
          </p:cNvSpPr>
          <p:nvPr>
            <p:ph type="ctrTitle"/>
          </p:nvPr>
        </p:nvSpPr>
        <p:spPr>
          <a:xfrm>
            <a:off x="417443" y="655983"/>
            <a:ext cx="11270974" cy="1123880"/>
          </a:xfrm>
        </p:spPr>
        <p:txBody>
          <a:bodyPr anchor="t">
            <a:normAutofit/>
          </a:bodyPr>
          <a:lstStyle/>
          <a:p>
            <a:r>
              <a:rPr lang="en-US" sz="5600" dirty="0">
                <a:solidFill>
                  <a:schemeClr val="accent4">
                    <a:lumMod val="20000"/>
                    <a:lumOff val="80000"/>
                  </a:schemeClr>
                </a:solidFill>
                <a:effectLst>
                  <a:outerShdw blurRad="38100" dist="38100" dir="2700000" algn="tl">
                    <a:srgbClr val="000000">
                      <a:alpha val="43137"/>
                    </a:srgbClr>
                  </a:outerShdw>
                </a:effectLst>
                <a:latin typeface="Cooper Black" panose="0208090404030B020404" pitchFamily="18" charset="0"/>
              </a:rPr>
              <a:t>Some Traits of a Faithful Man</a:t>
            </a:r>
            <a:endParaRPr lang="en-US" sz="5600" dirty="0">
              <a:solidFill>
                <a:schemeClr val="accent4">
                  <a:lumMod val="20000"/>
                  <a:lumOff val="80000"/>
                </a:schemeClr>
              </a:solidFill>
              <a:latin typeface="Tabarra Shadow" panose="020B0503040000020003" pitchFamily="34" charset="0"/>
            </a:endParaRPr>
          </a:p>
        </p:txBody>
      </p:sp>
      <p:sp>
        <p:nvSpPr>
          <p:cNvPr id="3" name="Subtitle 2">
            <a:extLst>
              <a:ext uri="{FF2B5EF4-FFF2-40B4-BE49-F238E27FC236}">
                <a16:creationId xmlns:a16="http://schemas.microsoft.com/office/drawing/2014/main" id="{F915698B-92D7-4AAE-A119-5E6C01C00E19}"/>
              </a:ext>
            </a:extLst>
          </p:cNvPr>
          <p:cNvSpPr>
            <a:spLocks noGrp="1"/>
          </p:cNvSpPr>
          <p:nvPr>
            <p:ph type="subTitle" idx="1"/>
          </p:nvPr>
        </p:nvSpPr>
        <p:spPr>
          <a:xfrm>
            <a:off x="417443" y="2087218"/>
            <a:ext cx="11270974" cy="4194312"/>
          </a:xfrm>
        </p:spPr>
        <p:txBody>
          <a:bodyPr>
            <a:noAutofit/>
          </a:bodyPr>
          <a:lstStyle/>
          <a:p>
            <a:r>
              <a:rPr lang="en-US" sz="6000" dirty="0">
                <a:solidFill>
                  <a:schemeClr val="accent4">
                    <a:lumMod val="60000"/>
                    <a:lumOff val="40000"/>
                  </a:schemeClr>
                </a:solidFill>
                <a:effectLst>
                  <a:outerShdw blurRad="38100" dist="38100" dir="2700000" algn="tl">
                    <a:srgbClr val="000000">
                      <a:alpha val="43137"/>
                    </a:srgbClr>
                  </a:outerShdw>
                </a:effectLst>
                <a:latin typeface="Cooper Black" panose="0208090404030B020404" pitchFamily="18" charset="0"/>
              </a:rPr>
              <a:t>Reverence and Respect</a:t>
            </a:r>
            <a:br>
              <a:rPr lang="en-US" sz="4400" dirty="0">
                <a:solidFill>
                  <a:schemeClr val="accent4">
                    <a:lumMod val="20000"/>
                    <a:lumOff val="80000"/>
                  </a:schemeClr>
                </a:solidFill>
              </a:rPr>
            </a:br>
            <a:r>
              <a:rPr lang="en-US" sz="4800" b="1" dirty="0">
                <a:solidFill>
                  <a:schemeClr val="accent4">
                    <a:lumMod val="20000"/>
                    <a:lumOff val="80000"/>
                  </a:schemeClr>
                </a:solidFill>
              </a:rPr>
              <a:t>Such as Hananiah</a:t>
            </a:r>
          </a:p>
          <a:p>
            <a:r>
              <a:rPr lang="en-US" sz="4400" dirty="0">
                <a:solidFill>
                  <a:schemeClr val="accent4">
                    <a:lumMod val="20000"/>
                    <a:lumOff val="80000"/>
                  </a:schemeClr>
                </a:solidFill>
              </a:rPr>
              <a:t>Nehemiah 7:1-2</a:t>
            </a:r>
          </a:p>
          <a:p>
            <a:endParaRPr lang="en-US" sz="1400" dirty="0">
              <a:solidFill>
                <a:schemeClr val="accent4">
                  <a:lumMod val="20000"/>
                  <a:lumOff val="80000"/>
                </a:schemeClr>
              </a:solidFill>
            </a:endParaRPr>
          </a:p>
          <a:p>
            <a:r>
              <a:rPr lang="en-US" sz="4400" dirty="0">
                <a:solidFill>
                  <a:schemeClr val="accent4">
                    <a:lumMod val="20000"/>
                    <a:lumOff val="80000"/>
                  </a:schemeClr>
                </a:solidFill>
              </a:rPr>
              <a:t>1 Corinthians 4:1-5; Matthew 10:28</a:t>
            </a:r>
          </a:p>
          <a:p>
            <a:r>
              <a:rPr lang="en-US" sz="4400" dirty="0">
                <a:solidFill>
                  <a:schemeClr val="accent4">
                    <a:lumMod val="20000"/>
                    <a:lumOff val="80000"/>
                  </a:schemeClr>
                </a:solidFill>
              </a:rPr>
              <a:t>Hebrews 12:28</a:t>
            </a:r>
            <a:r>
              <a:rPr lang="en-US" sz="4400">
                <a:solidFill>
                  <a:schemeClr val="accent4">
                    <a:lumMod val="20000"/>
                    <a:lumOff val="80000"/>
                  </a:schemeClr>
                </a:solidFill>
              </a:rPr>
              <a:t>; Deuteronomy 6:1-2</a:t>
            </a:r>
            <a:endParaRPr lang="en-US" sz="4400" dirty="0">
              <a:solidFill>
                <a:schemeClr val="accent4">
                  <a:lumMod val="20000"/>
                  <a:lumOff val="80000"/>
                </a:schemeClr>
              </a:solidFill>
            </a:endParaRPr>
          </a:p>
        </p:txBody>
      </p:sp>
    </p:spTree>
    <p:extLst>
      <p:ext uri="{BB962C8B-B14F-4D97-AF65-F5344CB8AC3E}">
        <p14:creationId xmlns:p14="http://schemas.microsoft.com/office/powerpoint/2010/main" val="72499247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103C-659A-4B53-81BD-FEBD84C59254}"/>
              </a:ext>
            </a:extLst>
          </p:cNvPr>
          <p:cNvSpPr>
            <a:spLocks noGrp="1"/>
          </p:cNvSpPr>
          <p:nvPr>
            <p:ph type="ctrTitle"/>
          </p:nvPr>
        </p:nvSpPr>
        <p:spPr>
          <a:xfrm>
            <a:off x="417443" y="655983"/>
            <a:ext cx="11270974" cy="1123880"/>
          </a:xfrm>
        </p:spPr>
        <p:txBody>
          <a:bodyPr anchor="t">
            <a:normAutofit/>
          </a:bodyPr>
          <a:lstStyle/>
          <a:p>
            <a:r>
              <a:rPr lang="en-US" sz="5600" dirty="0">
                <a:solidFill>
                  <a:schemeClr val="accent4">
                    <a:lumMod val="20000"/>
                    <a:lumOff val="80000"/>
                  </a:schemeClr>
                </a:solidFill>
                <a:effectLst>
                  <a:outerShdw blurRad="38100" dist="38100" dir="2700000" algn="tl">
                    <a:srgbClr val="000000">
                      <a:alpha val="43137"/>
                    </a:srgbClr>
                  </a:outerShdw>
                </a:effectLst>
                <a:latin typeface="Cooper Black" panose="0208090404030B020404" pitchFamily="18" charset="0"/>
              </a:rPr>
              <a:t>Some Traits of a Faithful Man</a:t>
            </a:r>
            <a:endParaRPr lang="en-US" sz="5600" dirty="0">
              <a:solidFill>
                <a:schemeClr val="accent4">
                  <a:lumMod val="20000"/>
                  <a:lumOff val="80000"/>
                </a:schemeClr>
              </a:solidFill>
              <a:latin typeface="Tabarra Shadow" panose="020B0503040000020003" pitchFamily="34" charset="0"/>
            </a:endParaRPr>
          </a:p>
        </p:txBody>
      </p:sp>
      <p:sp>
        <p:nvSpPr>
          <p:cNvPr id="3" name="Subtitle 2">
            <a:extLst>
              <a:ext uri="{FF2B5EF4-FFF2-40B4-BE49-F238E27FC236}">
                <a16:creationId xmlns:a16="http://schemas.microsoft.com/office/drawing/2014/main" id="{F915698B-92D7-4AAE-A119-5E6C01C00E19}"/>
              </a:ext>
            </a:extLst>
          </p:cNvPr>
          <p:cNvSpPr>
            <a:spLocks noGrp="1"/>
          </p:cNvSpPr>
          <p:nvPr>
            <p:ph type="subTitle" idx="1"/>
          </p:nvPr>
        </p:nvSpPr>
        <p:spPr>
          <a:xfrm>
            <a:off x="417443" y="2087218"/>
            <a:ext cx="11270974" cy="4194312"/>
          </a:xfrm>
        </p:spPr>
        <p:txBody>
          <a:bodyPr>
            <a:noAutofit/>
          </a:bodyPr>
          <a:lstStyle/>
          <a:p>
            <a:r>
              <a:rPr lang="en-US" sz="6000" dirty="0">
                <a:solidFill>
                  <a:schemeClr val="accent4">
                    <a:lumMod val="60000"/>
                    <a:lumOff val="40000"/>
                  </a:schemeClr>
                </a:solidFill>
                <a:effectLst>
                  <a:outerShdw blurRad="38100" dist="38100" dir="2700000" algn="tl">
                    <a:srgbClr val="000000">
                      <a:alpha val="43137"/>
                    </a:srgbClr>
                  </a:outerShdw>
                </a:effectLst>
                <a:latin typeface="Cooper Black" panose="0208090404030B020404" pitchFamily="18" charset="0"/>
              </a:rPr>
              <a:t>Prompt Obedience</a:t>
            </a:r>
            <a:br>
              <a:rPr lang="en-US" sz="4400" dirty="0">
                <a:solidFill>
                  <a:schemeClr val="accent4">
                    <a:lumMod val="20000"/>
                    <a:lumOff val="80000"/>
                  </a:schemeClr>
                </a:solidFill>
              </a:rPr>
            </a:br>
            <a:r>
              <a:rPr lang="en-US" sz="4800" b="1" dirty="0">
                <a:solidFill>
                  <a:schemeClr val="accent4">
                    <a:lumMod val="20000"/>
                    <a:lumOff val="80000"/>
                  </a:schemeClr>
                </a:solidFill>
              </a:rPr>
              <a:t>Such as Abraham</a:t>
            </a:r>
          </a:p>
          <a:p>
            <a:r>
              <a:rPr lang="en-US" sz="4400" dirty="0">
                <a:solidFill>
                  <a:schemeClr val="accent4">
                    <a:lumMod val="20000"/>
                    <a:lumOff val="80000"/>
                  </a:schemeClr>
                </a:solidFill>
              </a:rPr>
              <a:t>Genesis 12:1-4</a:t>
            </a:r>
          </a:p>
          <a:p>
            <a:endParaRPr lang="en-US" sz="1400" dirty="0">
              <a:solidFill>
                <a:schemeClr val="accent4">
                  <a:lumMod val="20000"/>
                  <a:lumOff val="80000"/>
                </a:schemeClr>
              </a:solidFill>
            </a:endParaRPr>
          </a:p>
          <a:p>
            <a:r>
              <a:rPr lang="en-US" sz="4400" dirty="0">
                <a:solidFill>
                  <a:schemeClr val="accent4">
                    <a:lumMod val="20000"/>
                    <a:lumOff val="80000"/>
                  </a:schemeClr>
                </a:solidFill>
              </a:rPr>
              <a:t>Numbers 14:40-42</a:t>
            </a:r>
          </a:p>
          <a:p>
            <a:r>
              <a:rPr lang="en-US" sz="4400" dirty="0">
                <a:solidFill>
                  <a:schemeClr val="accent4">
                    <a:lumMod val="20000"/>
                    <a:lumOff val="80000"/>
                  </a:schemeClr>
                </a:solidFill>
              </a:rPr>
              <a:t>2 Corinthians 6:1-2; Hebrews 9:27</a:t>
            </a:r>
          </a:p>
        </p:txBody>
      </p:sp>
    </p:spTree>
    <p:extLst>
      <p:ext uri="{BB962C8B-B14F-4D97-AF65-F5344CB8AC3E}">
        <p14:creationId xmlns:p14="http://schemas.microsoft.com/office/powerpoint/2010/main" val="196955524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103C-659A-4B53-81BD-FEBD84C59254}"/>
              </a:ext>
            </a:extLst>
          </p:cNvPr>
          <p:cNvSpPr>
            <a:spLocks noGrp="1"/>
          </p:cNvSpPr>
          <p:nvPr>
            <p:ph type="ctrTitle"/>
          </p:nvPr>
        </p:nvSpPr>
        <p:spPr>
          <a:xfrm>
            <a:off x="417443" y="655983"/>
            <a:ext cx="11270974" cy="1123880"/>
          </a:xfrm>
        </p:spPr>
        <p:txBody>
          <a:bodyPr anchor="t">
            <a:normAutofit/>
          </a:bodyPr>
          <a:lstStyle/>
          <a:p>
            <a:r>
              <a:rPr lang="en-US" sz="5600">
                <a:solidFill>
                  <a:schemeClr val="accent4">
                    <a:lumMod val="20000"/>
                    <a:lumOff val="80000"/>
                  </a:schemeClr>
                </a:solidFill>
                <a:effectLst>
                  <a:outerShdw blurRad="38100" dist="38100" dir="2700000" algn="tl">
                    <a:srgbClr val="000000">
                      <a:alpha val="43137"/>
                    </a:srgbClr>
                  </a:outerShdw>
                </a:effectLst>
                <a:latin typeface="Cooper Black" panose="0208090404030B020404" pitchFamily="18" charset="0"/>
              </a:rPr>
              <a:t>Some Traits of a Faithful Man</a:t>
            </a:r>
            <a:endParaRPr lang="en-US" sz="5600" dirty="0">
              <a:solidFill>
                <a:schemeClr val="accent4">
                  <a:lumMod val="20000"/>
                  <a:lumOff val="80000"/>
                </a:schemeClr>
              </a:solidFill>
              <a:latin typeface="Tabarra Shadow" panose="020B0503040000020003" pitchFamily="34" charset="0"/>
            </a:endParaRPr>
          </a:p>
        </p:txBody>
      </p:sp>
      <p:sp>
        <p:nvSpPr>
          <p:cNvPr id="3" name="Subtitle 2">
            <a:extLst>
              <a:ext uri="{FF2B5EF4-FFF2-40B4-BE49-F238E27FC236}">
                <a16:creationId xmlns:a16="http://schemas.microsoft.com/office/drawing/2014/main" id="{F915698B-92D7-4AAE-A119-5E6C01C00E19}"/>
              </a:ext>
            </a:extLst>
          </p:cNvPr>
          <p:cNvSpPr>
            <a:spLocks noGrp="1"/>
          </p:cNvSpPr>
          <p:nvPr>
            <p:ph type="subTitle" idx="1"/>
          </p:nvPr>
        </p:nvSpPr>
        <p:spPr>
          <a:xfrm>
            <a:off x="417443" y="2087218"/>
            <a:ext cx="11270974" cy="4194312"/>
          </a:xfrm>
        </p:spPr>
        <p:txBody>
          <a:bodyPr>
            <a:noAutofit/>
          </a:bodyPr>
          <a:lstStyle/>
          <a:p>
            <a:r>
              <a:rPr lang="en-US" sz="6000" dirty="0">
                <a:solidFill>
                  <a:schemeClr val="accent4">
                    <a:lumMod val="60000"/>
                    <a:lumOff val="40000"/>
                  </a:schemeClr>
                </a:solidFill>
                <a:effectLst>
                  <a:outerShdw blurRad="38100" dist="38100" dir="2700000" algn="tl">
                    <a:srgbClr val="000000">
                      <a:alpha val="43137"/>
                    </a:srgbClr>
                  </a:outerShdw>
                </a:effectLst>
                <a:latin typeface="Cooper Black" panose="0208090404030B020404" pitchFamily="18" charset="0"/>
              </a:rPr>
              <a:t>Wisdom</a:t>
            </a:r>
            <a:br>
              <a:rPr lang="en-US" sz="4400" dirty="0">
                <a:solidFill>
                  <a:schemeClr val="accent4">
                    <a:lumMod val="20000"/>
                    <a:lumOff val="80000"/>
                  </a:schemeClr>
                </a:solidFill>
              </a:rPr>
            </a:br>
            <a:r>
              <a:rPr lang="en-US" sz="4800" b="1" dirty="0">
                <a:solidFill>
                  <a:schemeClr val="accent4">
                    <a:lumMod val="20000"/>
                    <a:lumOff val="80000"/>
                  </a:schemeClr>
                </a:solidFill>
              </a:rPr>
              <a:t>Such as Moses</a:t>
            </a:r>
          </a:p>
          <a:p>
            <a:r>
              <a:rPr lang="en-US" sz="4400" dirty="0">
                <a:solidFill>
                  <a:schemeClr val="accent4">
                    <a:lumMod val="20000"/>
                    <a:lumOff val="80000"/>
                  </a:schemeClr>
                </a:solidFill>
              </a:rPr>
              <a:t>Hebrews 11:24-26</a:t>
            </a:r>
          </a:p>
          <a:p>
            <a:endParaRPr lang="en-US" sz="1400" dirty="0">
              <a:solidFill>
                <a:schemeClr val="accent4">
                  <a:lumMod val="20000"/>
                  <a:lumOff val="80000"/>
                </a:schemeClr>
              </a:solidFill>
            </a:endParaRPr>
          </a:p>
          <a:p>
            <a:r>
              <a:rPr lang="en-US" sz="4400" dirty="0">
                <a:solidFill>
                  <a:schemeClr val="accent4">
                    <a:lumMod val="20000"/>
                    <a:lumOff val="80000"/>
                  </a:schemeClr>
                </a:solidFill>
              </a:rPr>
              <a:t>Matthew 10:16; James 1:5</a:t>
            </a:r>
          </a:p>
        </p:txBody>
      </p:sp>
    </p:spTree>
    <p:extLst>
      <p:ext uri="{BB962C8B-B14F-4D97-AF65-F5344CB8AC3E}">
        <p14:creationId xmlns:p14="http://schemas.microsoft.com/office/powerpoint/2010/main" val="101042156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103C-659A-4B53-81BD-FEBD84C59254}"/>
              </a:ext>
            </a:extLst>
          </p:cNvPr>
          <p:cNvSpPr>
            <a:spLocks noGrp="1"/>
          </p:cNvSpPr>
          <p:nvPr>
            <p:ph type="ctrTitle"/>
          </p:nvPr>
        </p:nvSpPr>
        <p:spPr>
          <a:xfrm>
            <a:off x="417443" y="655983"/>
            <a:ext cx="11270974" cy="1123880"/>
          </a:xfrm>
        </p:spPr>
        <p:txBody>
          <a:bodyPr anchor="t">
            <a:normAutofit/>
          </a:bodyPr>
          <a:lstStyle/>
          <a:p>
            <a:r>
              <a:rPr lang="en-US" sz="5600" dirty="0">
                <a:solidFill>
                  <a:schemeClr val="accent4">
                    <a:lumMod val="20000"/>
                    <a:lumOff val="80000"/>
                  </a:schemeClr>
                </a:solidFill>
                <a:effectLst>
                  <a:outerShdw blurRad="38100" dist="38100" dir="2700000" algn="tl">
                    <a:srgbClr val="000000">
                      <a:alpha val="43137"/>
                    </a:srgbClr>
                  </a:outerShdw>
                </a:effectLst>
                <a:latin typeface="Cooper Black" panose="0208090404030B020404" pitchFamily="18" charset="0"/>
              </a:rPr>
              <a:t>Some Traits of a Faithful Man</a:t>
            </a:r>
            <a:endParaRPr lang="en-US" sz="5600" dirty="0">
              <a:solidFill>
                <a:schemeClr val="accent4">
                  <a:lumMod val="20000"/>
                  <a:lumOff val="80000"/>
                </a:schemeClr>
              </a:solidFill>
              <a:latin typeface="Tabarra Shadow" panose="020B0503040000020003" pitchFamily="34" charset="0"/>
            </a:endParaRPr>
          </a:p>
        </p:txBody>
      </p:sp>
      <p:sp>
        <p:nvSpPr>
          <p:cNvPr id="3" name="Subtitle 2">
            <a:extLst>
              <a:ext uri="{FF2B5EF4-FFF2-40B4-BE49-F238E27FC236}">
                <a16:creationId xmlns:a16="http://schemas.microsoft.com/office/drawing/2014/main" id="{F915698B-92D7-4AAE-A119-5E6C01C00E19}"/>
              </a:ext>
            </a:extLst>
          </p:cNvPr>
          <p:cNvSpPr>
            <a:spLocks noGrp="1"/>
          </p:cNvSpPr>
          <p:nvPr>
            <p:ph type="subTitle" idx="1"/>
          </p:nvPr>
        </p:nvSpPr>
        <p:spPr>
          <a:xfrm>
            <a:off x="417443" y="2087218"/>
            <a:ext cx="11270974" cy="4194312"/>
          </a:xfrm>
        </p:spPr>
        <p:txBody>
          <a:bodyPr>
            <a:noAutofit/>
          </a:bodyPr>
          <a:lstStyle/>
          <a:p>
            <a:r>
              <a:rPr lang="en-US" sz="6000" dirty="0">
                <a:solidFill>
                  <a:schemeClr val="accent4">
                    <a:lumMod val="60000"/>
                    <a:lumOff val="40000"/>
                  </a:schemeClr>
                </a:solidFill>
                <a:effectLst>
                  <a:outerShdw blurRad="38100" dist="38100" dir="2700000" algn="tl">
                    <a:srgbClr val="000000">
                      <a:alpha val="43137"/>
                    </a:srgbClr>
                  </a:outerShdw>
                </a:effectLst>
                <a:latin typeface="Cooper Black" panose="0208090404030B020404" pitchFamily="18" charset="0"/>
              </a:rPr>
              <a:t>Prayerfulness</a:t>
            </a:r>
            <a:br>
              <a:rPr lang="en-US" sz="4400" dirty="0">
                <a:solidFill>
                  <a:schemeClr val="accent4">
                    <a:lumMod val="20000"/>
                    <a:lumOff val="80000"/>
                  </a:schemeClr>
                </a:solidFill>
              </a:rPr>
            </a:br>
            <a:r>
              <a:rPr lang="en-US" sz="4800" b="1" dirty="0">
                <a:solidFill>
                  <a:schemeClr val="accent4">
                    <a:lumMod val="20000"/>
                    <a:lumOff val="80000"/>
                  </a:schemeClr>
                </a:solidFill>
              </a:rPr>
              <a:t>Such as Daniel</a:t>
            </a:r>
          </a:p>
          <a:p>
            <a:r>
              <a:rPr lang="en-US" sz="4400" dirty="0">
                <a:solidFill>
                  <a:schemeClr val="accent4">
                    <a:lumMod val="20000"/>
                    <a:lumOff val="80000"/>
                  </a:schemeClr>
                </a:solidFill>
              </a:rPr>
              <a:t>Daniel 6:4-5, 10-11</a:t>
            </a:r>
          </a:p>
          <a:p>
            <a:endParaRPr lang="en-US" sz="1400" dirty="0">
              <a:solidFill>
                <a:schemeClr val="accent4">
                  <a:lumMod val="20000"/>
                  <a:lumOff val="80000"/>
                </a:schemeClr>
              </a:solidFill>
            </a:endParaRPr>
          </a:p>
          <a:p>
            <a:r>
              <a:rPr lang="en-US" sz="4400" dirty="0">
                <a:solidFill>
                  <a:schemeClr val="accent4">
                    <a:lumMod val="20000"/>
                    <a:lumOff val="80000"/>
                  </a:schemeClr>
                </a:solidFill>
              </a:rPr>
              <a:t>Luke 18:1; 1 Thessalonians 5:17</a:t>
            </a:r>
          </a:p>
        </p:txBody>
      </p:sp>
    </p:spTree>
    <p:extLst>
      <p:ext uri="{BB962C8B-B14F-4D97-AF65-F5344CB8AC3E}">
        <p14:creationId xmlns:p14="http://schemas.microsoft.com/office/powerpoint/2010/main" val="94887262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103C-659A-4B53-81BD-FEBD84C59254}"/>
              </a:ext>
            </a:extLst>
          </p:cNvPr>
          <p:cNvSpPr>
            <a:spLocks noGrp="1"/>
          </p:cNvSpPr>
          <p:nvPr>
            <p:ph type="ctrTitle"/>
          </p:nvPr>
        </p:nvSpPr>
        <p:spPr>
          <a:xfrm>
            <a:off x="695739" y="576471"/>
            <a:ext cx="9972261" cy="1371599"/>
          </a:xfrm>
        </p:spPr>
        <p:txBody>
          <a:bodyPr anchor="t">
            <a:normAutofit/>
          </a:bodyPr>
          <a:lstStyle/>
          <a:p>
            <a:pPr algn="l"/>
            <a:r>
              <a:rPr lang="en-US" sz="8000" dirty="0">
                <a:solidFill>
                  <a:schemeClr val="accent4">
                    <a:lumMod val="20000"/>
                    <a:lumOff val="80000"/>
                  </a:schemeClr>
                </a:solidFill>
                <a:effectLst>
                  <a:outerShdw blurRad="38100" dist="38100" dir="2700000" algn="tl">
                    <a:srgbClr val="000000">
                      <a:alpha val="43137"/>
                    </a:srgbClr>
                  </a:outerShdw>
                </a:effectLst>
                <a:latin typeface="Cooper Black" panose="0208090404030B020404" pitchFamily="18" charset="0"/>
              </a:rPr>
              <a:t>Conclusion</a:t>
            </a:r>
            <a:endParaRPr lang="en-US" sz="8000" dirty="0">
              <a:solidFill>
                <a:schemeClr val="accent4">
                  <a:lumMod val="20000"/>
                  <a:lumOff val="80000"/>
                </a:schemeClr>
              </a:solidFill>
              <a:latin typeface="Tabarra Shadow" panose="020B0503040000020003" pitchFamily="34" charset="0"/>
            </a:endParaRPr>
          </a:p>
        </p:txBody>
      </p:sp>
      <p:sp>
        <p:nvSpPr>
          <p:cNvPr id="3" name="Subtitle 2">
            <a:extLst>
              <a:ext uri="{FF2B5EF4-FFF2-40B4-BE49-F238E27FC236}">
                <a16:creationId xmlns:a16="http://schemas.microsoft.com/office/drawing/2014/main" id="{F915698B-92D7-4AAE-A119-5E6C01C00E19}"/>
              </a:ext>
            </a:extLst>
          </p:cNvPr>
          <p:cNvSpPr>
            <a:spLocks noGrp="1"/>
          </p:cNvSpPr>
          <p:nvPr>
            <p:ph type="subTitle" idx="1"/>
          </p:nvPr>
        </p:nvSpPr>
        <p:spPr>
          <a:xfrm>
            <a:off x="417443" y="2357120"/>
            <a:ext cx="11270974" cy="3924409"/>
          </a:xfrm>
        </p:spPr>
        <p:txBody>
          <a:bodyPr>
            <a:noAutofit/>
          </a:bodyPr>
          <a:lstStyle/>
          <a:p>
            <a:r>
              <a:rPr lang="en-US" sz="6000" dirty="0">
                <a:solidFill>
                  <a:schemeClr val="accent4">
                    <a:lumMod val="60000"/>
                    <a:lumOff val="40000"/>
                  </a:schemeClr>
                </a:solidFill>
                <a:effectLst>
                  <a:outerShdw blurRad="38100" dist="38100" dir="2700000" algn="tl">
                    <a:srgbClr val="000000">
                      <a:alpha val="43137"/>
                    </a:srgbClr>
                  </a:outerShdw>
                </a:effectLst>
                <a:latin typeface="Cooper Black" panose="0208090404030B020404" pitchFamily="18" charset="0"/>
              </a:rPr>
              <a:t>In order to be saved, we must be faithful!</a:t>
            </a:r>
          </a:p>
          <a:p>
            <a:endParaRPr lang="en-US" sz="1400" dirty="0">
              <a:solidFill>
                <a:schemeClr val="accent4">
                  <a:lumMod val="20000"/>
                  <a:lumOff val="80000"/>
                </a:schemeClr>
              </a:solidFill>
            </a:endParaRPr>
          </a:p>
          <a:p>
            <a:r>
              <a:rPr lang="en-US" sz="4400" dirty="0">
                <a:solidFill>
                  <a:schemeClr val="accent4">
                    <a:lumMod val="20000"/>
                    <a:lumOff val="80000"/>
                  </a:schemeClr>
                </a:solidFill>
              </a:rPr>
              <a:t>If faithful, we will abound with blessings!</a:t>
            </a:r>
          </a:p>
          <a:p>
            <a:endParaRPr lang="en-US" sz="400" dirty="0">
              <a:solidFill>
                <a:schemeClr val="accent4">
                  <a:lumMod val="20000"/>
                  <a:lumOff val="80000"/>
                </a:schemeClr>
              </a:solidFill>
            </a:endParaRPr>
          </a:p>
          <a:p>
            <a:r>
              <a:rPr lang="en-US" sz="4400" b="1" dirty="0">
                <a:solidFill>
                  <a:schemeClr val="accent4">
                    <a:lumMod val="20000"/>
                    <a:lumOff val="80000"/>
                  </a:schemeClr>
                </a:solidFill>
              </a:rPr>
              <a:t>Proverbs 28:20</a:t>
            </a:r>
          </a:p>
        </p:txBody>
      </p:sp>
    </p:spTree>
    <p:extLst>
      <p:ext uri="{BB962C8B-B14F-4D97-AF65-F5344CB8AC3E}">
        <p14:creationId xmlns:p14="http://schemas.microsoft.com/office/powerpoint/2010/main" val="14528339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2227</Words>
  <Application>Microsoft Office PowerPoint</Application>
  <PresentationFormat>Widescreen</PresentationFormat>
  <Paragraphs>129</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Tabarra Shadow</vt:lpstr>
      <vt:lpstr>Calibri Light</vt:lpstr>
      <vt:lpstr>Cooper Black</vt:lpstr>
      <vt:lpstr>Calibri</vt:lpstr>
      <vt:lpstr>Office Theme</vt:lpstr>
      <vt:lpstr>Who Can Find a Faithful Man?</vt:lpstr>
      <vt:lpstr>Some Traits of a Faithful Man</vt:lpstr>
      <vt:lpstr>Some Traits of a Faithful Man</vt:lpstr>
      <vt:lpstr>Some Traits of a Faithful Man</vt:lpstr>
      <vt:lpstr>Some Traits of a Faithful Man</vt:lpstr>
      <vt:lpstr>Some Traits of a Faithful Man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24</cp:revision>
  <dcterms:created xsi:type="dcterms:W3CDTF">2019-09-05T18:04:20Z</dcterms:created>
  <dcterms:modified xsi:type="dcterms:W3CDTF">2019-09-07T02:52:51Z</dcterms:modified>
</cp:coreProperties>
</file>