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7053263" cy="93091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Ringbearer" panose="0202060205030B020303" pitchFamily="18"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6048" autoAdjust="0"/>
  </p:normalViewPr>
  <p:slideViewPr>
    <p:cSldViewPr snapToGrid="0">
      <p:cViewPr varScale="1">
        <p:scale>
          <a:sx n="36" d="100"/>
          <a:sy n="36" d="100"/>
        </p:scale>
        <p:origin x="2405" y="34"/>
      </p:cViewPr>
      <p:guideLst/>
    </p:cSldViewPr>
  </p:slideViewPr>
  <p:notesTextViewPr>
    <p:cViewPr>
      <p:scale>
        <a:sx n="1" d="1"/>
        <a:sy n="1" d="1"/>
      </p:scale>
      <p:origin x="0" y="0"/>
    </p:cViewPr>
  </p:notesTextViewPr>
  <p:notesViewPr>
    <p:cSldViewPr snapToGrid="0">
      <p:cViewPr varScale="1">
        <p:scale>
          <a:sx n="62" d="100"/>
          <a:sy n="62" d="100"/>
        </p:scale>
        <p:origin x="11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D1F18B-AB34-4D5A-9C4E-AE3D9807FD5A}"/>
              </a:ext>
            </a:extLst>
          </p:cNvPr>
          <p:cNvSpPr>
            <a:spLocks noGrp="1"/>
          </p:cNvSpPr>
          <p:nvPr>
            <p:ph type="hdr" sz="quarter"/>
          </p:nvPr>
        </p:nvSpPr>
        <p:spPr>
          <a:xfrm>
            <a:off x="-1" y="0"/>
            <a:ext cx="3995217" cy="792532"/>
          </a:xfrm>
          <a:prstGeom prst="rect">
            <a:avLst/>
          </a:prstGeom>
        </p:spPr>
        <p:txBody>
          <a:bodyPr vert="horz" lIns="93497" tIns="46749" rIns="93497" bIns="46749" rtlCol="0"/>
          <a:lstStyle>
            <a:lvl1pPr algn="l">
              <a:defRPr sz="1200"/>
            </a:lvl1pPr>
          </a:lstStyle>
          <a:p>
            <a:r>
              <a:rPr lang="en-US" sz="1600" dirty="0">
                <a:latin typeface="Ringbearer" panose="0202060205030B020303" pitchFamily="18" charset="0"/>
              </a:rPr>
              <a:t>“Who may abide in your tabernacle?”</a:t>
            </a:r>
          </a:p>
          <a:p>
            <a:r>
              <a:rPr lang="en-US" dirty="0"/>
              <a:t>(Psalm 15)</a:t>
            </a:r>
          </a:p>
        </p:txBody>
      </p:sp>
      <p:sp>
        <p:nvSpPr>
          <p:cNvPr id="3" name="Date Placeholder 2">
            <a:extLst>
              <a:ext uri="{FF2B5EF4-FFF2-40B4-BE49-F238E27FC236}">
                <a16:creationId xmlns:a16="http://schemas.microsoft.com/office/drawing/2014/main" id="{167147F0-4433-40C2-8F32-45C79D20EBD8}"/>
              </a:ext>
            </a:extLst>
          </p:cNvPr>
          <p:cNvSpPr>
            <a:spLocks noGrp="1"/>
          </p:cNvSpPr>
          <p:nvPr>
            <p:ph type="dt" sz="quarter" idx="1"/>
          </p:nvPr>
        </p:nvSpPr>
        <p:spPr>
          <a:xfrm>
            <a:off x="4524255" y="0"/>
            <a:ext cx="2527376" cy="467072"/>
          </a:xfrm>
          <a:prstGeom prst="rect">
            <a:avLst/>
          </a:prstGeom>
        </p:spPr>
        <p:txBody>
          <a:bodyPr vert="horz" lIns="93497" tIns="46749" rIns="93497" bIns="46749" rtlCol="0"/>
          <a:lstStyle>
            <a:lvl1pPr algn="r">
              <a:defRPr sz="1200"/>
            </a:lvl1pPr>
          </a:lstStyle>
          <a:p>
            <a:r>
              <a:rPr lang="en-US" dirty="0"/>
              <a:t>April 21, 2019 PM</a:t>
            </a:r>
          </a:p>
        </p:txBody>
      </p:sp>
      <p:sp>
        <p:nvSpPr>
          <p:cNvPr id="4" name="Footer Placeholder 3">
            <a:extLst>
              <a:ext uri="{FF2B5EF4-FFF2-40B4-BE49-F238E27FC236}">
                <a16:creationId xmlns:a16="http://schemas.microsoft.com/office/drawing/2014/main" id="{08E2C3B8-6000-446F-9DE4-2E591633755D}"/>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2F872B4-69C0-45AB-BF77-4AB46A8B6A65}"/>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2CF9CA86-C5DC-4BA3-B090-B88D54F40C4C}" type="slidenum">
              <a:rPr lang="en-US" smtClean="0"/>
              <a:t>‹#›</a:t>
            </a:fld>
            <a:endParaRPr lang="en-US" dirty="0"/>
          </a:p>
        </p:txBody>
      </p:sp>
    </p:spTree>
    <p:extLst>
      <p:ext uri="{BB962C8B-B14F-4D97-AF65-F5344CB8AC3E}">
        <p14:creationId xmlns:p14="http://schemas.microsoft.com/office/powerpoint/2010/main" val="1399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26FF3506-3755-4400-AF90-72B55FFE44D6}" type="datetimeFigureOut">
              <a:rPr lang="en-US" smtClean="0"/>
              <a:t>8/6/2019</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1ABF28CF-CBA3-46DA-A4D1-9F855924C485}" type="slidenum">
              <a:rPr lang="en-US" smtClean="0"/>
              <a:t>‹#›</a:t>
            </a:fld>
            <a:endParaRPr lang="en-US"/>
          </a:p>
        </p:txBody>
      </p:sp>
    </p:spTree>
    <p:extLst>
      <p:ext uri="{BB962C8B-B14F-4D97-AF65-F5344CB8AC3E}">
        <p14:creationId xmlns:p14="http://schemas.microsoft.com/office/powerpoint/2010/main" val="178878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15 Defines the righteous person.  It is a picture of the character, integrity and holiness that is required of one who God will allow in His presence.</a:t>
            </a:r>
          </a:p>
          <a:p>
            <a:endParaRPr lang="en-US" b="1" dirty="0"/>
          </a:p>
          <a:p>
            <a:r>
              <a:rPr lang="en-US" b="1" dirty="0"/>
              <a:t>A simple Psalm that asks and answers the most important question of all…</a:t>
            </a:r>
          </a:p>
          <a:p>
            <a:pPr marL="642795" lvl="1" indent="-175308">
              <a:buFont typeface="Arial" panose="020B0604020202020204" pitchFamily="34" charset="0"/>
              <a:buChar char="•"/>
            </a:pPr>
            <a:r>
              <a:rPr lang="en-US" dirty="0"/>
              <a:t>Psa. 15:1: The question is raised.</a:t>
            </a:r>
          </a:p>
          <a:p>
            <a:r>
              <a:rPr lang="en-US" b="1" dirty="0"/>
              <a:t>(Psalm 15:1), </a:t>
            </a:r>
            <a:r>
              <a:rPr lang="en-US" i="1" dirty="0"/>
              <a:t>“Lord, who may abide in Your tabernacle? Who may dwell in Your holy hill?”</a:t>
            </a:r>
          </a:p>
          <a:p>
            <a:pPr marL="1110282" lvl="2" indent="-175308">
              <a:buFont typeface="Arial" panose="020B0604020202020204" pitchFamily="34" charset="0"/>
              <a:buChar char="•"/>
            </a:pPr>
            <a:r>
              <a:rPr lang="en-US" dirty="0"/>
              <a:t>Abide – means sojourn (a temporary stay), like the tabernacle itself, a tent that moved with Israel</a:t>
            </a:r>
          </a:p>
          <a:p>
            <a:pPr marL="1110282" lvl="2" indent="-175308">
              <a:buFont typeface="Arial" panose="020B0604020202020204" pitchFamily="34" charset="0"/>
              <a:buChar char="•"/>
            </a:pPr>
            <a:r>
              <a:rPr lang="en-US" dirty="0"/>
              <a:t>Dwell- a permanent location (Mount Zion) where the Ark of the Covenant finally came to rest.  The fixed position of God’s Temple, erected by Solomon</a:t>
            </a:r>
          </a:p>
          <a:p>
            <a:pPr marL="1110282" lvl="2" indent="-175308">
              <a:buFont typeface="Arial" panose="020B0604020202020204" pitchFamily="34" charset="0"/>
              <a:buChar char="•"/>
            </a:pPr>
            <a:r>
              <a:rPr lang="en-US" dirty="0"/>
              <a:t>Both signal the dwelling place of God. Who will be allowed into the presence of the Lord?  Who is worthy?</a:t>
            </a:r>
          </a:p>
          <a:p>
            <a:pPr marL="642795" lvl="1" indent="-175308">
              <a:buFont typeface="Arial" panose="020B0604020202020204" pitchFamily="34" charset="0"/>
              <a:buChar char="•"/>
            </a:pPr>
            <a:r>
              <a:rPr lang="en-US" dirty="0"/>
              <a:t>Psa. 15:2-5: The question is answered.</a:t>
            </a:r>
          </a:p>
          <a:p>
            <a:pPr marL="1110282" lvl="2" indent="-175308">
              <a:buFont typeface="Arial" panose="020B0604020202020204" pitchFamily="34" charset="0"/>
              <a:buChar char="•"/>
            </a:pPr>
            <a:r>
              <a:rPr lang="en-US" dirty="0"/>
              <a:t>It is answered positively, stating the proper character of those who are candidates for the honor</a:t>
            </a:r>
          </a:p>
          <a:p>
            <a:pPr marL="1110282" lvl="2" indent="-175308">
              <a:buFont typeface="Arial" panose="020B0604020202020204" pitchFamily="34" charset="0"/>
              <a:buChar char="•"/>
            </a:pPr>
            <a:r>
              <a:rPr lang="en-US" dirty="0"/>
              <a:t>It is answered negatively, stating the disqualifying nature of those who are rejected.</a:t>
            </a:r>
          </a:p>
        </p:txBody>
      </p:sp>
      <p:sp>
        <p:nvSpPr>
          <p:cNvPr id="4" name="Slide Number Placeholder 3"/>
          <p:cNvSpPr>
            <a:spLocks noGrp="1"/>
          </p:cNvSpPr>
          <p:nvPr>
            <p:ph type="sldNum" sz="quarter" idx="5"/>
          </p:nvPr>
        </p:nvSpPr>
        <p:spPr/>
        <p:txBody>
          <a:bodyPr/>
          <a:lstStyle/>
          <a:p>
            <a:fld id="{1ABF28CF-CBA3-46DA-A4D1-9F855924C485}" type="slidenum">
              <a:rPr lang="en-US" smtClean="0"/>
              <a:t>1</a:t>
            </a:fld>
            <a:endParaRPr lang="en-US"/>
          </a:p>
        </p:txBody>
      </p:sp>
    </p:spTree>
    <p:extLst>
      <p:ext uri="{BB962C8B-B14F-4D97-AF65-F5344CB8AC3E}">
        <p14:creationId xmlns:p14="http://schemas.microsoft.com/office/powerpoint/2010/main" val="248412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Walks Uprightly (2)</a:t>
            </a:r>
          </a:p>
          <a:p>
            <a:r>
              <a:rPr lang="en-US" dirty="0"/>
              <a:t>Psa. 26:3; 1:1; Prov. 2:1-15; 4:5-9; Col. 2:3.</a:t>
            </a:r>
          </a:p>
          <a:p>
            <a:r>
              <a:rPr lang="en-US" b="1" dirty="0"/>
              <a:t>(Psalm 1:1-2), </a:t>
            </a:r>
            <a:r>
              <a:rPr lang="en-US" i="1" dirty="0"/>
              <a:t>“Blessed is the man Who walks not in the counsel of the ungodly, Nor stands in the path of sinners, Nor sits in the seat of the scornful; </a:t>
            </a:r>
            <a:r>
              <a:rPr lang="en-US" i="1" baseline="30000" dirty="0"/>
              <a:t>2</a:t>
            </a:r>
            <a:r>
              <a:rPr lang="en-US" i="1" dirty="0"/>
              <a:t> But his delight is in the law of the Lord, And in His law he meditates day and night.”</a:t>
            </a:r>
          </a:p>
          <a:p>
            <a:r>
              <a:rPr lang="en-US" b="1" dirty="0"/>
              <a:t>(Proverbs 4:6-8), [The value of wisdom], </a:t>
            </a:r>
            <a:r>
              <a:rPr lang="en-US" i="1" dirty="0"/>
              <a:t>“For the Lord gives wisdom; From His mouth come knowledge and understanding; </a:t>
            </a:r>
            <a:r>
              <a:rPr lang="en-US" i="1" baseline="30000" dirty="0"/>
              <a:t>7</a:t>
            </a:r>
            <a:r>
              <a:rPr lang="en-US" i="1" dirty="0"/>
              <a:t> He stores up sound wisdom for the upright; He is a shield to those who walk uprightly; </a:t>
            </a:r>
            <a:r>
              <a:rPr lang="en-US" i="1" baseline="30000" dirty="0"/>
              <a:t>8</a:t>
            </a:r>
            <a:r>
              <a:rPr lang="en-US" i="1" dirty="0"/>
              <a:t> He guards the paths of justice, And preserves the way of His saints.”</a:t>
            </a:r>
            <a:br>
              <a:rPr lang="en-US" i="1" dirty="0"/>
            </a:br>
            <a:endParaRPr lang="en-US" b="1" i="1" dirty="0"/>
          </a:p>
          <a:p>
            <a:r>
              <a:rPr lang="en-US" b="1" dirty="0"/>
              <a:t>Works Righteousness (2)</a:t>
            </a:r>
          </a:p>
          <a:p>
            <a:r>
              <a:rPr lang="en-US" b="1" dirty="0"/>
              <a:t>(1 Timothy 6:11), </a:t>
            </a:r>
            <a:r>
              <a:rPr lang="en-US" i="1" dirty="0"/>
              <a:t>“But you, O man of God, flee these things and pursue righteousness, godliness, faith, love, patience, gentleness.”</a:t>
            </a:r>
          </a:p>
          <a:p>
            <a:r>
              <a:rPr lang="en-US" b="1" dirty="0"/>
              <a:t>(Hebrews 13:18), </a:t>
            </a:r>
            <a:r>
              <a:rPr lang="en-US" i="1" dirty="0"/>
              <a:t>“Pray for us; for we are confident that we have a good conscience, in all things desiring to live honorably.”</a:t>
            </a:r>
          </a:p>
          <a:p>
            <a:r>
              <a:rPr lang="en-US" b="1" dirty="0"/>
              <a:t>(Isaiah 33:14-16), </a:t>
            </a:r>
            <a:r>
              <a:rPr lang="en-US" i="1" dirty="0"/>
              <a:t>“The sinners in Zion are afraid; Fearfulness has seized the hypocrites: “Who among us shall dwell with the devouring fire? Who among us shall dwell with everlasting burnings?” </a:t>
            </a:r>
            <a:r>
              <a:rPr lang="en-US" i="1" baseline="30000" dirty="0"/>
              <a:t>15</a:t>
            </a:r>
            <a:r>
              <a:rPr lang="en-US" i="1" dirty="0"/>
              <a:t> He who walks righteously and speaks uprightly, He who despises the gain of oppressions, Who gestures with his hands, refusing bribes, Who stops his ears from hearing of bloodshed, And shuts his eyes from seeing evil: </a:t>
            </a:r>
            <a:r>
              <a:rPr lang="en-US" i="1" baseline="30000" dirty="0"/>
              <a:t>16</a:t>
            </a:r>
            <a:r>
              <a:rPr lang="en-US" i="1" dirty="0"/>
              <a:t> He will dwell on high; His place of defense will be the fortress of rocks; Bread will be given him, His water will be sure.”</a:t>
            </a:r>
            <a:br>
              <a:rPr lang="en-US" i="1" dirty="0"/>
            </a:br>
            <a:endParaRPr lang="en-US" i="1" dirty="0"/>
          </a:p>
          <a:p>
            <a:r>
              <a:rPr lang="en-US" b="1" dirty="0"/>
              <a:t>Speaks the Truth in His Heart (2)</a:t>
            </a:r>
          </a:p>
          <a:p>
            <a:r>
              <a:rPr lang="en-US" b="1" dirty="0"/>
              <a:t>(Philippians 4:8), </a:t>
            </a:r>
            <a:r>
              <a:rPr lang="en-US" i="1"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br>
              <a:rPr lang="en-US" dirty="0"/>
            </a:br>
            <a:endParaRPr lang="en-US" dirty="0"/>
          </a:p>
          <a:p>
            <a:r>
              <a:rPr lang="en-US" b="1" dirty="0"/>
              <a:t>Despises Irreverence and Honors Reverence (4)</a:t>
            </a:r>
          </a:p>
          <a:p>
            <a:r>
              <a:rPr lang="en-US" b="1" dirty="0"/>
              <a:t>(4) </a:t>
            </a:r>
            <a:r>
              <a:rPr lang="en-US" i="1" dirty="0"/>
              <a:t>“In whose eyes a vile person is despised… But he honors those who fear the Lord”</a:t>
            </a:r>
          </a:p>
          <a:p>
            <a:r>
              <a:rPr lang="en-US" b="1" dirty="0"/>
              <a:t>(Romans 1:32), </a:t>
            </a:r>
            <a:r>
              <a:rPr lang="en-US" i="1" dirty="0"/>
              <a:t>“who, knowing the righteous judgment of God, that those who practice such things are deserving of death, not only do the same </a:t>
            </a:r>
            <a:r>
              <a:rPr lang="en-US" b="1" i="1" dirty="0"/>
              <a:t>but also approve of those who practice them</a:t>
            </a:r>
            <a:r>
              <a:rPr lang="en-US" i="1" dirty="0"/>
              <a:t>.”</a:t>
            </a:r>
          </a:p>
          <a:p>
            <a:r>
              <a:rPr lang="en-US" b="1" dirty="0"/>
              <a:t>(Proverbs 21:21) [Who deserves honor, and as such should receive honor from good men</a:t>
            </a:r>
            <a:r>
              <a:rPr lang="en-US" b="1" i="1" dirty="0"/>
              <a:t>?], </a:t>
            </a:r>
            <a:r>
              <a:rPr lang="en-US" i="1" dirty="0"/>
              <a:t>“He who follows righteousness and mercy Finds life, righteousness and honor.”</a:t>
            </a:r>
          </a:p>
          <a:p>
            <a:endParaRPr lang="en-US" dirty="0"/>
          </a:p>
          <a:p>
            <a:r>
              <a:rPr lang="en-US" b="1" dirty="0"/>
              <a:t>Keeps His Word, Even When it Hurts (4)</a:t>
            </a:r>
          </a:p>
          <a:p>
            <a:r>
              <a:rPr lang="en-US" b="1" dirty="0"/>
              <a:t>(4), </a:t>
            </a:r>
            <a:r>
              <a:rPr lang="en-US" i="1" dirty="0"/>
              <a:t>“He who swears to his own hurt and does not change”</a:t>
            </a:r>
          </a:p>
          <a:p>
            <a:r>
              <a:rPr lang="en-US" b="1" dirty="0"/>
              <a:t>(Joshua 9:18-19), [</a:t>
            </a:r>
            <a:r>
              <a:rPr lang="en-US" b="1" dirty="0" err="1"/>
              <a:t>Gideonites</a:t>
            </a:r>
            <a:r>
              <a:rPr lang="en-US" b="1" dirty="0"/>
              <a:t> had obtained a promise of protection, under false pretenses, nevertheless the promise had been made], </a:t>
            </a:r>
            <a:r>
              <a:rPr lang="en-US" i="1" dirty="0"/>
              <a:t>“But the children of Israel did not attack them, because the rulers of the congregation had sworn to them by the Lord God of Israel. And all the congregation complained against the rulers. </a:t>
            </a:r>
            <a:r>
              <a:rPr lang="en-US" i="1" baseline="30000" dirty="0"/>
              <a:t>19</a:t>
            </a:r>
            <a:r>
              <a:rPr lang="en-US" i="1" dirty="0"/>
              <a:t> Then all the rulers said to all the congregation, “We have sworn to them by the Lord God of Israel; now therefore, we may not touch them.”</a:t>
            </a:r>
          </a:p>
          <a:p>
            <a:pPr marL="642795" lvl="1" indent="-175308">
              <a:buFont typeface="Arial" panose="020B0604020202020204" pitchFamily="34" charset="0"/>
              <a:buChar char="•"/>
            </a:pPr>
            <a:r>
              <a:rPr lang="en-US" dirty="0"/>
              <a:t>Note:  “They did not ask counsel of the Lord” (14)</a:t>
            </a:r>
          </a:p>
          <a:p>
            <a:r>
              <a:rPr lang="en-US" b="1" dirty="0"/>
              <a:t>(Matthew 5:33-37), </a:t>
            </a:r>
            <a:r>
              <a:rPr lang="en-US" i="1" dirty="0"/>
              <a:t>“Again you have heard that it was said to those of old, ‘You shall not swear falsely, but shall perform your oaths to the Lord.’</a:t>
            </a:r>
            <a:r>
              <a:rPr lang="en-US" i="1" baseline="30000" dirty="0"/>
              <a:t> 34</a:t>
            </a:r>
            <a:r>
              <a:rPr lang="en-US" i="1" dirty="0"/>
              <a:t> But I say to you, do not swear at all: neither by heaven, for it is God's throne;</a:t>
            </a:r>
            <a:r>
              <a:rPr lang="en-US" i="1" baseline="30000" dirty="0"/>
              <a:t> 35</a:t>
            </a:r>
            <a:r>
              <a:rPr lang="en-US" i="1" dirty="0"/>
              <a:t> nor by the earth, for it is His footstool; nor by Jerusalem, for it is the city of the great King.</a:t>
            </a:r>
            <a:r>
              <a:rPr lang="en-US" i="1" baseline="30000" dirty="0"/>
              <a:t> 36</a:t>
            </a:r>
            <a:r>
              <a:rPr lang="en-US" i="1" dirty="0"/>
              <a:t> Nor shall you swear by your head, because you cannot make one hair white or black.</a:t>
            </a:r>
            <a:r>
              <a:rPr lang="en-US" i="1" baseline="30000" dirty="0"/>
              <a:t> 37</a:t>
            </a:r>
            <a:r>
              <a:rPr lang="en-US" i="1" dirty="0"/>
              <a:t> But let your “Yes’ be ‘Yes,’ and your ‘No,’ ‘No.’ For whatever is more than these is from the evil one.”</a:t>
            </a:r>
            <a:endParaRPr lang="en-US" dirty="0"/>
          </a:p>
        </p:txBody>
      </p:sp>
      <p:sp>
        <p:nvSpPr>
          <p:cNvPr id="4" name="Slide Number Placeholder 3"/>
          <p:cNvSpPr>
            <a:spLocks noGrp="1"/>
          </p:cNvSpPr>
          <p:nvPr>
            <p:ph type="sldNum" sz="quarter" idx="5"/>
          </p:nvPr>
        </p:nvSpPr>
        <p:spPr/>
        <p:txBody>
          <a:bodyPr/>
          <a:lstStyle/>
          <a:p>
            <a:pPr defTabSz="934974"/>
            <a:fld id="{1ABF28CF-CBA3-46DA-A4D1-9F855924C485}" type="slidenum">
              <a:rPr lang="en-US">
                <a:solidFill>
                  <a:prstClr val="black"/>
                </a:solidFill>
                <a:latin typeface="Calibri" panose="020F0502020204030204"/>
              </a:rPr>
              <a:pPr defTabSz="934974"/>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64121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Does not Backbite (3)</a:t>
            </a:r>
          </a:p>
          <a:p>
            <a:r>
              <a:rPr lang="en-US" i="1" dirty="0"/>
              <a:t>“He who does not backbite with his tongue” </a:t>
            </a:r>
            <a:r>
              <a:rPr lang="en-US" dirty="0"/>
              <a:t>(to be a tale bearer, to slander, (Strong))</a:t>
            </a:r>
          </a:p>
          <a:p>
            <a:r>
              <a:rPr lang="en-US" b="1" dirty="0"/>
              <a:t>(Romans 1:30) [Backbiters are among those who are deserving of death because of God’s righteous judgment]</a:t>
            </a:r>
            <a:br>
              <a:rPr lang="en-US" dirty="0"/>
            </a:br>
            <a:endParaRPr lang="en-US" dirty="0"/>
          </a:p>
          <a:p>
            <a:r>
              <a:rPr lang="en-US" b="1" dirty="0"/>
              <a:t>Does not do Evil to His Neighbor (3)</a:t>
            </a:r>
          </a:p>
          <a:p>
            <a:r>
              <a:rPr lang="en-US" i="1" dirty="0"/>
              <a:t>“Nor does evil to his neighbor”</a:t>
            </a:r>
          </a:p>
          <a:p>
            <a:r>
              <a:rPr lang="en-US" b="1" dirty="0"/>
              <a:t>(Proverbs 24:28-29), </a:t>
            </a:r>
            <a:r>
              <a:rPr lang="en-US" i="1" dirty="0"/>
              <a:t>“Do not be a witness against your neighbor without cause, For would you deceive with your lips? </a:t>
            </a:r>
            <a:r>
              <a:rPr lang="en-US" i="1" baseline="30000" dirty="0"/>
              <a:t>29</a:t>
            </a:r>
            <a:r>
              <a:rPr lang="en-US" i="1" dirty="0"/>
              <a:t> Do not say, “I will do to him just as he has done to me; I will render to the man according to his work.”</a:t>
            </a:r>
          </a:p>
          <a:p>
            <a:r>
              <a:rPr lang="en-US" b="1" dirty="0"/>
              <a:t>(Matthew 7:12), </a:t>
            </a:r>
            <a:r>
              <a:rPr lang="en-US" i="1" dirty="0"/>
              <a:t>“Therefore, whatever you want men to do to you, do also to them, for this is the Law and the Prophets.”</a:t>
            </a:r>
            <a:br>
              <a:rPr lang="en-US" dirty="0"/>
            </a:br>
            <a:endParaRPr lang="en-US" dirty="0"/>
          </a:p>
          <a:p>
            <a:r>
              <a:rPr lang="en-US" b="1" dirty="0"/>
              <a:t>Does not Gossip or Complain Against His Friend (3)</a:t>
            </a:r>
          </a:p>
          <a:p>
            <a:r>
              <a:rPr lang="en-US" i="1" dirty="0"/>
              <a:t>“Nor does he take up a reproach against his friend” </a:t>
            </a:r>
            <a:r>
              <a:rPr lang="en-US" dirty="0"/>
              <a:t>(literally: bring up something shameful, complain against)</a:t>
            </a:r>
          </a:p>
          <a:p>
            <a:pPr marL="642795" lvl="1" indent="-175308">
              <a:buFont typeface="Arial" panose="020B0604020202020204" pitchFamily="34" charset="0"/>
              <a:buChar char="•"/>
            </a:pPr>
            <a:r>
              <a:rPr lang="en-US" dirty="0"/>
              <a:t>i.e. – “You say I’M the problem?  YOUR are the ONE that DOES THIS OR THAT!”</a:t>
            </a:r>
          </a:p>
          <a:p>
            <a:r>
              <a:rPr lang="en-US" b="1" dirty="0"/>
              <a:t>(James 5:8-9), </a:t>
            </a:r>
            <a:r>
              <a:rPr lang="en-US" i="1" dirty="0"/>
              <a:t>“You also be patient. Establish your hearts, for the coming of the Lord is at hand. </a:t>
            </a:r>
            <a:r>
              <a:rPr lang="en-US" i="1" baseline="30000" dirty="0"/>
              <a:t>9</a:t>
            </a:r>
            <a:r>
              <a:rPr lang="en-US" i="1" dirty="0"/>
              <a:t> Do not grumble against one another, brethren, lest you be condemned. Behold, the Judge is standing at the door!”</a:t>
            </a:r>
          </a:p>
          <a:p>
            <a:br>
              <a:rPr lang="en-US" dirty="0"/>
            </a:br>
            <a:r>
              <a:rPr lang="en-US" b="1" dirty="0"/>
              <a:t>Does not Take Advantage of Others (5).</a:t>
            </a:r>
          </a:p>
          <a:p>
            <a:r>
              <a:rPr lang="en-US" i="1" dirty="0"/>
              <a:t>“He who does not put out his money at usury” </a:t>
            </a:r>
            <a:r>
              <a:rPr lang="en-US" dirty="0"/>
              <a:t>(usury – interest.  From a word meaning “to bite!”)</a:t>
            </a:r>
          </a:p>
          <a:p>
            <a:pPr marL="642795" lvl="1" indent="-175308">
              <a:buFont typeface="Arial" panose="020B0604020202020204" pitchFamily="34" charset="0"/>
              <a:buChar char="•"/>
            </a:pPr>
            <a:r>
              <a:rPr lang="en-US" dirty="0"/>
              <a:t>Any gain made by taking advantage of another is condemned</a:t>
            </a:r>
          </a:p>
          <a:p>
            <a:r>
              <a:rPr lang="en-US" b="1" dirty="0"/>
              <a:t>(Exodus 22:25),</a:t>
            </a:r>
            <a:r>
              <a:rPr lang="en-US" b="1" i="1" dirty="0"/>
              <a:t> </a:t>
            </a:r>
            <a:r>
              <a:rPr lang="en-US" i="1" dirty="0"/>
              <a:t>“If you lend money to any of My people who are poor among you, you shall not be like a moneylender to him; you shall not charge him interest.”</a:t>
            </a:r>
            <a:br>
              <a:rPr lang="en-US" dirty="0"/>
            </a:br>
            <a:endParaRPr lang="en-US" dirty="0"/>
          </a:p>
          <a:p>
            <a:r>
              <a:rPr lang="en-US" b="1" dirty="0"/>
              <a:t>Does not Profit by Harming the Innocent (5). Take no bribes</a:t>
            </a:r>
          </a:p>
          <a:p>
            <a:r>
              <a:rPr lang="en-US" i="1" dirty="0"/>
              <a:t>“Nor does he take a bribe against the innocent”  </a:t>
            </a:r>
            <a:r>
              <a:rPr lang="en-US" dirty="0"/>
              <a:t>(Willingness to do harm, testify falsely, for money)</a:t>
            </a:r>
          </a:p>
          <a:p>
            <a:r>
              <a:rPr lang="en-US" b="1" dirty="0"/>
              <a:t>(Isaiah 1:23), </a:t>
            </a:r>
            <a:r>
              <a:rPr lang="en-US" i="1" dirty="0"/>
              <a:t>“Your princes are rebellious, And companions of thieves; Everyone loves bribes, And follows after rewards. They do not defend the fatherless, Nor does the cause of the widow come before them.”</a:t>
            </a:r>
          </a:p>
          <a:p>
            <a:r>
              <a:rPr lang="en-US" b="1" dirty="0"/>
              <a:t>(Ezekiel 22:12), [Sins of Jerusalem], </a:t>
            </a:r>
            <a:r>
              <a:rPr lang="en-US" i="1" dirty="0"/>
              <a:t>“In you they take bribes to shed blood; you take usury and increase; you have made profit from your neighbors by extortion, and have forgotten Me,” says the Lord God.”</a:t>
            </a:r>
            <a:endParaRPr lang="en-US" dirty="0"/>
          </a:p>
        </p:txBody>
      </p:sp>
      <p:sp>
        <p:nvSpPr>
          <p:cNvPr id="4" name="Slide Number Placeholder 3"/>
          <p:cNvSpPr>
            <a:spLocks noGrp="1"/>
          </p:cNvSpPr>
          <p:nvPr>
            <p:ph type="sldNum" sz="quarter" idx="5"/>
          </p:nvPr>
        </p:nvSpPr>
        <p:spPr/>
        <p:txBody>
          <a:bodyPr/>
          <a:lstStyle/>
          <a:p>
            <a:pPr defTabSz="934974"/>
            <a:fld id="{1ABF28CF-CBA3-46DA-A4D1-9F855924C485}" type="slidenum">
              <a:rPr lang="en-US">
                <a:solidFill>
                  <a:prstClr val="black"/>
                </a:solidFill>
                <a:latin typeface="Calibri" panose="020F0502020204030204"/>
              </a:rPr>
              <a:pPr defTabSz="9349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518187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r>
              <a:rPr lang="en-US" b="1" dirty="0"/>
              <a:t>Conclusion</a:t>
            </a:r>
            <a:br>
              <a:rPr lang="en-US" b="1" dirty="0"/>
            </a:br>
            <a:r>
              <a:rPr lang="en-US" b="1" dirty="0"/>
              <a:t>God will bless the righteous, although the world will not</a:t>
            </a:r>
          </a:p>
          <a:p>
            <a:pPr defTabSz="934974"/>
            <a:r>
              <a:rPr lang="en-US" b="1" dirty="0"/>
              <a:t>(Psalm 5:12), </a:t>
            </a:r>
            <a:r>
              <a:rPr lang="en-US" i="1" dirty="0"/>
              <a:t>“For You, O Lord, will bless the righteous; With favor You will surround him as with a shield.”</a:t>
            </a:r>
            <a:br>
              <a:rPr lang="en-US" dirty="0"/>
            </a:br>
            <a:endParaRPr lang="en-US" dirty="0"/>
          </a:p>
          <a:p>
            <a:pPr defTabSz="934974"/>
            <a:r>
              <a:rPr lang="en-US" b="1" dirty="0"/>
              <a:t>(Psalm 15:5), </a:t>
            </a:r>
            <a:r>
              <a:rPr lang="en-US" i="1" dirty="0"/>
              <a:t>“He who does these things shall never be moved.” </a:t>
            </a:r>
          </a:p>
          <a:p>
            <a:pPr defTabSz="934974"/>
            <a:endParaRPr lang="en-US" b="1" dirty="0"/>
          </a:p>
          <a:p>
            <a:pPr defTabSz="934974"/>
            <a:r>
              <a:rPr lang="en-US" b="1" dirty="0"/>
              <a:t>(2 Peter 1:10-11), </a:t>
            </a:r>
            <a:r>
              <a:rPr lang="en-US" i="1" dirty="0"/>
              <a:t>“Therefore, brethren, be even more diligent to make your call and election sure, for if you do these things you will never stumble;</a:t>
            </a:r>
            <a:r>
              <a:rPr lang="en-US" i="1" baseline="30000" dirty="0"/>
              <a:t> 11</a:t>
            </a:r>
            <a:r>
              <a:rPr lang="en-US" i="1" dirty="0"/>
              <a:t> for so an entrance will be supplied to you abundantly into the everlasting kingdom of our Lord and Savior Jesus Christ.”</a:t>
            </a:r>
          </a:p>
          <a:p>
            <a:endParaRPr lang="en-US" dirty="0"/>
          </a:p>
        </p:txBody>
      </p:sp>
      <p:sp>
        <p:nvSpPr>
          <p:cNvPr id="4" name="Slide Number Placeholder 3"/>
          <p:cNvSpPr>
            <a:spLocks noGrp="1"/>
          </p:cNvSpPr>
          <p:nvPr>
            <p:ph type="sldNum" sz="quarter" idx="5"/>
          </p:nvPr>
        </p:nvSpPr>
        <p:spPr/>
        <p:txBody>
          <a:bodyPr/>
          <a:lstStyle/>
          <a:p>
            <a:pPr defTabSz="934974"/>
            <a:fld id="{1ABF28CF-CBA3-46DA-A4D1-9F855924C485}" type="slidenum">
              <a:rPr lang="en-US">
                <a:solidFill>
                  <a:prstClr val="black"/>
                </a:solidFill>
                <a:latin typeface="Calibri" panose="020F0502020204030204"/>
              </a:rPr>
              <a:pPr defTabSz="9349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10717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33F3-2CF1-4910-A24F-ACEFE3E782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8875E-B5C5-4E1F-9114-22FEEA10BF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9038FE-5746-4BFD-A729-1299A95E732D}"/>
              </a:ext>
            </a:extLst>
          </p:cNvPr>
          <p:cNvSpPr>
            <a:spLocks noGrp="1"/>
          </p:cNvSpPr>
          <p:nvPr>
            <p:ph type="dt" sz="half" idx="10"/>
          </p:nvPr>
        </p:nvSpPr>
        <p:spPr/>
        <p:txBody>
          <a:bodyPr/>
          <a:lstStyle/>
          <a:p>
            <a:fld id="{39D34C9B-43EE-4630-A9D5-50ECC296DC31}" type="datetimeFigureOut">
              <a:rPr lang="en-US" smtClean="0"/>
              <a:t>8/6/2019</a:t>
            </a:fld>
            <a:endParaRPr lang="en-US"/>
          </a:p>
        </p:txBody>
      </p:sp>
      <p:sp>
        <p:nvSpPr>
          <p:cNvPr id="5" name="Footer Placeholder 4">
            <a:extLst>
              <a:ext uri="{FF2B5EF4-FFF2-40B4-BE49-F238E27FC236}">
                <a16:creationId xmlns:a16="http://schemas.microsoft.com/office/drawing/2014/main" id="{DA3ADB11-21D2-48EC-93BF-90B65A3E9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23479-43BD-44C7-9BB1-94F03044605A}"/>
              </a:ext>
            </a:extLst>
          </p:cNvPr>
          <p:cNvSpPr>
            <a:spLocks noGrp="1"/>
          </p:cNvSpPr>
          <p:nvPr>
            <p:ph type="sldNum" sz="quarter" idx="12"/>
          </p:nvPr>
        </p:nvSpPr>
        <p:spPr/>
        <p:txBody>
          <a:bodyPr/>
          <a:lstStyle/>
          <a:p>
            <a:fld id="{14FEF59E-75CD-4B7C-A5C6-CDE266D6522F}" type="slidenum">
              <a:rPr lang="en-US" smtClean="0"/>
              <a:t>‹#›</a:t>
            </a:fld>
            <a:endParaRPr lang="en-US"/>
          </a:p>
        </p:txBody>
      </p:sp>
    </p:spTree>
    <p:extLst>
      <p:ext uri="{BB962C8B-B14F-4D97-AF65-F5344CB8AC3E}">
        <p14:creationId xmlns:p14="http://schemas.microsoft.com/office/powerpoint/2010/main" val="344691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468A-7645-402E-B822-BEE26E05DE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3DBE06-EE7F-4A24-B4FE-B106364C7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3F407-50D0-48D6-8CCC-7B79A7FCC366}"/>
              </a:ext>
            </a:extLst>
          </p:cNvPr>
          <p:cNvSpPr>
            <a:spLocks noGrp="1"/>
          </p:cNvSpPr>
          <p:nvPr>
            <p:ph type="dt" sz="half" idx="10"/>
          </p:nvPr>
        </p:nvSpPr>
        <p:spPr/>
        <p:txBody>
          <a:bodyPr/>
          <a:lstStyle/>
          <a:p>
            <a:fld id="{39D34C9B-43EE-4630-A9D5-50ECC296DC31}" type="datetimeFigureOut">
              <a:rPr lang="en-US" smtClean="0"/>
              <a:t>8/6/2019</a:t>
            </a:fld>
            <a:endParaRPr lang="en-US"/>
          </a:p>
        </p:txBody>
      </p:sp>
      <p:sp>
        <p:nvSpPr>
          <p:cNvPr id="5" name="Footer Placeholder 4">
            <a:extLst>
              <a:ext uri="{FF2B5EF4-FFF2-40B4-BE49-F238E27FC236}">
                <a16:creationId xmlns:a16="http://schemas.microsoft.com/office/drawing/2014/main" id="{11C9DF5F-65E9-4C4E-95D0-4C6AB6469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8DA29-8DA3-498E-9CCD-5F27530B6441}"/>
              </a:ext>
            </a:extLst>
          </p:cNvPr>
          <p:cNvSpPr>
            <a:spLocks noGrp="1"/>
          </p:cNvSpPr>
          <p:nvPr>
            <p:ph type="sldNum" sz="quarter" idx="12"/>
          </p:nvPr>
        </p:nvSpPr>
        <p:spPr/>
        <p:txBody>
          <a:bodyPr/>
          <a:lstStyle/>
          <a:p>
            <a:fld id="{14FEF59E-75CD-4B7C-A5C6-CDE266D6522F}" type="slidenum">
              <a:rPr lang="en-US" smtClean="0"/>
              <a:t>‹#›</a:t>
            </a:fld>
            <a:endParaRPr lang="en-US"/>
          </a:p>
        </p:txBody>
      </p:sp>
    </p:spTree>
    <p:extLst>
      <p:ext uri="{BB962C8B-B14F-4D97-AF65-F5344CB8AC3E}">
        <p14:creationId xmlns:p14="http://schemas.microsoft.com/office/powerpoint/2010/main" val="125884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C011F6-D2A1-4B6A-8695-DD9EA81E7E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41B91B-1B4D-4EEF-9551-187D3C1F19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F8E78-5941-4645-9F3D-74EC8136D7E1}"/>
              </a:ext>
            </a:extLst>
          </p:cNvPr>
          <p:cNvSpPr>
            <a:spLocks noGrp="1"/>
          </p:cNvSpPr>
          <p:nvPr>
            <p:ph type="dt" sz="half" idx="10"/>
          </p:nvPr>
        </p:nvSpPr>
        <p:spPr/>
        <p:txBody>
          <a:bodyPr/>
          <a:lstStyle/>
          <a:p>
            <a:fld id="{39D34C9B-43EE-4630-A9D5-50ECC296DC31}" type="datetimeFigureOut">
              <a:rPr lang="en-US" smtClean="0"/>
              <a:t>8/6/2019</a:t>
            </a:fld>
            <a:endParaRPr lang="en-US"/>
          </a:p>
        </p:txBody>
      </p:sp>
      <p:sp>
        <p:nvSpPr>
          <p:cNvPr id="5" name="Footer Placeholder 4">
            <a:extLst>
              <a:ext uri="{FF2B5EF4-FFF2-40B4-BE49-F238E27FC236}">
                <a16:creationId xmlns:a16="http://schemas.microsoft.com/office/drawing/2014/main" id="{6226F784-08F0-4E9E-9C89-148079B87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34C4D-EA78-417D-A44D-115CC663038D}"/>
              </a:ext>
            </a:extLst>
          </p:cNvPr>
          <p:cNvSpPr>
            <a:spLocks noGrp="1"/>
          </p:cNvSpPr>
          <p:nvPr>
            <p:ph type="sldNum" sz="quarter" idx="12"/>
          </p:nvPr>
        </p:nvSpPr>
        <p:spPr/>
        <p:txBody>
          <a:bodyPr/>
          <a:lstStyle/>
          <a:p>
            <a:fld id="{14FEF59E-75CD-4B7C-A5C6-CDE266D6522F}" type="slidenum">
              <a:rPr lang="en-US" smtClean="0"/>
              <a:t>‹#›</a:t>
            </a:fld>
            <a:endParaRPr lang="en-US"/>
          </a:p>
        </p:txBody>
      </p:sp>
    </p:spTree>
    <p:extLst>
      <p:ext uri="{BB962C8B-B14F-4D97-AF65-F5344CB8AC3E}">
        <p14:creationId xmlns:p14="http://schemas.microsoft.com/office/powerpoint/2010/main" val="421681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61D8-72B2-41B9-86B5-44C3C8514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AE7BA-8DA7-427B-AE8F-0C6B4243CA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C9F5D-09F5-469C-BD80-D0E927F08AE3}"/>
              </a:ext>
            </a:extLst>
          </p:cNvPr>
          <p:cNvSpPr>
            <a:spLocks noGrp="1"/>
          </p:cNvSpPr>
          <p:nvPr>
            <p:ph type="dt" sz="half" idx="10"/>
          </p:nvPr>
        </p:nvSpPr>
        <p:spPr/>
        <p:txBody>
          <a:bodyPr/>
          <a:lstStyle/>
          <a:p>
            <a:fld id="{39D34C9B-43EE-4630-A9D5-50ECC296DC31}" type="datetimeFigureOut">
              <a:rPr lang="en-US" smtClean="0"/>
              <a:t>8/6/2019</a:t>
            </a:fld>
            <a:endParaRPr lang="en-US"/>
          </a:p>
        </p:txBody>
      </p:sp>
      <p:sp>
        <p:nvSpPr>
          <p:cNvPr id="5" name="Footer Placeholder 4">
            <a:extLst>
              <a:ext uri="{FF2B5EF4-FFF2-40B4-BE49-F238E27FC236}">
                <a16:creationId xmlns:a16="http://schemas.microsoft.com/office/drawing/2014/main" id="{77801C3D-30D7-4E92-9ED8-918FE216A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11ADC-D555-4502-95E7-10CF0C235BD2}"/>
              </a:ext>
            </a:extLst>
          </p:cNvPr>
          <p:cNvSpPr>
            <a:spLocks noGrp="1"/>
          </p:cNvSpPr>
          <p:nvPr>
            <p:ph type="sldNum" sz="quarter" idx="12"/>
          </p:nvPr>
        </p:nvSpPr>
        <p:spPr/>
        <p:txBody>
          <a:bodyPr/>
          <a:lstStyle/>
          <a:p>
            <a:fld id="{14FEF59E-75CD-4B7C-A5C6-CDE266D6522F}" type="slidenum">
              <a:rPr lang="en-US" smtClean="0"/>
              <a:t>‹#›</a:t>
            </a:fld>
            <a:endParaRPr lang="en-US"/>
          </a:p>
        </p:txBody>
      </p:sp>
    </p:spTree>
    <p:extLst>
      <p:ext uri="{BB962C8B-B14F-4D97-AF65-F5344CB8AC3E}">
        <p14:creationId xmlns:p14="http://schemas.microsoft.com/office/powerpoint/2010/main" val="96805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824E-5ACA-4F2A-A216-415B5E8A0A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526E0D-FB12-46D7-A820-B96922A320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4F9A-92D9-4F3C-9232-6D19448A853C}"/>
              </a:ext>
            </a:extLst>
          </p:cNvPr>
          <p:cNvSpPr>
            <a:spLocks noGrp="1"/>
          </p:cNvSpPr>
          <p:nvPr>
            <p:ph type="dt" sz="half" idx="10"/>
          </p:nvPr>
        </p:nvSpPr>
        <p:spPr/>
        <p:txBody>
          <a:bodyPr/>
          <a:lstStyle/>
          <a:p>
            <a:fld id="{39D34C9B-43EE-4630-A9D5-50ECC296DC31}" type="datetimeFigureOut">
              <a:rPr lang="en-US" smtClean="0"/>
              <a:t>8/6/2019</a:t>
            </a:fld>
            <a:endParaRPr lang="en-US"/>
          </a:p>
        </p:txBody>
      </p:sp>
      <p:sp>
        <p:nvSpPr>
          <p:cNvPr id="5" name="Footer Placeholder 4">
            <a:extLst>
              <a:ext uri="{FF2B5EF4-FFF2-40B4-BE49-F238E27FC236}">
                <a16:creationId xmlns:a16="http://schemas.microsoft.com/office/drawing/2014/main" id="{31399478-A5D0-4764-AF58-AFDB31817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3F213-4CD7-4B29-8A06-7BC76A157FCD}"/>
              </a:ext>
            </a:extLst>
          </p:cNvPr>
          <p:cNvSpPr>
            <a:spLocks noGrp="1"/>
          </p:cNvSpPr>
          <p:nvPr>
            <p:ph type="sldNum" sz="quarter" idx="12"/>
          </p:nvPr>
        </p:nvSpPr>
        <p:spPr/>
        <p:txBody>
          <a:bodyPr/>
          <a:lstStyle/>
          <a:p>
            <a:fld id="{14FEF59E-75CD-4B7C-A5C6-CDE266D6522F}" type="slidenum">
              <a:rPr lang="en-US" smtClean="0"/>
              <a:t>‹#›</a:t>
            </a:fld>
            <a:endParaRPr lang="en-US"/>
          </a:p>
        </p:txBody>
      </p:sp>
    </p:spTree>
    <p:extLst>
      <p:ext uri="{BB962C8B-B14F-4D97-AF65-F5344CB8AC3E}">
        <p14:creationId xmlns:p14="http://schemas.microsoft.com/office/powerpoint/2010/main" val="154728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E4B8-37D3-4EAF-B829-9FDD71287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2B790D-2FE2-4823-A564-166FF7EF41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CA30A5-03DA-4484-A367-FC369F89F2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404963-1267-49C6-80B6-64A7C929EC7D}"/>
              </a:ext>
            </a:extLst>
          </p:cNvPr>
          <p:cNvSpPr>
            <a:spLocks noGrp="1"/>
          </p:cNvSpPr>
          <p:nvPr>
            <p:ph type="dt" sz="half" idx="10"/>
          </p:nvPr>
        </p:nvSpPr>
        <p:spPr/>
        <p:txBody>
          <a:bodyPr/>
          <a:lstStyle/>
          <a:p>
            <a:fld id="{39D34C9B-43EE-4630-A9D5-50ECC296DC31}" type="datetimeFigureOut">
              <a:rPr lang="en-US" smtClean="0"/>
              <a:t>8/6/2019</a:t>
            </a:fld>
            <a:endParaRPr lang="en-US"/>
          </a:p>
        </p:txBody>
      </p:sp>
      <p:sp>
        <p:nvSpPr>
          <p:cNvPr id="6" name="Footer Placeholder 5">
            <a:extLst>
              <a:ext uri="{FF2B5EF4-FFF2-40B4-BE49-F238E27FC236}">
                <a16:creationId xmlns:a16="http://schemas.microsoft.com/office/drawing/2014/main" id="{7354DF1D-7703-4C5E-AF91-01386718CA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225374-8676-41D4-99B0-370B003F8D7D}"/>
              </a:ext>
            </a:extLst>
          </p:cNvPr>
          <p:cNvSpPr>
            <a:spLocks noGrp="1"/>
          </p:cNvSpPr>
          <p:nvPr>
            <p:ph type="sldNum" sz="quarter" idx="12"/>
          </p:nvPr>
        </p:nvSpPr>
        <p:spPr/>
        <p:txBody>
          <a:bodyPr/>
          <a:lstStyle/>
          <a:p>
            <a:fld id="{14FEF59E-75CD-4B7C-A5C6-CDE266D6522F}" type="slidenum">
              <a:rPr lang="en-US" smtClean="0"/>
              <a:t>‹#›</a:t>
            </a:fld>
            <a:endParaRPr lang="en-US"/>
          </a:p>
        </p:txBody>
      </p:sp>
    </p:spTree>
    <p:extLst>
      <p:ext uri="{BB962C8B-B14F-4D97-AF65-F5344CB8AC3E}">
        <p14:creationId xmlns:p14="http://schemas.microsoft.com/office/powerpoint/2010/main" val="43958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829E-7732-4905-84C4-6728B28EC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F6CDE-A6FF-4BE3-A93A-70CAD06FD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ABEBFC-2B68-4E0C-B6A1-FB9E1C8E0D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FE1CDC-7C35-43E2-9EA0-C16A2A7C9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712102-AA70-4D6A-9708-FAB6AB08A4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D2314A-893C-47A6-B913-6B711A0C5BCF}"/>
              </a:ext>
            </a:extLst>
          </p:cNvPr>
          <p:cNvSpPr>
            <a:spLocks noGrp="1"/>
          </p:cNvSpPr>
          <p:nvPr>
            <p:ph type="dt" sz="half" idx="10"/>
          </p:nvPr>
        </p:nvSpPr>
        <p:spPr/>
        <p:txBody>
          <a:bodyPr/>
          <a:lstStyle/>
          <a:p>
            <a:fld id="{39D34C9B-43EE-4630-A9D5-50ECC296DC31}" type="datetimeFigureOut">
              <a:rPr lang="en-US" smtClean="0"/>
              <a:t>8/6/2019</a:t>
            </a:fld>
            <a:endParaRPr lang="en-US"/>
          </a:p>
        </p:txBody>
      </p:sp>
      <p:sp>
        <p:nvSpPr>
          <p:cNvPr id="8" name="Footer Placeholder 7">
            <a:extLst>
              <a:ext uri="{FF2B5EF4-FFF2-40B4-BE49-F238E27FC236}">
                <a16:creationId xmlns:a16="http://schemas.microsoft.com/office/drawing/2014/main" id="{9828C559-61CA-4E29-90B9-A6854CC4A7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271C36-A87D-4DE3-9FD1-4429F4E0B214}"/>
              </a:ext>
            </a:extLst>
          </p:cNvPr>
          <p:cNvSpPr>
            <a:spLocks noGrp="1"/>
          </p:cNvSpPr>
          <p:nvPr>
            <p:ph type="sldNum" sz="quarter" idx="12"/>
          </p:nvPr>
        </p:nvSpPr>
        <p:spPr/>
        <p:txBody>
          <a:bodyPr/>
          <a:lstStyle/>
          <a:p>
            <a:fld id="{14FEF59E-75CD-4B7C-A5C6-CDE266D6522F}" type="slidenum">
              <a:rPr lang="en-US" smtClean="0"/>
              <a:t>‹#›</a:t>
            </a:fld>
            <a:endParaRPr lang="en-US"/>
          </a:p>
        </p:txBody>
      </p:sp>
    </p:spTree>
    <p:extLst>
      <p:ext uri="{BB962C8B-B14F-4D97-AF65-F5344CB8AC3E}">
        <p14:creationId xmlns:p14="http://schemas.microsoft.com/office/powerpoint/2010/main" val="394041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441C-CEA9-4D5B-9ADD-6FB9ED6128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EE82AB-8985-473D-A676-D5A4D7D87666}"/>
              </a:ext>
            </a:extLst>
          </p:cNvPr>
          <p:cNvSpPr>
            <a:spLocks noGrp="1"/>
          </p:cNvSpPr>
          <p:nvPr>
            <p:ph type="dt" sz="half" idx="10"/>
          </p:nvPr>
        </p:nvSpPr>
        <p:spPr/>
        <p:txBody>
          <a:bodyPr/>
          <a:lstStyle/>
          <a:p>
            <a:fld id="{39D34C9B-43EE-4630-A9D5-50ECC296DC31}" type="datetimeFigureOut">
              <a:rPr lang="en-US" smtClean="0"/>
              <a:t>8/6/2019</a:t>
            </a:fld>
            <a:endParaRPr lang="en-US"/>
          </a:p>
        </p:txBody>
      </p:sp>
      <p:sp>
        <p:nvSpPr>
          <p:cNvPr id="4" name="Footer Placeholder 3">
            <a:extLst>
              <a:ext uri="{FF2B5EF4-FFF2-40B4-BE49-F238E27FC236}">
                <a16:creationId xmlns:a16="http://schemas.microsoft.com/office/drawing/2014/main" id="{A4D3E803-54E7-4D3E-8B97-D8CD9DD05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B3477A-E135-4356-BA1A-03B86A8C4AD1}"/>
              </a:ext>
            </a:extLst>
          </p:cNvPr>
          <p:cNvSpPr>
            <a:spLocks noGrp="1"/>
          </p:cNvSpPr>
          <p:nvPr>
            <p:ph type="sldNum" sz="quarter" idx="12"/>
          </p:nvPr>
        </p:nvSpPr>
        <p:spPr/>
        <p:txBody>
          <a:bodyPr/>
          <a:lstStyle/>
          <a:p>
            <a:fld id="{14FEF59E-75CD-4B7C-A5C6-CDE266D6522F}" type="slidenum">
              <a:rPr lang="en-US" smtClean="0"/>
              <a:t>‹#›</a:t>
            </a:fld>
            <a:endParaRPr lang="en-US"/>
          </a:p>
        </p:txBody>
      </p:sp>
    </p:spTree>
    <p:extLst>
      <p:ext uri="{BB962C8B-B14F-4D97-AF65-F5344CB8AC3E}">
        <p14:creationId xmlns:p14="http://schemas.microsoft.com/office/powerpoint/2010/main" val="92486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7E27CE-EAF2-47EB-9D63-CD0953D65F0E}"/>
              </a:ext>
            </a:extLst>
          </p:cNvPr>
          <p:cNvSpPr>
            <a:spLocks noGrp="1"/>
          </p:cNvSpPr>
          <p:nvPr>
            <p:ph type="dt" sz="half" idx="10"/>
          </p:nvPr>
        </p:nvSpPr>
        <p:spPr/>
        <p:txBody>
          <a:bodyPr/>
          <a:lstStyle/>
          <a:p>
            <a:fld id="{39D34C9B-43EE-4630-A9D5-50ECC296DC31}" type="datetimeFigureOut">
              <a:rPr lang="en-US" smtClean="0"/>
              <a:t>8/6/2019</a:t>
            </a:fld>
            <a:endParaRPr lang="en-US"/>
          </a:p>
        </p:txBody>
      </p:sp>
      <p:sp>
        <p:nvSpPr>
          <p:cNvPr id="3" name="Footer Placeholder 2">
            <a:extLst>
              <a:ext uri="{FF2B5EF4-FFF2-40B4-BE49-F238E27FC236}">
                <a16:creationId xmlns:a16="http://schemas.microsoft.com/office/drawing/2014/main" id="{D6427EF0-6EC2-4FF9-B700-503104A43B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1BC66E-2EA8-490C-B3F6-9F73DF1E9BA7}"/>
              </a:ext>
            </a:extLst>
          </p:cNvPr>
          <p:cNvSpPr>
            <a:spLocks noGrp="1"/>
          </p:cNvSpPr>
          <p:nvPr>
            <p:ph type="sldNum" sz="quarter" idx="12"/>
          </p:nvPr>
        </p:nvSpPr>
        <p:spPr/>
        <p:txBody>
          <a:bodyPr/>
          <a:lstStyle/>
          <a:p>
            <a:fld id="{14FEF59E-75CD-4B7C-A5C6-CDE266D6522F}" type="slidenum">
              <a:rPr lang="en-US" smtClean="0"/>
              <a:t>‹#›</a:t>
            </a:fld>
            <a:endParaRPr lang="en-US"/>
          </a:p>
        </p:txBody>
      </p:sp>
    </p:spTree>
    <p:extLst>
      <p:ext uri="{BB962C8B-B14F-4D97-AF65-F5344CB8AC3E}">
        <p14:creationId xmlns:p14="http://schemas.microsoft.com/office/powerpoint/2010/main" val="5733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AF73-6D16-4BE9-A967-FB2F00A095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E3FE19-FB4C-4BDD-A273-EB208313D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979C6B-381C-4C92-980F-5105832FE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205BBA-7F6E-4DCC-9214-4339E7DBE9F6}"/>
              </a:ext>
            </a:extLst>
          </p:cNvPr>
          <p:cNvSpPr>
            <a:spLocks noGrp="1"/>
          </p:cNvSpPr>
          <p:nvPr>
            <p:ph type="dt" sz="half" idx="10"/>
          </p:nvPr>
        </p:nvSpPr>
        <p:spPr/>
        <p:txBody>
          <a:bodyPr/>
          <a:lstStyle/>
          <a:p>
            <a:fld id="{39D34C9B-43EE-4630-A9D5-50ECC296DC31}" type="datetimeFigureOut">
              <a:rPr lang="en-US" smtClean="0"/>
              <a:t>8/6/2019</a:t>
            </a:fld>
            <a:endParaRPr lang="en-US"/>
          </a:p>
        </p:txBody>
      </p:sp>
      <p:sp>
        <p:nvSpPr>
          <p:cNvPr id="6" name="Footer Placeholder 5">
            <a:extLst>
              <a:ext uri="{FF2B5EF4-FFF2-40B4-BE49-F238E27FC236}">
                <a16:creationId xmlns:a16="http://schemas.microsoft.com/office/drawing/2014/main" id="{6D1B1CD1-5433-4F96-91AB-61E023B67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F0F0F-33F1-4473-96C1-DABC11DA8619}"/>
              </a:ext>
            </a:extLst>
          </p:cNvPr>
          <p:cNvSpPr>
            <a:spLocks noGrp="1"/>
          </p:cNvSpPr>
          <p:nvPr>
            <p:ph type="sldNum" sz="quarter" idx="12"/>
          </p:nvPr>
        </p:nvSpPr>
        <p:spPr/>
        <p:txBody>
          <a:bodyPr/>
          <a:lstStyle/>
          <a:p>
            <a:fld id="{14FEF59E-75CD-4B7C-A5C6-CDE266D6522F}" type="slidenum">
              <a:rPr lang="en-US" smtClean="0"/>
              <a:t>‹#›</a:t>
            </a:fld>
            <a:endParaRPr lang="en-US"/>
          </a:p>
        </p:txBody>
      </p:sp>
    </p:spTree>
    <p:extLst>
      <p:ext uri="{BB962C8B-B14F-4D97-AF65-F5344CB8AC3E}">
        <p14:creationId xmlns:p14="http://schemas.microsoft.com/office/powerpoint/2010/main" val="256421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BF73-84B9-4A3B-AE8C-34D6398E7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1834F4-A5D1-4AA8-9A66-A64EF4D02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B044FF-017D-449F-B68D-84E1DFE98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908249-82AC-46D6-92E6-7EF3EF6B8882}"/>
              </a:ext>
            </a:extLst>
          </p:cNvPr>
          <p:cNvSpPr>
            <a:spLocks noGrp="1"/>
          </p:cNvSpPr>
          <p:nvPr>
            <p:ph type="dt" sz="half" idx="10"/>
          </p:nvPr>
        </p:nvSpPr>
        <p:spPr/>
        <p:txBody>
          <a:bodyPr/>
          <a:lstStyle/>
          <a:p>
            <a:fld id="{39D34C9B-43EE-4630-A9D5-50ECC296DC31}" type="datetimeFigureOut">
              <a:rPr lang="en-US" smtClean="0"/>
              <a:t>8/6/2019</a:t>
            </a:fld>
            <a:endParaRPr lang="en-US"/>
          </a:p>
        </p:txBody>
      </p:sp>
      <p:sp>
        <p:nvSpPr>
          <p:cNvPr id="6" name="Footer Placeholder 5">
            <a:extLst>
              <a:ext uri="{FF2B5EF4-FFF2-40B4-BE49-F238E27FC236}">
                <a16:creationId xmlns:a16="http://schemas.microsoft.com/office/drawing/2014/main" id="{7666C96F-8F83-48AF-B8F5-5A7F49DF4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48178-F03F-4389-AC72-18FF6760824C}"/>
              </a:ext>
            </a:extLst>
          </p:cNvPr>
          <p:cNvSpPr>
            <a:spLocks noGrp="1"/>
          </p:cNvSpPr>
          <p:nvPr>
            <p:ph type="sldNum" sz="quarter" idx="12"/>
          </p:nvPr>
        </p:nvSpPr>
        <p:spPr/>
        <p:txBody>
          <a:bodyPr/>
          <a:lstStyle/>
          <a:p>
            <a:fld id="{14FEF59E-75CD-4B7C-A5C6-CDE266D6522F}" type="slidenum">
              <a:rPr lang="en-US" smtClean="0"/>
              <a:t>‹#›</a:t>
            </a:fld>
            <a:endParaRPr lang="en-US"/>
          </a:p>
        </p:txBody>
      </p:sp>
    </p:spTree>
    <p:extLst>
      <p:ext uri="{BB962C8B-B14F-4D97-AF65-F5344CB8AC3E}">
        <p14:creationId xmlns:p14="http://schemas.microsoft.com/office/powerpoint/2010/main" val="339829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90949-BA06-48E2-9568-BB3B1C8BCA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B554E2-51DC-4CCD-93A5-31F947B17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42CF5-D0C7-46DC-A78F-4CE1F27E53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34C9B-43EE-4630-A9D5-50ECC296DC31}" type="datetimeFigureOut">
              <a:rPr lang="en-US" smtClean="0"/>
              <a:t>8/6/2019</a:t>
            </a:fld>
            <a:endParaRPr lang="en-US"/>
          </a:p>
        </p:txBody>
      </p:sp>
      <p:sp>
        <p:nvSpPr>
          <p:cNvPr id="5" name="Footer Placeholder 4">
            <a:extLst>
              <a:ext uri="{FF2B5EF4-FFF2-40B4-BE49-F238E27FC236}">
                <a16:creationId xmlns:a16="http://schemas.microsoft.com/office/drawing/2014/main" id="{D674CC11-41C3-43B1-A21D-4B0CC1348C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09002F-3792-46F9-89FE-4FBF32F267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EF59E-75CD-4B7C-A5C6-CDE266D6522F}" type="slidenum">
              <a:rPr lang="en-US" smtClean="0"/>
              <a:t>‹#›</a:t>
            </a:fld>
            <a:endParaRPr lang="en-US"/>
          </a:p>
        </p:txBody>
      </p:sp>
    </p:spTree>
    <p:extLst>
      <p:ext uri="{BB962C8B-B14F-4D97-AF65-F5344CB8AC3E}">
        <p14:creationId xmlns:p14="http://schemas.microsoft.com/office/powerpoint/2010/main" val="182557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7C9C-047A-4176-B193-7FDF534A0804}"/>
              </a:ext>
            </a:extLst>
          </p:cNvPr>
          <p:cNvSpPr>
            <a:spLocks noGrp="1"/>
          </p:cNvSpPr>
          <p:nvPr>
            <p:ph type="ctrTitle"/>
          </p:nvPr>
        </p:nvSpPr>
        <p:spPr>
          <a:xfrm>
            <a:off x="935665" y="1637414"/>
            <a:ext cx="10185991" cy="2769781"/>
          </a:xfrm>
        </p:spPr>
        <p:txBody>
          <a:bodyPr anchor="t">
            <a:noAutofit/>
          </a:bodyPr>
          <a:lstStyle/>
          <a:p>
            <a:r>
              <a:rPr lang="en-US" sz="8000" dirty="0">
                <a:solidFill>
                  <a:srgbClr val="ECDFF5"/>
                </a:solidFill>
                <a:effectLst>
                  <a:outerShdw blurRad="38100" dist="38100" dir="2700000" algn="tl">
                    <a:srgbClr val="000000">
                      <a:alpha val="43137"/>
                    </a:srgbClr>
                  </a:outerShdw>
                </a:effectLst>
                <a:latin typeface="Ringbearer" panose="0202060205030B020303" pitchFamily="18" charset="0"/>
              </a:rPr>
              <a:t>“Who may abide in Your tabernacle?”</a:t>
            </a:r>
          </a:p>
        </p:txBody>
      </p:sp>
      <p:sp>
        <p:nvSpPr>
          <p:cNvPr id="3" name="Subtitle 2">
            <a:extLst>
              <a:ext uri="{FF2B5EF4-FFF2-40B4-BE49-F238E27FC236}">
                <a16:creationId xmlns:a16="http://schemas.microsoft.com/office/drawing/2014/main" id="{70407D1B-A305-495D-A197-BE107A6F40D8}"/>
              </a:ext>
            </a:extLst>
          </p:cNvPr>
          <p:cNvSpPr>
            <a:spLocks noGrp="1"/>
          </p:cNvSpPr>
          <p:nvPr>
            <p:ph type="subTitle" idx="1"/>
          </p:nvPr>
        </p:nvSpPr>
        <p:spPr>
          <a:xfrm>
            <a:off x="1456660" y="4343398"/>
            <a:ext cx="9144000" cy="1655762"/>
          </a:xfrm>
        </p:spPr>
        <p:txBody>
          <a:bodyPr>
            <a:normAutofit/>
          </a:bodyPr>
          <a:lstStyle/>
          <a:p>
            <a:r>
              <a:rPr lang="en-US" sz="5400" dirty="0">
                <a:solidFill>
                  <a:srgbClr val="ECDFF5"/>
                </a:solidFill>
              </a:rPr>
              <a:t>Psalm 15</a:t>
            </a:r>
          </a:p>
        </p:txBody>
      </p:sp>
    </p:spTree>
    <p:extLst>
      <p:ext uri="{BB962C8B-B14F-4D97-AF65-F5344CB8AC3E}">
        <p14:creationId xmlns:p14="http://schemas.microsoft.com/office/powerpoint/2010/main" val="136228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7C9C-047A-4176-B193-7FDF534A0804}"/>
              </a:ext>
            </a:extLst>
          </p:cNvPr>
          <p:cNvSpPr>
            <a:spLocks noGrp="1"/>
          </p:cNvSpPr>
          <p:nvPr>
            <p:ph type="ctrTitle"/>
          </p:nvPr>
        </p:nvSpPr>
        <p:spPr>
          <a:xfrm>
            <a:off x="311889" y="624924"/>
            <a:ext cx="11568222" cy="1302491"/>
          </a:xfrm>
        </p:spPr>
        <p:txBody>
          <a:bodyPr anchor="t">
            <a:noAutofit/>
          </a:bodyPr>
          <a:lstStyle/>
          <a:p>
            <a:r>
              <a:rPr lang="en-US" sz="6600" dirty="0">
                <a:solidFill>
                  <a:srgbClr val="ECDFF5"/>
                </a:solidFill>
                <a:effectLst>
                  <a:outerShdw blurRad="38100" dist="38100" dir="2700000" algn="tl">
                    <a:srgbClr val="000000">
                      <a:alpha val="43137"/>
                    </a:srgbClr>
                  </a:outerShdw>
                </a:effectLst>
                <a:latin typeface="Ringbearer" panose="0202060205030B020303" pitchFamily="18" charset="0"/>
              </a:rPr>
              <a:t>“Who may abide?” </a:t>
            </a:r>
            <a:r>
              <a:rPr lang="en-US" sz="6600" dirty="0">
                <a:solidFill>
                  <a:srgbClr val="ECDFF5"/>
                </a:solidFill>
                <a:effectLst>
                  <a:outerShdw blurRad="38100" dist="38100" dir="2700000" algn="tl">
                    <a:srgbClr val="000000">
                      <a:alpha val="43137"/>
                    </a:srgbClr>
                  </a:outerShdw>
                </a:effectLst>
                <a:latin typeface="+mn-lt"/>
              </a:rPr>
              <a:t>-</a:t>
            </a:r>
            <a:r>
              <a:rPr lang="en-US" sz="6600" dirty="0">
                <a:solidFill>
                  <a:srgbClr val="ECDFF5"/>
                </a:solidFill>
                <a:effectLst>
                  <a:outerShdw blurRad="38100" dist="38100" dir="2700000" algn="tl">
                    <a:srgbClr val="000000">
                      <a:alpha val="43137"/>
                    </a:srgbClr>
                  </a:outerShdw>
                </a:effectLst>
                <a:latin typeface="Ringbearer" panose="0202060205030B020303" pitchFamily="18" charset="0"/>
              </a:rPr>
              <a:t> Positive</a:t>
            </a:r>
          </a:p>
        </p:txBody>
      </p:sp>
      <p:sp>
        <p:nvSpPr>
          <p:cNvPr id="3" name="Subtitle 2">
            <a:extLst>
              <a:ext uri="{FF2B5EF4-FFF2-40B4-BE49-F238E27FC236}">
                <a16:creationId xmlns:a16="http://schemas.microsoft.com/office/drawing/2014/main" id="{70407D1B-A305-495D-A197-BE107A6F40D8}"/>
              </a:ext>
            </a:extLst>
          </p:cNvPr>
          <p:cNvSpPr>
            <a:spLocks noGrp="1"/>
          </p:cNvSpPr>
          <p:nvPr>
            <p:ph type="subTitle" idx="1"/>
          </p:nvPr>
        </p:nvSpPr>
        <p:spPr>
          <a:xfrm>
            <a:off x="701750" y="1998921"/>
            <a:ext cx="10845208" cy="4234155"/>
          </a:xfrm>
        </p:spPr>
        <p:txBody>
          <a:bodyPr>
            <a:normAutofit/>
          </a:bodyPr>
          <a:lstStyle/>
          <a:p>
            <a:r>
              <a:rPr lang="en-US" sz="4800" b="1" dirty="0">
                <a:solidFill>
                  <a:srgbClr val="ECDFF5"/>
                </a:solidFill>
                <a:effectLst>
                  <a:outerShdw blurRad="38100" dist="38100" dir="2700000" algn="tl">
                    <a:srgbClr val="000000">
                      <a:alpha val="43137"/>
                    </a:srgbClr>
                  </a:outerShdw>
                </a:effectLst>
              </a:rPr>
              <a:t>Walks Uprightly </a:t>
            </a:r>
            <a:r>
              <a:rPr lang="en-US" sz="4800" dirty="0">
                <a:solidFill>
                  <a:srgbClr val="ECDFF5"/>
                </a:solidFill>
                <a:effectLst>
                  <a:outerShdw blurRad="38100" dist="38100" dir="2700000" algn="tl">
                    <a:srgbClr val="000000">
                      <a:alpha val="43137"/>
                    </a:srgbClr>
                  </a:outerShdw>
                </a:effectLst>
              </a:rPr>
              <a:t>(2)</a:t>
            </a:r>
          </a:p>
          <a:p>
            <a:r>
              <a:rPr lang="en-US" sz="4800" b="1" dirty="0">
                <a:solidFill>
                  <a:srgbClr val="ECDFF5"/>
                </a:solidFill>
                <a:effectLst>
                  <a:outerShdw blurRad="38100" dist="38100" dir="2700000" algn="tl">
                    <a:srgbClr val="000000">
                      <a:alpha val="43137"/>
                    </a:srgbClr>
                  </a:outerShdw>
                </a:effectLst>
              </a:rPr>
              <a:t>Works Righteousness </a:t>
            </a:r>
            <a:r>
              <a:rPr lang="en-US" sz="4800" dirty="0">
                <a:solidFill>
                  <a:srgbClr val="ECDFF5"/>
                </a:solidFill>
                <a:effectLst>
                  <a:outerShdw blurRad="38100" dist="38100" dir="2700000" algn="tl">
                    <a:srgbClr val="000000">
                      <a:alpha val="43137"/>
                    </a:srgbClr>
                  </a:outerShdw>
                </a:effectLst>
              </a:rPr>
              <a:t>(2)</a:t>
            </a:r>
          </a:p>
          <a:p>
            <a:r>
              <a:rPr lang="en-US" sz="4800" b="1" dirty="0">
                <a:solidFill>
                  <a:srgbClr val="ECDFF5"/>
                </a:solidFill>
                <a:effectLst>
                  <a:outerShdw blurRad="38100" dist="38100" dir="2700000" algn="tl">
                    <a:srgbClr val="000000">
                      <a:alpha val="43137"/>
                    </a:srgbClr>
                  </a:outerShdw>
                </a:effectLst>
              </a:rPr>
              <a:t>Speaks the Truth in His Heart </a:t>
            </a:r>
            <a:r>
              <a:rPr lang="en-US" sz="4800" dirty="0">
                <a:solidFill>
                  <a:srgbClr val="ECDFF5"/>
                </a:solidFill>
                <a:effectLst>
                  <a:outerShdw blurRad="38100" dist="38100" dir="2700000" algn="tl">
                    <a:srgbClr val="000000">
                      <a:alpha val="43137"/>
                    </a:srgbClr>
                  </a:outerShdw>
                </a:effectLst>
              </a:rPr>
              <a:t>(2)</a:t>
            </a:r>
          </a:p>
          <a:p>
            <a:r>
              <a:rPr lang="en-US" sz="4800" b="1" dirty="0" err="1">
                <a:solidFill>
                  <a:srgbClr val="ECDFF5"/>
                </a:solidFill>
                <a:effectLst>
                  <a:outerShdw blurRad="38100" dist="38100" dir="2700000" algn="tl">
                    <a:srgbClr val="000000">
                      <a:alpha val="43137"/>
                    </a:srgbClr>
                  </a:outerShdw>
                </a:effectLst>
              </a:rPr>
              <a:t>Depises</a:t>
            </a:r>
            <a:r>
              <a:rPr lang="en-US" sz="4800" b="1" dirty="0">
                <a:solidFill>
                  <a:srgbClr val="ECDFF5"/>
                </a:solidFill>
                <a:effectLst>
                  <a:outerShdw blurRad="38100" dist="38100" dir="2700000" algn="tl">
                    <a:srgbClr val="000000">
                      <a:alpha val="43137"/>
                    </a:srgbClr>
                  </a:outerShdw>
                </a:effectLst>
              </a:rPr>
              <a:t> the Vile &amp; Honors Reverence </a:t>
            </a:r>
            <a:r>
              <a:rPr lang="en-US" sz="4800" dirty="0">
                <a:solidFill>
                  <a:srgbClr val="ECDFF5"/>
                </a:solidFill>
                <a:effectLst>
                  <a:outerShdw blurRad="38100" dist="38100" dir="2700000" algn="tl">
                    <a:srgbClr val="000000">
                      <a:alpha val="43137"/>
                    </a:srgbClr>
                  </a:outerShdw>
                </a:effectLst>
              </a:rPr>
              <a:t>(4)</a:t>
            </a:r>
          </a:p>
          <a:p>
            <a:r>
              <a:rPr lang="en-US" sz="4800" b="1" dirty="0">
                <a:solidFill>
                  <a:srgbClr val="ECDFF5"/>
                </a:solidFill>
                <a:effectLst>
                  <a:outerShdw blurRad="38100" dist="38100" dir="2700000" algn="tl">
                    <a:srgbClr val="000000">
                      <a:alpha val="43137"/>
                    </a:srgbClr>
                  </a:outerShdw>
                </a:effectLst>
              </a:rPr>
              <a:t>Keeps His Word, No Matter the Cost </a:t>
            </a:r>
            <a:r>
              <a:rPr lang="en-US" sz="4800" dirty="0">
                <a:solidFill>
                  <a:srgbClr val="ECDFF5"/>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58602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7C9C-047A-4176-B193-7FDF534A0804}"/>
              </a:ext>
            </a:extLst>
          </p:cNvPr>
          <p:cNvSpPr>
            <a:spLocks noGrp="1"/>
          </p:cNvSpPr>
          <p:nvPr>
            <p:ph type="ctrTitle"/>
          </p:nvPr>
        </p:nvSpPr>
        <p:spPr>
          <a:xfrm>
            <a:off x="311889" y="624924"/>
            <a:ext cx="11568222" cy="1302491"/>
          </a:xfrm>
        </p:spPr>
        <p:txBody>
          <a:bodyPr anchor="t">
            <a:noAutofit/>
          </a:bodyPr>
          <a:lstStyle/>
          <a:p>
            <a:r>
              <a:rPr lang="en-US" sz="6600" dirty="0">
                <a:solidFill>
                  <a:srgbClr val="ECDFF5"/>
                </a:solidFill>
                <a:effectLst>
                  <a:outerShdw blurRad="38100" dist="38100" dir="2700000" algn="tl">
                    <a:srgbClr val="000000">
                      <a:alpha val="43137"/>
                    </a:srgbClr>
                  </a:outerShdw>
                </a:effectLst>
                <a:latin typeface="Ringbearer" panose="0202060205030B020303" pitchFamily="18" charset="0"/>
              </a:rPr>
              <a:t>“Who may abide?” </a:t>
            </a:r>
            <a:r>
              <a:rPr lang="en-US" sz="6600" dirty="0">
                <a:solidFill>
                  <a:srgbClr val="ECDFF5"/>
                </a:solidFill>
                <a:effectLst>
                  <a:outerShdw blurRad="38100" dist="38100" dir="2700000" algn="tl">
                    <a:srgbClr val="000000">
                      <a:alpha val="43137"/>
                    </a:srgbClr>
                  </a:outerShdw>
                </a:effectLst>
                <a:latin typeface="+mn-lt"/>
              </a:rPr>
              <a:t>-</a:t>
            </a:r>
            <a:r>
              <a:rPr lang="en-US" sz="6600" dirty="0">
                <a:solidFill>
                  <a:srgbClr val="ECDFF5"/>
                </a:solidFill>
                <a:effectLst>
                  <a:outerShdw blurRad="38100" dist="38100" dir="2700000" algn="tl">
                    <a:srgbClr val="000000">
                      <a:alpha val="43137"/>
                    </a:srgbClr>
                  </a:outerShdw>
                </a:effectLst>
                <a:latin typeface="Ringbearer" panose="0202060205030B020303" pitchFamily="18" charset="0"/>
              </a:rPr>
              <a:t> Negative</a:t>
            </a:r>
          </a:p>
        </p:txBody>
      </p:sp>
      <p:sp>
        <p:nvSpPr>
          <p:cNvPr id="3" name="Subtitle 2">
            <a:extLst>
              <a:ext uri="{FF2B5EF4-FFF2-40B4-BE49-F238E27FC236}">
                <a16:creationId xmlns:a16="http://schemas.microsoft.com/office/drawing/2014/main" id="{70407D1B-A305-495D-A197-BE107A6F40D8}"/>
              </a:ext>
            </a:extLst>
          </p:cNvPr>
          <p:cNvSpPr>
            <a:spLocks noGrp="1"/>
          </p:cNvSpPr>
          <p:nvPr>
            <p:ph type="subTitle" idx="1"/>
          </p:nvPr>
        </p:nvSpPr>
        <p:spPr>
          <a:xfrm>
            <a:off x="701750" y="1998921"/>
            <a:ext cx="10845208" cy="4234155"/>
          </a:xfrm>
        </p:spPr>
        <p:txBody>
          <a:bodyPr>
            <a:normAutofit/>
          </a:bodyPr>
          <a:lstStyle/>
          <a:p>
            <a:r>
              <a:rPr lang="en-US" sz="4800" b="1" dirty="0">
                <a:solidFill>
                  <a:srgbClr val="ECDFF5"/>
                </a:solidFill>
                <a:effectLst>
                  <a:outerShdw blurRad="38100" dist="38100" dir="2700000" algn="tl">
                    <a:srgbClr val="000000">
                      <a:alpha val="43137"/>
                    </a:srgbClr>
                  </a:outerShdw>
                </a:effectLst>
              </a:rPr>
              <a:t>Does Not Backbite </a:t>
            </a:r>
            <a:r>
              <a:rPr lang="en-US" sz="4800" dirty="0">
                <a:solidFill>
                  <a:srgbClr val="ECDFF5"/>
                </a:solidFill>
                <a:effectLst>
                  <a:outerShdw blurRad="38100" dist="38100" dir="2700000" algn="tl">
                    <a:srgbClr val="000000">
                      <a:alpha val="43137"/>
                    </a:srgbClr>
                  </a:outerShdw>
                </a:effectLst>
              </a:rPr>
              <a:t>(3)</a:t>
            </a:r>
          </a:p>
          <a:p>
            <a:r>
              <a:rPr lang="en-US" sz="4800" b="1" dirty="0">
                <a:solidFill>
                  <a:srgbClr val="ECDFF5"/>
                </a:solidFill>
                <a:effectLst>
                  <a:outerShdw blurRad="38100" dist="38100" dir="2700000" algn="tl">
                    <a:srgbClr val="000000">
                      <a:alpha val="43137"/>
                    </a:srgbClr>
                  </a:outerShdw>
                </a:effectLst>
              </a:rPr>
              <a:t>Does Not Do Evil to His Neighbor </a:t>
            </a:r>
            <a:r>
              <a:rPr lang="en-US" sz="4800" dirty="0">
                <a:solidFill>
                  <a:srgbClr val="ECDFF5"/>
                </a:solidFill>
                <a:effectLst>
                  <a:outerShdw blurRad="38100" dist="38100" dir="2700000" algn="tl">
                    <a:srgbClr val="000000">
                      <a:alpha val="43137"/>
                    </a:srgbClr>
                  </a:outerShdw>
                </a:effectLst>
              </a:rPr>
              <a:t>(3)</a:t>
            </a:r>
          </a:p>
          <a:p>
            <a:r>
              <a:rPr lang="en-US" sz="4800" b="1" dirty="0">
                <a:solidFill>
                  <a:srgbClr val="ECDFF5"/>
                </a:solidFill>
                <a:effectLst>
                  <a:outerShdw blurRad="38100" dist="38100" dir="2700000" algn="tl">
                    <a:srgbClr val="000000">
                      <a:alpha val="43137"/>
                    </a:srgbClr>
                  </a:outerShdw>
                </a:effectLst>
              </a:rPr>
              <a:t>Does Not Gossip Against His Friend </a:t>
            </a:r>
            <a:r>
              <a:rPr lang="en-US" sz="4800" dirty="0">
                <a:solidFill>
                  <a:srgbClr val="ECDFF5"/>
                </a:solidFill>
                <a:effectLst>
                  <a:outerShdw blurRad="38100" dist="38100" dir="2700000" algn="tl">
                    <a:srgbClr val="000000">
                      <a:alpha val="43137"/>
                    </a:srgbClr>
                  </a:outerShdw>
                </a:effectLst>
              </a:rPr>
              <a:t>(3)</a:t>
            </a:r>
          </a:p>
          <a:p>
            <a:r>
              <a:rPr lang="en-US" sz="4800" b="1" dirty="0">
                <a:solidFill>
                  <a:srgbClr val="ECDFF5"/>
                </a:solidFill>
                <a:effectLst>
                  <a:outerShdw blurRad="38100" dist="38100" dir="2700000" algn="tl">
                    <a:srgbClr val="000000">
                      <a:alpha val="43137"/>
                    </a:srgbClr>
                  </a:outerShdw>
                </a:effectLst>
              </a:rPr>
              <a:t>Does Not Take Advantage of Others </a:t>
            </a:r>
            <a:r>
              <a:rPr lang="en-US" sz="4800" dirty="0">
                <a:solidFill>
                  <a:srgbClr val="ECDFF5"/>
                </a:solidFill>
                <a:effectLst>
                  <a:outerShdw blurRad="38100" dist="38100" dir="2700000" algn="tl">
                    <a:srgbClr val="000000">
                      <a:alpha val="43137"/>
                    </a:srgbClr>
                  </a:outerShdw>
                </a:effectLst>
              </a:rPr>
              <a:t>(5)</a:t>
            </a:r>
          </a:p>
          <a:p>
            <a:r>
              <a:rPr lang="en-US" sz="4800" b="1" dirty="0">
                <a:solidFill>
                  <a:srgbClr val="ECDFF5"/>
                </a:solidFill>
                <a:effectLst>
                  <a:outerShdw blurRad="38100" dist="38100" dir="2700000" algn="tl">
                    <a:srgbClr val="000000">
                      <a:alpha val="43137"/>
                    </a:srgbClr>
                  </a:outerShdw>
                </a:effectLst>
              </a:rPr>
              <a:t>Does Not Profit by Harming Others </a:t>
            </a:r>
            <a:r>
              <a:rPr lang="en-US" sz="4800" dirty="0">
                <a:solidFill>
                  <a:srgbClr val="ECDFF5"/>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169459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7C9C-047A-4176-B193-7FDF534A0804}"/>
              </a:ext>
            </a:extLst>
          </p:cNvPr>
          <p:cNvSpPr>
            <a:spLocks noGrp="1"/>
          </p:cNvSpPr>
          <p:nvPr>
            <p:ph type="ctrTitle"/>
          </p:nvPr>
        </p:nvSpPr>
        <p:spPr>
          <a:xfrm>
            <a:off x="935665" y="1637414"/>
            <a:ext cx="10185991" cy="2769781"/>
          </a:xfrm>
        </p:spPr>
        <p:txBody>
          <a:bodyPr anchor="t">
            <a:noAutofit/>
          </a:bodyPr>
          <a:lstStyle/>
          <a:p>
            <a:r>
              <a:rPr lang="en-US" sz="8000" dirty="0">
                <a:solidFill>
                  <a:srgbClr val="ECDFF5"/>
                </a:solidFill>
                <a:effectLst>
                  <a:outerShdw blurRad="38100" dist="38100" dir="2700000" algn="tl">
                    <a:srgbClr val="000000">
                      <a:alpha val="43137"/>
                    </a:srgbClr>
                  </a:outerShdw>
                </a:effectLst>
                <a:latin typeface="Ringbearer" panose="0202060205030B020303" pitchFamily="18" charset="0"/>
              </a:rPr>
              <a:t>Conclusion</a:t>
            </a:r>
          </a:p>
        </p:txBody>
      </p:sp>
      <p:sp>
        <p:nvSpPr>
          <p:cNvPr id="3" name="Subtitle 2">
            <a:extLst>
              <a:ext uri="{FF2B5EF4-FFF2-40B4-BE49-F238E27FC236}">
                <a16:creationId xmlns:a16="http://schemas.microsoft.com/office/drawing/2014/main" id="{70407D1B-A305-495D-A197-BE107A6F40D8}"/>
              </a:ext>
            </a:extLst>
          </p:cNvPr>
          <p:cNvSpPr>
            <a:spLocks noGrp="1"/>
          </p:cNvSpPr>
          <p:nvPr>
            <p:ph type="subTitle" idx="1"/>
          </p:nvPr>
        </p:nvSpPr>
        <p:spPr>
          <a:xfrm>
            <a:off x="1456660" y="3048885"/>
            <a:ext cx="9144000" cy="3078126"/>
          </a:xfrm>
        </p:spPr>
        <p:txBody>
          <a:bodyPr>
            <a:normAutofit/>
          </a:bodyPr>
          <a:lstStyle/>
          <a:p>
            <a:r>
              <a:rPr lang="en-US" sz="6000" i="1" dirty="0">
                <a:solidFill>
                  <a:srgbClr val="ECDFF5"/>
                </a:solidFill>
              </a:rPr>
              <a:t>“He who does these things shall never be moved”</a:t>
            </a:r>
          </a:p>
          <a:p>
            <a:r>
              <a:rPr lang="en-US" sz="5400" dirty="0">
                <a:solidFill>
                  <a:srgbClr val="ECDFF5"/>
                </a:solidFill>
              </a:rPr>
              <a:t>(Psalm 15:5)</a:t>
            </a:r>
          </a:p>
        </p:txBody>
      </p:sp>
    </p:spTree>
    <p:extLst>
      <p:ext uri="{BB962C8B-B14F-4D97-AF65-F5344CB8AC3E}">
        <p14:creationId xmlns:p14="http://schemas.microsoft.com/office/powerpoint/2010/main" val="224010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505</Words>
  <Application>Microsoft Office PowerPoint</Application>
  <PresentationFormat>Widescreen</PresentationFormat>
  <Paragraphs>76</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Ringbearer</vt:lpstr>
      <vt:lpstr>Calibri Light</vt:lpstr>
      <vt:lpstr>Arial</vt:lpstr>
      <vt:lpstr>Calibri</vt:lpstr>
      <vt:lpstr>Office Theme</vt:lpstr>
      <vt:lpstr>“Who may abide in Your tabernacle?”</vt:lpstr>
      <vt:lpstr>“Who may abide?” - Positive</vt:lpstr>
      <vt:lpstr>“Who may abide?” - Negative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may abide in Your tabernacle?</dc:title>
  <dc:creator>Stan Cox</dc:creator>
  <cp:lastModifiedBy>Stan Cox</cp:lastModifiedBy>
  <cp:revision>18</cp:revision>
  <cp:lastPrinted>2019-04-21T20:46:34Z</cp:lastPrinted>
  <dcterms:created xsi:type="dcterms:W3CDTF">2019-04-21T13:21:42Z</dcterms:created>
  <dcterms:modified xsi:type="dcterms:W3CDTF">2019-08-06T23:21:33Z</dcterms:modified>
</cp:coreProperties>
</file>