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717"/>
    <a:srgbClr val="222427"/>
    <a:srgbClr val="080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B143F-7F61-496E-9CB0-9DEAF6B54FDE}" v="1" dt="2024-08-11T02:01:56.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196" autoAdjust="0"/>
  </p:normalViewPr>
  <p:slideViewPr>
    <p:cSldViewPr snapToGrid="0">
      <p:cViewPr varScale="1">
        <p:scale>
          <a:sx n="54" d="100"/>
          <a:sy n="54" d="100"/>
        </p:scale>
        <p:origin x="1733" y="62"/>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FBB143F-7F61-496E-9CB0-9DEAF6B54FDE}"/>
    <pc:docChg chg="undo custSel modSld modHandout">
      <pc:chgData name="Stan Cox" userId="9376f276357bfffd" providerId="LiveId" clId="{4FBB143F-7F61-496E-9CB0-9DEAF6B54FDE}" dt="2024-08-11T02:14:12.484" v="303" actId="207"/>
      <pc:docMkLst>
        <pc:docMk/>
      </pc:docMkLst>
      <pc:sldChg chg="modNotesTx">
        <pc:chgData name="Stan Cox" userId="9376f276357bfffd" providerId="LiveId" clId="{4FBB143F-7F61-496E-9CB0-9DEAF6B54FDE}" dt="2024-08-11T02:13:06.151" v="295" actId="207"/>
        <pc:sldMkLst>
          <pc:docMk/>
          <pc:sldMk cId="4267666684" sldId="256"/>
        </pc:sldMkLst>
      </pc:sldChg>
      <pc:sldChg chg="addSp delSp mod addAnim delAnim modNotesTx">
        <pc:chgData name="Stan Cox" userId="9376f276357bfffd" providerId="LiveId" clId="{4FBB143F-7F61-496E-9CB0-9DEAF6B54FDE}" dt="2024-08-11T02:13:48.053" v="299" actId="207"/>
        <pc:sldMkLst>
          <pc:docMk/>
          <pc:sldMk cId="2003082387" sldId="257"/>
        </pc:sldMkLst>
        <pc:spChg chg="add del">
          <ac:chgData name="Stan Cox" userId="9376f276357bfffd" providerId="LiveId" clId="{4FBB143F-7F61-496E-9CB0-9DEAF6B54FDE}" dt="2024-08-11T02:04:05.949" v="178" actId="478"/>
          <ac:spMkLst>
            <pc:docMk/>
            <pc:sldMk cId="2003082387" sldId="257"/>
            <ac:spMk id="4" creationId="{095F3B4E-64CF-2230-DAD4-853509540031}"/>
          </ac:spMkLst>
        </pc:spChg>
        <pc:spChg chg="add del">
          <ac:chgData name="Stan Cox" userId="9376f276357bfffd" providerId="LiveId" clId="{4FBB143F-7F61-496E-9CB0-9DEAF6B54FDE}" dt="2024-08-11T02:04:05.574" v="177" actId="478"/>
          <ac:spMkLst>
            <pc:docMk/>
            <pc:sldMk cId="2003082387" sldId="257"/>
            <ac:spMk id="5" creationId="{44EAD7E7-9EED-DC16-2B4F-A0CA45ADFEF7}"/>
          </ac:spMkLst>
        </pc:spChg>
        <pc:spChg chg="add del">
          <ac:chgData name="Stan Cox" userId="9376f276357bfffd" providerId="LiveId" clId="{4FBB143F-7F61-496E-9CB0-9DEAF6B54FDE}" dt="2024-08-11T02:04:05.137" v="176" actId="478"/>
          <ac:spMkLst>
            <pc:docMk/>
            <pc:sldMk cId="2003082387" sldId="257"/>
            <ac:spMk id="6" creationId="{093B8D80-B617-A484-736B-E0C49F76551C}"/>
          </ac:spMkLst>
        </pc:spChg>
        <pc:spChg chg="add del">
          <ac:chgData name="Stan Cox" userId="9376f276357bfffd" providerId="LiveId" clId="{4FBB143F-7F61-496E-9CB0-9DEAF6B54FDE}" dt="2024-08-11T02:04:04.621" v="175" actId="478"/>
          <ac:spMkLst>
            <pc:docMk/>
            <pc:sldMk cId="2003082387" sldId="257"/>
            <ac:spMk id="7" creationId="{79FCEEB3-5066-765C-6966-DD7E4CFC8665}"/>
          </ac:spMkLst>
        </pc:spChg>
      </pc:sldChg>
      <pc:sldChg chg="modNotesTx">
        <pc:chgData name="Stan Cox" userId="9376f276357bfffd" providerId="LiveId" clId="{4FBB143F-7F61-496E-9CB0-9DEAF6B54FDE}" dt="2024-08-11T02:14:12.484" v="303" actId="207"/>
        <pc:sldMkLst>
          <pc:docMk/>
          <pc:sldMk cId="1500671573"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2551B0-7DF7-1677-FC6F-2A6F3F940B75}"/>
              </a:ext>
            </a:extLst>
          </p:cNvPr>
          <p:cNvSpPr>
            <a:spLocks noGrp="1"/>
          </p:cNvSpPr>
          <p:nvPr>
            <p:ph type="hdr" sz="quarter"/>
          </p:nvPr>
        </p:nvSpPr>
        <p:spPr>
          <a:xfrm>
            <a:off x="0" y="0"/>
            <a:ext cx="3790809" cy="852170"/>
          </a:xfrm>
          <a:prstGeom prst="rect">
            <a:avLst/>
          </a:prstGeom>
        </p:spPr>
        <p:txBody>
          <a:bodyPr vert="horz" lIns="93177" tIns="46589" rIns="93177" bIns="46589" rtlCol="0"/>
          <a:lstStyle>
            <a:lvl1pPr algn="l">
              <a:defRPr sz="1200"/>
            </a:lvl1pPr>
          </a:lstStyle>
          <a:p>
            <a:r>
              <a:rPr lang="en-US" sz="1400" dirty="0"/>
              <a:t>Why Become a </a:t>
            </a:r>
            <a:r>
              <a:rPr lang="en-US" sz="3700" dirty="0">
                <a:latin typeface="Edwardian Script ITC" panose="030303020407070D0804" pitchFamily="66" charset="0"/>
              </a:rPr>
              <a:t>Christian?</a:t>
            </a:r>
            <a:endParaRPr lang="en-US" sz="1400" dirty="0">
              <a:latin typeface="Edwardian Script ITC" panose="030303020407070D0804" pitchFamily="66" charset="0"/>
            </a:endParaRPr>
          </a:p>
        </p:txBody>
      </p:sp>
      <p:sp>
        <p:nvSpPr>
          <p:cNvPr id="3" name="Date Placeholder 2">
            <a:extLst>
              <a:ext uri="{FF2B5EF4-FFF2-40B4-BE49-F238E27FC236}">
                <a16:creationId xmlns:a16="http://schemas.microsoft.com/office/drawing/2014/main" id="{AABF12F8-F92D-4D58-2994-CE38CA84121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August 11, 2024 @ 11am</a:t>
            </a:r>
          </a:p>
        </p:txBody>
      </p:sp>
      <p:sp>
        <p:nvSpPr>
          <p:cNvPr id="4" name="Footer Placeholder 3">
            <a:extLst>
              <a:ext uri="{FF2B5EF4-FFF2-40B4-BE49-F238E27FC236}">
                <a16:creationId xmlns:a16="http://schemas.microsoft.com/office/drawing/2014/main" id="{705F5011-53D4-C5FD-488F-F2732678011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32C7B55-A80D-47BA-F6E3-DEB2A6BEE07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BEE68B1E-E754-49D0-9641-C6C59A99142F}" type="slidenum">
              <a:rPr lang="en-US" smtClean="0"/>
              <a:t>‹#›</a:t>
            </a:fld>
            <a:endParaRPr lang="en-US" dirty="0"/>
          </a:p>
        </p:txBody>
      </p:sp>
    </p:spTree>
    <p:extLst>
      <p:ext uri="{BB962C8B-B14F-4D97-AF65-F5344CB8AC3E}">
        <p14:creationId xmlns:p14="http://schemas.microsoft.com/office/powerpoint/2010/main" val="233877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E1B2944-40BF-49D5-9EC7-44831AEDA8B2}" type="datetimeFigureOut">
              <a:rPr lang="en-US" smtClean="0"/>
              <a:t>8/10/2024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9C27DBC-5B73-4961-81C1-D239A2C95439}" type="slidenum">
              <a:rPr lang="en-US" smtClean="0"/>
              <a:t>‹#›</a:t>
            </a:fld>
            <a:endParaRPr lang="en-US"/>
          </a:p>
        </p:txBody>
      </p:sp>
    </p:spTree>
    <p:extLst>
      <p:ext uri="{BB962C8B-B14F-4D97-AF65-F5344CB8AC3E}">
        <p14:creationId xmlns:p14="http://schemas.microsoft.com/office/powerpoint/2010/main" val="14840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The world uses the term "Christian" very loosely</a:t>
            </a:r>
          </a:p>
          <a:p>
            <a:pPr marR="0" lvl="1" algn="l" rtl="0">
              <a:buFont typeface="Symbol" panose="05050102010706020507" pitchFamily="18" charset="2"/>
              <a:buChar char="·"/>
            </a:pPr>
            <a:r>
              <a:rPr lang="en-US" sz="1200" b="0" i="0" u="none" strike="noStrike" baseline="0" dirty="0">
                <a:solidFill>
                  <a:schemeClr val="tx1"/>
                </a:solidFill>
                <a:latin typeface="+mn-lt"/>
              </a:rPr>
              <a:t>Particularly, the use of it as an adjective is objectionable</a:t>
            </a:r>
          </a:p>
          <a:p>
            <a:pPr>
              <a:buFont typeface="Symbol" panose="05050102010706020507" pitchFamily="18" charset="2"/>
              <a:buChar char="·"/>
            </a:pPr>
            <a:r>
              <a:rPr lang="en-US" sz="1200" b="0" i="0" u="none" strike="noStrike" baseline="0" dirty="0">
                <a:solidFill>
                  <a:schemeClr val="tx1"/>
                </a:solidFill>
                <a:latin typeface="+mn-lt"/>
              </a:rPr>
              <a:t>"Christian" countries, institutions, past-times, etc.</a:t>
            </a:r>
          </a:p>
          <a:p>
            <a:pPr>
              <a:buFont typeface="Symbol" panose="05050102010706020507" pitchFamily="18" charset="2"/>
              <a:buChar char="·"/>
            </a:pPr>
            <a:r>
              <a:rPr lang="en-US" sz="1200" b="0" i="0" u="none" strike="noStrike" baseline="0" dirty="0">
                <a:solidFill>
                  <a:schemeClr val="tx1"/>
                </a:solidFill>
                <a:latin typeface="+mn-lt"/>
              </a:rPr>
              <a:t>In scripture, the term </a:t>
            </a:r>
            <a:r>
              <a:rPr lang="en-US" sz="1200" b="0" i="1" u="none" strike="noStrike" baseline="0" dirty="0" err="1">
                <a:solidFill>
                  <a:schemeClr val="tx1"/>
                </a:solidFill>
                <a:latin typeface="+mn-lt"/>
              </a:rPr>
              <a:t>christianos</a:t>
            </a:r>
            <a:r>
              <a:rPr lang="en-US" sz="1200" b="0" i="0" u="none" strike="noStrike" baseline="0" dirty="0">
                <a:solidFill>
                  <a:schemeClr val="tx1"/>
                </a:solidFill>
                <a:latin typeface="+mn-lt"/>
              </a:rPr>
              <a:t> is only used as a noun - a follower of Jesus Christ</a:t>
            </a:r>
          </a:p>
          <a:p>
            <a:pPr marR="0" algn="l" rtl="0"/>
            <a:r>
              <a:rPr lang="en-US" sz="1200" b="1" i="0" u="none" strike="noStrike" baseline="0" dirty="0">
                <a:solidFill>
                  <a:schemeClr val="tx1"/>
                </a:solidFill>
                <a:latin typeface="+mn-lt"/>
              </a:rPr>
              <a:t>Acts 11:25-26</a:t>
            </a:r>
            <a:r>
              <a:rPr lang="en-US" sz="1200" b="0" i="1" u="none" strike="noStrike" baseline="0" dirty="0">
                <a:solidFill>
                  <a:schemeClr val="tx1"/>
                </a:solidFill>
                <a:latin typeface="+mn-lt"/>
              </a:rPr>
              <a:t>  Then Barnabas departed for Tarsus to seek Saul.  (26)  And when he had found him, he brought him to Antioch. So it was that for a whole year they assembled with the church and taught a great many people. And the disciples were first called </a:t>
            </a:r>
            <a:r>
              <a:rPr lang="en-US" sz="1200" b="1" i="1" u="none" strike="noStrike" baseline="0" dirty="0">
                <a:solidFill>
                  <a:schemeClr val="tx1"/>
                </a:solidFill>
                <a:latin typeface="+mn-lt"/>
              </a:rPr>
              <a:t>Christians</a:t>
            </a:r>
            <a:r>
              <a:rPr lang="en-US" sz="1200" b="0" i="1" u="none" strike="noStrike" baseline="0" dirty="0">
                <a:solidFill>
                  <a:schemeClr val="tx1"/>
                </a:solidFill>
                <a:latin typeface="+mn-lt"/>
              </a:rPr>
              <a:t> in Antioch.</a:t>
            </a:r>
          </a:p>
          <a:p>
            <a:pPr marR="0" algn="l" rtl="0"/>
            <a:r>
              <a:rPr lang="en-US" sz="1200" b="1" i="0" u="none" strike="noStrike" baseline="0" dirty="0">
                <a:solidFill>
                  <a:schemeClr val="tx1"/>
                </a:solidFill>
                <a:latin typeface="+mn-lt"/>
              </a:rPr>
              <a:t>Acts 26:28-29</a:t>
            </a:r>
            <a:r>
              <a:rPr lang="en-US" sz="1200" b="0" i="1" u="none" strike="noStrike" baseline="0" dirty="0">
                <a:solidFill>
                  <a:schemeClr val="tx1"/>
                </a:solidFill>
                <a:latin typeface="+mn-lt"/>
              </a:rPr>
              <a:t>  Then Agrippa said to Paul, "You almost persuade me to become a </a:t>
            </a:r>
            <a:r>
              <a:rPr lang="en-US" sz="1200" b="1" i="1" u="none" strike="noStrike" baseline="0" dirty="0">
                <a:solidFill>
                  <a:schemeClr val="tx1"/>
                </a:solidFill>
                <a:latin typeface="+mn-lt"/>
              </a:rPr>
              <a:t>Christian</a:t>
            </a:r>
            <a:r>
              <a:rPr lang="en-US" sz="1200" b="0" i="1" u="none" strike="noStrike" baseline="0" dirty="0">
                <a:solidFill>
                  <a:schemeClr val="tx1"/>
                </a:solidFill>
                <a:latin typeface="+mn-lt"/>
              </a:rPr>
              <a:t>."  (29)  And Paul said, "I would to God that not only you, but also all who hear me today, might become both almost and altogether such as I am, except for these chains."</a:t>
            </a:r>
          </a:p>
          <a:p>
            <a:pPr marR="0" algn="l" rtl="0"/>
            <a:r>
              <a:rPr lang="en-US" sz="1200" b="1" i="1" u="none" strike="noStrike" baseline="0" dirty="0">
                <a:solidFill>
                  <a:schemeClr val="tx1"/>
                </a:solidFill>
                <a:latin typeface="+mn-lt"/>
              </a:rPr>
              <a:t>1 Peter 4:15-16</a:t>
            </a:r>
            <a:r>
              <a:rPr lang="en-US" sz="1200" b="0" i="1" u="none" strike="noStrike" baseline="0" dirty="0">
                <a:solidFill>
                  <a:schemeClr val="tx1"/>
                </a:solidFill>
                <a:latin typeface="+mn-lt"/>
              </a:rPr>
              <a:t>  But let none of you suffer as a murderer, a thief, an evildoer, or as a busybody in other people's matters.  (16)  Yet if anyone suffers as a </a:t>
            </a:r>
            <a:r>
              <a:rPr lang="en-US" sz="1200" b="1" i="1" u="none" strike="noStrike" baseline="0" dirty="0">
                <a:solidFill>
                  <a:schemeClr val="tx1"/>
                </a:solidFill>
                <a:latin typeface="+mn-lt"/>
              </a:rPr>
              <a:t>Christian</a:t>
            </a:r>
            <a:r>
              <a:rPr lang="en-US" sz="1200" b="0" i="1" u="none" strike="noStrike" baseline="0" dirty="0">
                <a:solidFill>
                  <a:schemeClr val="tx1"/>
                </a:solidFill>
                <a:latin typeface="+mn-lt"/>
              </a:rPr>
              <a:t>, let him not be ashamed, but let him glorify God in this matter.</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We can't emphasize to too great a degree both the importance of understanding and using this term correctly, and how to actually become and remain a Christian</a:t>
            </a:r>
          </a:p>
          <a:p>
            <a:pPr marR="0" algn="l" rtl="0"/>
            <a:r>
              <a:rPr lang="en-US" sz="1200" b="1" i="0" u="none" strike="noStrike" baseline="0" dirty="0">
                <a:solidFill>
                  <a:schemeClr val="tx1"/>
                </a:solidFill>
                <a:latin typeface="+mn-lt"/>
              </a:rPr>
              <a:t>John 8:31-32</a:t>
            </a:r>
            <a:r>
              <a:rPr lang="en-US" sz="1200" b="0" i="1" u="none" strike="noStrike" baseline="0" dirty="0">
                <a:solidFill>
                  <a:schemeClr val="tx1"/>
                </a:solidFill>
                <a:latin typeface="+mn-lt"/>
              </a:rPr>
              <a:t>  Then Jesus said to those Jews who believed Him, "If you abide in My word, you are My disciples indeed.  (32)  And you shall know the truth, and the truth shall make you free."</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There is a prophecy that many refer to hear, in Isaiah 62:2</a:t>
            </a:r>
          </a:p>
          <a:p>
            <a:pPr marR="0" algn="l" rtl="0"/>
            <a:r>
              <a:rPr lang="en-US" sz="1200" b="1" i="0" u="none" strike="noStrike" baseline="0" dirty="0">
                <a:solidFill>
                  <a:schemeClr val="tx1"/>
                </a:solidFill>
                <a:latin typeface="+mn-lt"/>
              </a:rPr>
              <a:t>Isaiah 62:2</a:t>
            </a:r>
            <a:r>
              <a:rPr lang="en-US" sz="1200" b="0" i="1" u="none" strike="noStrike" baseline="0" dirty="0">
                <a:solidFill>
                  <a:schemeClr val="tx1"/>
                </a:solidFill>
                <a:latin typeface="+mn-lt"/>
              </a:rPr>
              <a:t>  The Gentiles shall see your righteousness, And all kings your glory. You shall be called by a new name, Which the mouth of the LORD will name.</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Most commentators agree that the context does not indicate this to be a direct reference to the name Christian</a:t>
            </a:r>
          </a:p>
          <a:p>
            <a:pPr>
              <a:buFont typeface="Symbol" panose="05050102010706020507" pitchFamily="18" charset="2"/>
              <a:buChar char="·"/>
            </a:pPr>
            <a:r>
              <a:rPr lang="en-US" sz="1200" b="0" i="0" u="none" strike="noStrike" baseline="0" dirty="0">
                <a:solidFill>
                  <a:schemeClr val="tx1"/>
                </a:solidFill>
                <a:latin typeface="+mn-lt"/>
              </a:rPr>
              <a:t>However, there is no other proper name that designates either congregations or individuals in the New covenant</a:t>
            </a:r>
          </a:p>
          <a:p>
            <a:pPr>
              <a:buFont typeface="Symbol" panose="05050102010706020507" pitchFamily="18" charset="2"/>
              <a:buChar char="·"/>
            </a:pPr>
            <a:r>
              <a:rPr lang="en-US" sz="1200" b="0" i="0" u="none" strike="noStrike" baseline="0" dirty="0">
                <a:solidFill>
                  <a:schemeClr val="tx1"/>
                </a:solidFill>
                <a:latin typeface="+mn-lt"/>
              </a:rPr>
              <a:t>"Disciples, citizens, followers, stones, branches, bride, congregations, etc." but, no other Proper name than Christian</a:t>
            </a:r>
          </a:p>
          <a:p>
            <a:pPr marR="0" algn="l" rtl="0">
              <a:buFont typeface="Symbol" panose="05050102010706020507" pitchFamily="18" charset="2"/>
              <a:buChar char="·"/>
            </a:pPr>
            <a:r>
              <a:rPr lang="en-US" sz="1200" b="1" i="0" u="none" strike="noStrike" baseline="0" dirty="0">
                <a:solidFill>
                  <a:schemeClr val="tx1"/>
                </a:solidFill>
                <a:latin typeface="+mn-lt"/>
              </a:rPr>
              <a:t>What we need to know is why we should become and remain Christians!</a:t>
            </a:r>
            <a:endParaRPr lang="en-US" sz="1200" dirty="0">
              <a:solidFill>
                <a:schemeClr val="tx1"/>
              </a:solidFill>
              <a:latin typeface="+mn-lt"/>
            </a:endParaRPr>
          </a:p>
          <a:p>
            <a:endParaRPr lang="en-US" dirty="0"/>
          </a:p>
          <a:p>
            <a:r>
              <a:rPr lang="en-US" dirty="0"/>
              <a:t>Based on a sermon outline by Joe R. Price, found the </a:t>
            </a:r>
            <a:r>
              <a:rPr lang="en-US" dirty="0" err="1"/>
              <a:t>The</a:t>
            </a:r>
            <a:r>
              <a:rPr lang="en-US" dirty="0"/>
              <a:t> Spirit’s Sword, October 5, 2005</a:t>
            </a:r>
          </a:p>
        </p:txBody>
      </p:sp>
      <p:sp>
        <p:nvSpPr>
          <p:cNvPr id="4" name="Slide Number Placeholder 3"/>
          <p:cNvSpPr>
            <a:spLocks noGrp="1"/>
          </p:cNvSpPr>
          <p:nvPr>
            <p:ph type="sldNum" sz="quarter" idx="5"/>
          </p:nvPr>
        </p:nvSpPr>
        <p:spPr/>
        <p:txBody>
          <a:bodyPr/>
          <a:lstStyle/>
          <a:p>
            <a:fld id="{C9C27DBC-5B73-4961-81C1-D239A2C95439}" type="slidenum">
              <a:rPr lang="en-US" smtClean="0"/>
              <a:t>1</a:t>
            </a:fld>
            <a:endParaRPr lang="en-US"/>
          </a:p>
        </p:txBody>
      </p:sp>
    </p:spTree>
    <p:extLst>
      <p:ext uri="{BB962C8B-B14F-4D97-AF65-F5344CB8AC3E}">
        <p14:creationId xmlns:p14="http://schemas.microsoft.com/office/powerpoint/2010/main" val="161545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Because of Sin</a:t>
            </a:r>
          </a:p>
          <a:p>
            <a:pPr marR="0" lvl="1" algn="l" rtl="0">
              <a:buFont typeface="Symbol" panose="05050102010706020507" pitchFamily="18" charset="2"/>
              <a:buChar char="·"/>
            </a:pPr>
            <a:r>
              <a:rPr lang="en-US" sz="1200" b="0" i="0" u="none" strike="noStrike" baseline="0" dirty="0">
                <a:solidFill>
                  <a:schemeClr val="tx1"/>
                </a:solidFill>
                <a:latin typeface="+mn-lt"/>
              </a:rPr>
              <a:t>What sin has done to you!</a:t>
            </a:r>
          </a:p>
          <a:p>
            <a:pPr marR="0" algn="l" rtl="0"/>
            <a:r>
              <a:rPr lang="en-US" sz="1200" b="1" i="0" u="none" strike="noStrike" baseline="0" dirty="0">
                <a:solidFill>
                  <a:schemeClr val="tx1"/>
                </a:solidFill>
                <a:latin typeface="+mn-lt"/>
              </a:rPr>
              <a:t>John 8:34-36  </a:t>
            </a:r>
            <a:r>
              <a:rPr lang="en-US" sz="1200" b="0" i="1" u="none" strike="noStrike" baseline="0" dirty="0">
                <a:solidFill>
                  <a:schemeClr val="tx1"/>
                </a:solidFill>
                <a:latin typeface="+mn-lt"/>
              </a:rPr>
              <a:t>Jesus answered them, "Most assuredly, I say to you, whoever commits sin </a:t>
            </a:r>
            <a:r>
              <a:rPr lang="en-US" sz="1200" b="1" i="1" u="none" strike="noStrike" baseline="0" dirty="0">
                <a:solidFill>
                  <a:schemeClr val="tx1"/>
                </a:solidFill>
                <a:latin typeface="+mn-lt"/>
              </a:rPr>
              <a:t>is a slave of sin</a:t>
            </a:r>
            <a:r>
              <a:rPr lang="en-US" sz="1200" b="0" i="1" u="none" strike="noStrike" baseline="0" dirty="0">
                <a:solidFill>
                  <a:schemeClr val="tx1"/>
                </a:solidFill>
                <a:latin typeface="+mn-lt"/>
              </a:rPr>
              <a:t>.  (35)  And a slave does not abide in the house forever, but a son abides forever.  (36)  </a:t>
            </a:r>
            <a:r>
              <a:rPr lang="en-US" sz="1200" b="1" i="1" u="none" strike="noStrike" baseline="0" dirty="0">
                <a:solidFill>
                  <a:schemeClr val="tx1"/>
                </a:solidFill>
                <a:latin typeface="+mn-lt"/>
              </a:rPr>
              <a:t>Therefore if the Son makes you free, you shall be free indeed</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Acts 8:23</a:t>
            </a:r>
            <a:r>
              <a:rPr lang="en-US" sz="1200" b="0" i="1" u="none" strike="noStrike" baseline="0" dirty="0">
                <a:solidFill>
                  <a:schemeClr val="tx1"/>
                </a:solidFill>
                <a:latin typeface="+mn-lt"/>
              </a:rPr>
              <a:t> </a:t>
            </a:r>
            <a:r>
              <a:rPr lang="en-US" sz="1200" b="1" i="0" u="none" strike="noStrike" baseline="0" dirty="0">
                <a:solidFill>
                  <a:schemeClr val="tx1"/>
                </a:solidFill>
                <a:latin typeface="+mn-lt"/>
              </a:rPr>
              <a:t>[Peter to Simon the </a:t>
            </a:r>
            <a:r>
              <a:rPr lang="en-US" sz="1200" b="1" i="0" u="none" strike="noStrike" baseline="0" dirty="0" err="1">
                <a:solidFill>
                  <a:schemeClr val="tx1"/>
                </a:solidFill>
                <a:latin typeface="+mn-lt"/>
              </a:rPr>
              <a:t>Sorceror</a:t>
            </a:r>
            <a:r>
              <a:rPr lang="en-US" sz="1200" b="1" i="0" u="none" strike="noStrike" baseline="0" dirty="0">
                <a:solidFill>
                  <a:schemeClr val="tx1"/>
                </a:solidFill>
                <a:latin typeface="+mn-lt"/>
              </a:rPr>
              <a:t> in Samaria] </a:t>
            </a:r>
            <a:r>
              <a:rPr lang="en-US" sz="1200" b="0" i="1" u="none" strike="noStrike" baseline="0" dirty="0">
                <a:solidFill>
                  <a:schemeClr val="tx1"/>
                </a:solidFill>
                <a:latin typeface="+mn-lt"/>
              </a:rPr>
              <a:t>"For I see that you are </a:t>
            </a:r>
            <a:r>
              <a:rPr lang="en-US" sz="1200" b="1" i="1" u="none" strike="noStrike" baseline="0" dirty="0">
                <a:solidFill>
                  <a:schemeClr val="tx1"/>
                </a:solidFill>
                <a:latin typeface="+mn-lt"/>
              </a:rPr>
              <a:t>poisoned by bitterness and bound by iniquity</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What sin will do to you!</a:t>
            </a:r>
          </a:p>
          <a:p>
            <a:pPr marR="0" algn="l" rtl="0"/>
            <a:r>
              <a:rPr lang="en-US" sz="1200" b="1" i="0" u="none" strike="noStrike" baseline="0" dirty="0">
                <a:solidFill>
                  <a:schemeClr val="tx1"/>
                </a:solidFill>
                <a:latin typeface="+mn-lt"/>
              </a:rPr>
              <a:t>Romans 6:21-23 </a:t>
            </a:r>
            <a:r>
              <a:rPr lang="en-US" sz="1200" b="0" i="1" u="none" strike="noStrike" baseline="0" dirty="0">
                <a:solidFill>
                  <a:schemeClr val="tx1"/>
                </a:solidFill>
                <a:latin typeface="+mn-lt"/>
              </a:rPr>
              <a:t> What fruit did you have then in the things of which you are now ashamed? For </a:t>
            </a:r>
            <a:r>
              <a:rPr lang="en-US" sz="1200" b="1" i="1" u="none" strike="noStrike" baseline="0" dirty="0">
                <a:solidFill>
                  <a:schemeClr val="tx1"/>
                </a:solidFill>
                <a:latin typeface="+mn-lt"/>
              </a:rPr>
              <a:t>the end of those things is death</a:t>
            </a:r>
            <a:r>
              <a:rPr lang="en-US" sz="1200" b="0" i="1" u="none" strike="noStrike" baseline="0" dirty="0">
                <a:solidFill>
                  <a:schemeClr val="tx1"/>
                </a:solidFill>
                <a:latin typeface="+mn-lt"/>
              </a:rPr>
              <a:t>.  (22)  But now having been set free from sin, and having become slaves of God, you have your fruit to holiness, and the end, everlasting life.  (23)  For </a:t>
            </a:r>
            <a:r>
              <a:rPr lang="en-US" sz="1200" b="1" i="1" u="none" strike="noStrike" baseline="0" dirty="0">
                <a:solidFill>
                  <a:schemeClr val="tx1"/>
                </a:solidFill>
                <a:latin typeface="+mn-lt"/>
              </a:rPr>
              <a:t>the wages of sin is death</a:t>
            </a:r>
            <a:r>
              <a:rPr lang="en-US" sz="1200" b="0" i="1" u="none" strike="noStrike" baseline="0" dirty="0">
                <a:solidFill>
                  <a:schemeClr val="tx1"/>
                </a:solidFill>
                <a:latin typeface="+mn-lt"/>
              </a:rPr>
              <a:t>, but the gift of God is eternal life in Christ Jesus our Lord.</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1" i="0" u="none" strike="noStrike" baseline="0" dirty="0">
                <a:solidFill>
                  <a:schemeClr val="tx1"/>
                </a:solidFill>
                <a:latin typeface="+mn-lt"/>
              </a:rPr>
              <a:t>Proper Response:</a:t>
            </a:r>
            <a:r>
              <a:rPr lang="en-US" sz="1200" b="0" i="0" u="none" strike="noStrike" baseline="0" dirty="0">
                <a:solidFill>
                  <a:schemeClr val="tx1"/>
                </a:solidFill>
                <a:latin typeface="+mn-lt"/>
              </a:rPr>
              <a:t> Washing your sins away!</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Acts 22:16</a:t>
            </a:r>
            <a:r>
              <a:rPr lang="en-US" sz="1200" b="0" i="1" u="none" strike="noStrike" baseline="0" dirty="0">
                <a:solidFill>
                  <a:schemeClr val="tx1"/>
                </a:solidFill>
                <a:latin typeface="+mn-lt"/>
              </a:rPr>
              <a:t>  And now why are you waiting? Arise and be baptized, and wash away your sins, calling on the name of the Lord.'</a:t>
            </a:r>
            <a:endParaRPr lang="en-US" sz="1200" b="0" i="0" u="none" strike="noStrike" baseline="0" dirty="0">
              <a:solidFill>
                <a:schemeClr val="tx1"/>
              </a:solidFill>
              <a:latin typeface="+mn-lt"/>
            </a:endParaRPr>
          </a:p>
          <a:p>
            <a:pPr marR="0" lvl="1" algn="l" rtl="0"/>
            <a:endParaRPr lang="en-US" sz="1200" b="1" i="0" u="none" strike="noStrike" baseline="0" dirty="0">
              <a:solidFill>
                <a:schemeClr val="tx1"/>
              </a:solidFill>
              <a:latin typeface="+mn-lt"/>
            </a:endParaRPr>
          </a:p>
          <a:p>
            <a:pPr marR="0" algn="l" rtl="0"/>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p>
          <a:p>
            <a:pPr marR="0" algn="l" rtl="0">
              <a:buFont typeface="Symbol" panose="05050102010706020507" pitchFamily="18" charset="2"/>
              <a:buChar char="·"/>
            </a:pPr>
            <a:r>
              <a:rPr lang="en-US" sz="1200" b="1" i="0" u="none" strike="noStrike" baseline="0" dirty="0">
                <a:solidFill>
                  <a:schemeClr val="tx1"/>
                </a:solidFill>
                <a:latin typeface="+mn-lt"/>
              </a:rPr>
              <a:t>Because of Jesus</a:t>
            </a:r>
          </a:p>
          <a:p>
            <a:pPr marR="0" lvl="1" algn="l" rtl="0">
              <a:buFont typeface="Symbol" panose="05050102010706020507" pitchFamily="18" charset="2"/>
              <a:buChar char="·"/>
            </a:pPr>
            <a:r>
              <a:rPr lang="en-US" sz="1200" b="0" i="0" u="none" strike="noStrike" baseline="0" dirty="0">
                <a:solidFill>
                  <a:schemeClr val="tx1"/>
                </a:solidFill>
                <a:latin typeface="+mn-lt"/>
              </a:rPr>
              <a:t>Because of Who He is (Deity)</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John 1:1-4</a:t>
            </a:r>
            <a:r>
              <a:rPr lang="en-US" sz="1200" b="0" i="1" u="none" strike="noStrike" baseline="0" dirty="0">
                <a:solidFill>
                  <a:schemeClr val="tx1"/>
                </a:solidFill>
                <a:latin typeface="+mn-lt"/>
              </a:rPr>
              <a:t>  In the beginning was the Word, and the Word was with God, and the Word was God.  (2)  He was in the beginning with God.  (3)  All things were made through Him, and without Him nothing was made that was made.  (4)  In Him was life, and the life was the light of men.</a:t>
            </a:r>
          </a:p>
          <a:p>
            <a:pPr marR="0" algn="l" rtl="0"/>
            <a:r>
              <a:rPr lang="en-US" sz="1200" b="1" i="0" u="none" strike="noStrike" baseline="0" dirty="0">
                <a:solidFill>
                  <a:schemeClr val="tx1"/>
                </a:solidFill>
                <a:latin typeface="+mn-lt"/>
              </a:rPr>
              <a:t>John 1:10-14</a:t>
            </a:r>
            <a:r>
              <a:rPr lang="en-US" sz="1200" b="0" i="1" u="none" strike="noStrike" baseline="0" dirty="0">
                <a:solidFill>
                  <a:schemeClr val="tx1"/>
                </a:solidFill>
                <a:latin typeface="+mn-lt"/>
              </a:rPr>
              <a:t>  He was in the world, and the world was made through Him, and the world did not know Him.  (11)  He came to His own, and His own did not receive Him.  (12)  But as many as received Him, to them He gave the right to become children of God, to those who believe in His name:  (13)  who were born, not of blood, nor of the will of the flesh, nor of the will of man, but of God.  (14)  And the Word became flesh and dwelt among us, and we beheld His glory, the glory as of the only begotten of the Father, full of grace and truth.</a:t>
            </a:r>
          </a:p>
          <a:p>
            <a:pPr marR="0" lvl="1" algn="l" rtl="0">
              <a:buFont typeface="Symbol" panose="05050102010706020507" pitchFamily="18" charset="2"/>
              <a:buChar char="·"/>
            </a:pPr>
            <a:r>
              <a:rPr lang="en-US" sz="1200" b="0" i="0" u="none" strike="noStrike" baseline="0" dirty="0">
                <a:solidFill>
                  <a:schemeClr val="tx1"/>
                </a:solidFill>
                <a:latin typeface="+mn-lt"/>
              </a:rPr>
              <a:t>Because of the sacrificial price He paid for your sins!</a:t>
            </a:r>
          </a:p>
          <a:p>
            <a:pPr marR="0" algn="l" rtl="0"/>
            <a:r>
              <a:rPr lang="en-US" sz="1200" b="1" i="0" u="none" strike="noStrike" baseline="0" dirty="0">
                <a:solidFill>
                  <a:schemeClr val="tx1"/>
                </a:solidFill>
                <a:latin typeface="+mn-lt"/>
              </a:rPr>
              <a:t>1 Peter 2:24 </a:t>
            </a:r>
            <a:r>
              <a:rPr lang="en-US" sz="1200" b="0" i="1" u="none" strike="noStrike" baseline="0" dirty="0">
                <a:solidFill>
                  <a:schemeClr val="tx1"/>
                </a:solidFill>
                <a:latin typeface="+mn-lt"/>
              </a:rPr>
              <a:t> who Himself bore our sins in His own body on the tree, that we, having died to sins, might live for righteousness—by whose stripes you were healed.</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Because He is Lord</a:t>
            </a:r>
          </a:p>
          <a:p>
            <a:pPr marR="0" algn="l" rtl="0"/>
            <a:r>
              <a:rPr lang="en-US" sz="1200" b="1" i="0" u="none" strike="noStrike" baseline="0" dirty="0">
                <a:solidFill>
                  <a:schemeClr val="tx1"/>
                </a:solidFill>
                <a:latin typeface="+mn-lt"/>
              </a:rPr>
              <a:t>Luke 6:46-48</a:t>
            </a:r>
            <a:r>
              <a:rPr lang="en-US" sz="1200" b="0" i="1" u="none" strike="noStrike" baseline="0" dirty="0">
                <a:solidFill>
                  <a:schemeClr val="tx1"/>
                </a:solidFill>
                <a:latin typeface="+mn-lt"/>
              </a:rPr>
              <a:t>  "But </a:t>
            </a:r>
            <a:r>
              <a:rPr lang="en-US" sz="1200" b="1" i="1" u="none" strike="noStrike" baseline="0" dirty="0">
                <a:solidFill>
                  <a:schemeClr val="tx1"/>
                </a:solidFill>
                <a:latin typeface="+mn-lt"/>
              </a:rPr>
              <a:t>why do you call Me 'Lord, Lord,' and not do the things which I say</a:t>
            </a:r>
            <a:r>
              <a:rPr lang="en-US" sz="1200" b="0" i="1" u="none" strike="noStrike" baseline="0" dirty="0">
                <a:solidFill>
                  <a:schemeClr val="tx1"/>
                </a:solidFill>
                <a:latin typeface="+mn-lt"/>
              </a:rPr>
              <a:t>?  (47)  Whoever comes to Me, and hears My sayings and does them, I will show you whom he is like:  (48)  </a:t>
            </a:r>
            <a:r>
              <a:rPr lang="en-US" sz="1200" b="1" i="1" u="none" strike="noStrike" baseline="0" dirty="0">
                <a:solidFill>
                  <a:schemeClr val="tx1"/>
                </a:solidFill>
                <a:latin typeface="+mn-lt"/>
              </a:rPr>
              <a:t>He is like a man building a house, who dug deep and laid the foundation on the rock</a:t>
            </a:r>
            <a:r>
              <a:rPr lang="en-US" sz="1200" b="0" i="1" u="none" strike="noStrike" baseline="0" dirty="0">
                <a:solidFill>
                  <a:schemeClr val="tx1"/>
                </a:solidFill>
                <a:latin typeface="+mn-lt"/>
              </a:rPr>
              <a:t>. And when the flood arose, the stream beat vehemently against that house, and could not shake it, for it was founded on the rock.</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1" i="0" u="none" strike="noStrike" baseline="0" dirty="0">
                <a:solidFill>
                  <a:schemeClr val="tx1"/>
                </a:solidFill>
                <a:latin typeface="+mn-lt"/>
              </a:rPr>
              <a:t>Proper Response: </a:t>
            </a:r>
            <a:r>
              <a:rPr lang="en-US" sz="1200" b="0" i="0" u="none" strike="noStrike" baseline="0" dirty="0">
                <a:solidFill>
                  <a:schemeClr val="tx1"/>
                </a:solidFill>
                <a:latin typeface="+mn-lt"/>
              </a:rPr>
              <a:t>Repent and Be Baptized!</a:t>
            </a:r>
          </a:p>
          <a:p>
            <a:pPr marR="0" algn="l" rtl="0"/>
            <a:r>
              <a:rPr lang="en-US" sz="1200" b="1" i="0" u="none" strike="noStrike" baseline="0" dirty="0">
                <a:solidFill>
                  <a:schemeClr val="tx1"/>
                </a:solidFill>
                <a:latin typeface="+mn-lt"/>
              </a:rPr>
              <a:t>Acts 2:36-38</a:t>
            </a:r>
            <a:r>
              <a:rPr lang="en-US" sz="1200" b="0" i="1" u="none" strike="noStrike" baseline="0" dirty="0">
                <a:solidFill>
                  <a:schemeClr val="tx1"/>
                </a:solidFill>
                <a:latin typeface="+mn-lt"/>
              </a:rPr>
              <a:t>  "Therefore let all the house of Israel know assuredly that God has made this Jesus, whom you crucified, both Lord and Christ."  (37)  Now when they heard this, they were cut to the heart, and said to Peter and the rest of the apostles, "Men and brethren, what shall we do?"  (38)  Then Peter said to them, "Repent, and let every one of you be baptized in the name of Jesus Christ for the remission of sins; and you shall receive the gift of the Holy Spirit.</a:t>
            </a:r>
            <a:endParaRPr lang="en-US" sz="1200" b="0" i="0" u="none" strike="noStrike" baseline="0" dirty="0">
              <a:solidFill>
                <a:schemeClr val="tx1"/>
              </a:solidFill>
              <a:latin typeface="+mn-lt"/>
            </a:endParaRPr>
          </a:p>
          <a:p>
            <a:pPr marR="0" lvl="1" algn="l" rtl="0"/>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p>
          <a:p>
            <a:pPr marR="0" algn="l" rtl="0">
              <a:buFont typeface="Symbol" panose="05050102010706020507" pitchFamily="18" charset="2"/>
              <a:buChar char="·"/>
            </a:pPr>
            <a:r>
              <a:rPr lang="en-US" sz="1200" b="1" i="0" u="none" strike="noStrike" baseline="0" dirty="0">
                <a:solidFill>
                  <a:schemeClr val="tx1"/>
                </a:solidFill>
                <a:latin typeface="+mn-lt"/>
              </a:rPr>
              <a:t>Because of Death</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Your physical death is a certainty of your existence</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Hebrews 9:27 </a:t>
            </a:r>
            <a:r>
              <a:rPr lang="en-US" sz="1200" b="0" i="1" u="none" strike="noStrike" baseline="0" dirty="0">
                <a:solidFill>
                  <a:schemeClr val="tx1"/>
                </a:solidFill>
                <a:latin typeface="+mn-lt"/>
              </a:rPr>
              <a:t> And as it is appointed for men to die once, but after this the judgment,</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Facing judgment is a certainty of your existence</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2 Corinthians 5:9-10</a:t>
            </a:r>
            <a:r>
              <a:rPr lang="en-US" sz="1200" b="0" i="1" u="none" strike="noStrike" baseline="0" dirty="0">
                <a:solidFill>
                  <a:schemeClr val="tx1"/>
                </a:solidFill>
                <a:latin typeface="+mn-lt"/>
              </a:rPr>
              <a:t>  Therefore we make it our aim, whether present or absent, to be well pleasing to Him.  (10)  For we must all appear before the judgment seat of Christ, that each one may receive the things done in the body, according to what he has done, whether good or bad.</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That judgment will last for all eternity!</a:t>
            </a:r>
          </a:p>
          <a:p>
            <a:pPr marR="0" algn="l" rtl="0"/>
            <a:r>
              <a:rPr lang="en-US" sz="1200" b="1" i="0" u="none" strike="noStrike" baseline="0" dirty="0">
                <a:solidFill>
                  <a:schemeClr val="tx1"/>
                </a:solidFill>
                <a:latin typeface="+mn-lt"/>
              </a:rPr>
              <a:t>Matthew 25:41,46</a:t>
            </a:r>
            <a:r>
              <a:rPr lang="en-US" sz="1200" b="0" i="1" u="none" strike="noStrike" baseline="0" dirty="0">
                <a:solidFill>
                  <a:schemeClr val="tx1"/>
                </a:solidFill>
                <a:latin typeface="+mn-lt"/>
              </a:rPr>
              <a:t>  "Then He will also say to those on the left hand, 'Depart from Me, you cursed, into the everlasting fire prepared for the devil and his angels:  ...  (46)  And these will go away into everlasting punishment, but the righteous into eternal life."</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1" i="0" u="none" strike="noStrike" baseline="0" dirty="0">
                <a:solidFill>
                  <a:schemeClr val="tx1"/>
                </a:solidFill>
                <a:latin typeface="+mn-lt"/>
              </a:rPr>
              <a:t>Proper Response:</a:t>
            </a:r>
            <a:r>
              <a:rPr lang="en-US" sz="1200" b="0" i="0" u="none" strike="noStrike" baseline="0" dirty="0">
                <a:solidFill>
                  <a:schemeClr val="tx1"/>
                </a:solidFill>
                <a:latin typeface="+mn-lt"/>
              </a:rPr>
              <a:t> Get into Christ!</a:t>
            </a:r>
          </a:p>
          <a:p>
            <a:pPr marR="0" algn="l" rtl="0"/>
            <a:r>
              <a:rPr lang="en-US" sz="1200" b="1" i="0" u="none" strike="noStrike" baseline="0" dirty="0">
                <a:solidFill>
                  <a:schemeClr val="tx1"/>
                </a:solidFill>
                <a:latin typeface="+mn-lt"/>
              </a:rPr>
              <a:t>Revelation 14:13</a:t>
            </a:r>
            <a:r>
              <a:rPr lang="en-US" sz="1200" b="0" i="1" u="none" strike="noStrike" baseline="0" dirty="0">
                <a:solidFill>
                  <a:schemeClr val="tx1"/>
                </a:solidFill>
                <a:latin typeface="+mn-lt"/>
              </a:rPr>
              <a:t>  Then I heard a voice from heaven saying to me, "Write: 'Blessed are the dead who </a:t>
            </a:r>
            <a:r>
              <a:rPr lang="en-US" sz="1200" b="1" i="1" u="none" strike="noStrike" baseline="0" dirty="0">
                <a:solidFill>
                  <a:schemeClr val="tx1"/>
                </a:solidFill>
                <a:latin typeface="+mn-lt"/>
              </a:rPr>
              <a:t>die in the Lord</a:t>
            </a:r>
            <a:r>
              <a:rPr lang="en-US" sz="1200" b="0" i="1" u="none" strike="noStrike" baseline="0" dirty="0">
                <a:solidFill>
                  <a:schemeClr val="tx1"/>
                </a:solidFill>
                <a:latin typeface="+mn-lt"/>
              </a:rPr>
              <a:t> from now on.' " "Yes," says the Spirit, "that they may rest from their labors, and their works follow them."</a:t>
            </a:r>
            <a:endParaRPr lang="en-US" sz="1200" b="0" i="0" u="none" strike="noStrike" baseline="0" dirty="0">
              <a:solidFill>
                <a:schemeClr val="tx1"/>
              </a:solidFill>
              <a:latin typeface="+mn-lt"/>
            </a:endParaRPr>
          </a:p>
          <a:p>
            <a:pPr marR="0" algn="l" rtl="0"/>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p>
          <a:p>
            <a:pPr marR="0" algn="l" rtl="0">
              <a:buFont typeface="Symbol" panose="05050102010706020507" pitchFamily="18" charset="2"/>
              <a:buChar char="·"/>
            </a:pPr>
            <a:r>
              <a:rPr lang="en-US" sz="1200" b="1" i="0" u="none" strike="noStrike" baseline="0" dirty="0">
                <a:solidFill>
                  <a:schemeClr val="tx1"/>
                </a:solidFill>
                <a:latin typeface="+mn-lt"/>
              </a:rPr>
              <a:t>Because of Life</a:t>
            </a:r>
          </a:p>
          <a:p>
            <a:pPr marR="0" lvl="1" algn="l" rtl="0">
              <a:buFont typeface="Symbol" panose="05050102010706020507" pitchFamily="18" charset="2"/>
              <a:buChar char="·"/>
            </a:pPr>
            <a:r>
              <a:rPr lang="en-US" sz="1200" b="0" i="0" u="none" strike="noStrike" baseline="0" dirty="0">
                <a:solidFill>
                  <a:schemeClr val="tx1"/>
                </a:solidFill>
                <a:latin typeface="+mn-lt"/>
              </a:rPr>
              <a:t>The purpose of your life is to serve God as He wants</a:t>
            </a:r>
          </a:p>
          <a:p>
            <a:pPr marR="0" algn="l" rtl="0"/>
            <a:r>
              <a:rPr lang="en-US" sz="1200" b="1" i="0" u="none" strike="noStrike" baseline="0" dirty="0">
                <a:solidFill>
                  <a:schemeClr val="tx1"/>
                </a:solidFill>
                <a:latin typeface="+mn-lt"/>
              </a:rPr>
              <a:t>Ecclesiastes 1:13 </a:t>
            </a:r>
            <a:r>
              <a:rPr lang="en-US" sz="1200" b="0" i="1" u="none" strike="noStrike" baseline="0" dirty="0">
                <a:solidFill>
                  <a:schemeClr val="tx1"/>
                </a:solidFill>
                <a:latin typeface="+mn-lt"/>
              </a:rPr>
              <a:t> And I set my heart to seek and search out by wisdom concerning all that is done under heaven; this burdensome task God has given to the sons of man, by which they may be exercised.</a:t>
            </a:r>
          </a:p>
          <a:p>
            <a:pPr marR="0" algn="l" rtl="0"/>
            <a:r>
              <a:rPr lang="en-US" sz="1200" b="1" i="0" u="none" strike="noStrike" baseline="0" dirty="0">
                <a:solidFill>
                  <a:schemeClr val="tx1"/>
                </a:solidFill>
                <a:latin typeface="+mn-lt"/>
              </a:rPr>
              <a:t>Ecclesiastes 12:13</a:t>
            </a:r>
            <a:r>
              <a:rPr lang="en-US" sz="1200" b="0" i="1" u="none" strike="noStrike" baseline="0" dirty="0">
                <a:solidFill>
                  <a:schemeClr val="tx1"/>
                </a:solidFill>
                <a:latin typeface="+mn-lt"/>
              </a:rPr>
              <a:t>  Let us hear the conclusion of the whole matter: Fear God and keep His commandments, For this is man's all.</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A life lived for Christ is blessed!</a:t>
            </a:r>
          </a:p>
          <a:p>
            <a:pPr marR="0" algn="l" rtl="0"/>
            <a:r>
              <a:rPr lang="en-US" sz="1200" b="1" i="0" u="none" strike="noStrike" baseline="0" dirty="0">
                <a:solidFill>
                  <a:schemeClr val="tx1"/>
                </a:solidFill>
                <a:latin typeface="+mn-lt"/>
              </a:rPr>
              <a:t>Matthew 5:10</a:t>
            </a:r>
            <a:r>
              <a:rPr lang="en-US" sz="1200" b="0" i="1" u="none" strike="noStrike" baseline="0" dirty="0">
                <a:solidFill>
                  <a:schemeClr val="tx1"/>
                </a:solidFill>
                <a:latin typeface="+mn-lt"/>
              </a:rPr>
              <a:t>  Blessed are those who are persecuted for righteousness' sake, For theirs is the kingdom of heaven.</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A life lived for Jesus brings contentment to man</a:t>
            </a:r>
          </a:p>
          <a:p>
            <a:pPr marR="0" algn="l" rtl="0"/>
            <a:r>
              <a:rPr lang="en-US" sz="1200" b="1" i="0" u="none" strike="noStrike" baseline="0" dirty="0">
                <a:solidFill>
                  <a:schemeClr val="tx1"/>
                </a:solidFill>
                <a:latin typeface="+mn-lt"/>
              </a:rPr>
              <a:t>Philippians 4:12-13  [Paul as an example]</a:t>
            </a:r>
            <a:r>
              <a:rPr lang="en-US" sz="1200" b="0" i="1" u="none" strike="noStrike" baseline="0" dirty="0">
                <a:solidFill>
                  <a:schemeClr val="tx1"/>
                </a:solidFill>
                <a:latin typeface="+mn-lt"/>
              </a:rPr>
              <a:t>  I know how to be abased, and I know how to abound. Everywhere and in all things I have learned both to be full and to be hungry, both to abound and to suffer need.  (13)  I can do all things through Christ who strengthens me.</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1" i="0" u="none" strike="noStrike" baseline="0" dirty="0">
                <a:solidFill>
                  <a:schemeClr val="tx1"/>
                </a:solidFill>
                <a:latin typeface="+mn-lt"/>
              </a:rPr>
              <a:t>Proper Response:</a:t>
            </a:r>
            <a:r>
              <a:rPr lang="en-US" sz="1200" b="0" i="0" u="none" strike="noStrike" baseline="0" dirty="0">
                <a:solidFill>
                  <a:schemeClr val="tx1"/>
                </a:solidFill>
                <a:latin typeface="+mn-lt"/>
              </a:rPr>
              <a:t>  Not Despair, but rejoicing because your life is worth living as a Christian!</a:t>
            </a:r>
          </a:p>
          <a:p>
            <a:pPr marR="0" algn="l" rtl="0"/>
            <a:r>
              <a:rPr lang="en-US" sz="1200" b="1" i="0" u="none" strike="noStrike" baseline="0" dirty="0">
                <a:solidFill>
                  <a:schemeClr val="tx1"/>
                </a:solidFill>
                <a:latin typeface="+mn-lt"/>
              </a:rPr>
              <a:t>Acts 16:25-34 </a:t>
            </a:r>
            <a:r>
              <a:rPr lang="en-US" sz="1200" b="0" i="1" u="none" strike="noStrike" baseline="0" dirty="0">
                <a:solidFill>
                  <a:schemeClr val="tx1"/>
                </a:solidFill>
                <a:latin typeface="+mn-lt"/>
              </a:rPr>
              <a:t> But at midnight Paul and Silas were praying and singing hymns to God, and the prisoners were listening to them.  (26)  Suddenly there was a great earthquake, so that the foundations of the prison were shaken; and immediately all the doors were opened and everyone's chains were loosed.  (27)  And the keeper of the prison, awaking from sleep and seeing the prison doors open, supposing the prisoners had fled, drew his sword and was about to kill himself.  (28)  But Paul called with a loud voice, saying, "Do yourself no harm, for we are all here."  (29)  Then he called for a light, ran in, and fell down trembling before Paul and Silas.  (30)  And he brought them out and said, "Sirs, what must I do to be saved?"  (31)  So they said, "Believe on the Lord Jesus Christ, and you will be saved, you and your household."  (32)  Then they spoke the word of the Lord to him and to all who were in his house.  (33)  And he took them the same hour of the night and washed their stripes. And immediately he and all his family were baptized.  (34)  Now when he had brought them into his house, he set food before them; and he rejoiced, having believed in God with all his household.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C9C27DBC-5B73-4961-81C1-D239A2C95439}" type="slidenum">
              <a:rPr lang="en-US" smtClean="0"/>
              <a:t>2</a:t>
            </a:fld>
            <a:endParaRPr lang="en-US"/>
          </a:p>
        </p:txBody>
      </p:sp>
    </p:spTree>
    <p:extLst>
      <p:ext uri="{BB962C8B-B14F-4D97-AF65-F5344CB8AC3E}">
        <p14:creationId xmlns:p14="http://schemas.microsoft.com/office/powerpoint/2010/main" val="18347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CONCLUSION</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The Christian life is the best life you can live</a:t>
            </a:r>
          </a:p>
          <a:p>
            <a:pPr>
              <a:buFont typeface="Symbol" panose="05050102010706020507" pitchFamily="18" charset="2"/>
              <a:buChar char="·"/>
            </a:pPr>
            <a:r>
              <a:rPr lang="en-US" sz="1200" b="1" i="0" u="none" strike="noStrike" baseline="0" dirty="0">
                <a:solidFill>
                  <a:schemeClr val="tx1"/>
                </a:solidFill>
                <a:latin typeface="+mn-lt"/>
              </a:rPr>
              <a:t>It is also the only guarantee of a good life after death</a:t>
            </a:r>
          </a:p>
          <a:p>
            <a:pPr>
              <a:buFont typeface="Symbol" panose="05050102010706020507" pitchFamily="18" charset="2"/>
              <a:buChar char="·"/>
            </a:pPr>
            <a:r>
              <a:rPr lang="en-US" sz="1200" b="1" i="0" u="none" strike="noStrike" baseline="0" dirty="0">
                <a:solidFill>
                  <a:schemeClr val="tx1"/>
                </a:solidFill>
                <a:latin typeface="+mn-lt"/>
              </a:rPr>
              <a:t>Make it your life today!</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C9C27DBC-5B73-4961-81C1-D239A2C95439}" type="slidenum">
              <a:rPr lang="en-US" smtClean="0"/>
              <a:t>3</a:t>
            </a:fld>
            <a:endParaRPr lang="en-US"/>
          </a:p>
        </p:txBody>
      </p:sp>
    </p:spTree>
    <p:extLst>
      <p:ext uri="{BB962C8B-B14F-4D97-AF65-F5344CB8AC3E}">
        <p14:creationId xmlns:p14="http://schemas.microsoft.com/office/powerpoint/2010/main" val="406390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6170-47B6-2905-D592-6F13DB701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8DA75-3201-7B67-F5B8-EE8F98BB6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92E1D3-3263-4B0A-5F2F-1B4EF37E7EE9}"/>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5" name="Footer Placeholder 4">
            <a:extLst>
              <a:ext uri="{FF2B5EF4-FFF2-40B4-BE49-F238E27FC236}">
                <a16:creationId xmlns:a16="http://schemas.microsoft.com/office/drawing/2014/main" id="{26BE0B80-7555-16B3-94BF-0318E3F5C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6A33A-0B10-3265-6945-0FDEFAE0527E}"/>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124518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8A3C-2BA7-42C9-1640-214C5E0245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77DED-6E0A-7579-D3EC-E9FF5D41E6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ECA84A-0A63-40FE-EDAC-0B786D259917}"/>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5" name="Footer Placeholder 4">
            <a:extLst>
              <a:ext uri="{FF2B5EF4-FFF2-40B4-BE49-F238E27FC236}">
                <a16:creationId xmlns:a16="http://schemas.microsoft.com/office/drawing/2014/main" id="{2C749E5F-7162-10D5-E295-781E4E230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C29FB-6931-E2B0-0BFE-373C90902152}"/>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383276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EECAB-EF26-635D-43F3-ED35D5A76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CC664-85B4-9974-5BEA-ABAA01C38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666FD-BA99-D375-B0A4-F537B4D27DE5}"/>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5" name="Footer Placeholder 4">
            <a:extLst>
              <a:ext uri="{FF2B5EF4-FFF2-40B4-BE49-F238E27FC236}">
                <a16:creationId xmlns:a16="http://schemas.microsoft.com/office/drawing/2014/main" id="{551E2BEE-2BDC-3B49-8693-66D6B8F2D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E45F4-874D-1F7A-0553-461DF850E8E6}"/>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276964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7615-9CE5-C1BA-DEB7-137F29C2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DDCF6B-542F-72FD-CC40-03026FCEF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C6B77-FA61-C4BC-5B6D-C9725EA5527A}"/>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5" name="Footer Placeholder 4">
            <a:extLst>
              <a:ext uri="{FF2B5EF4-FFF2-40B4-BE49-F238E27FC236}">
                <a16:creationId xmlns:a16="http://schemas.microsoft.com/office/drawing/2014/main" id="{D2DFAB9A-74DE-7FBE-762C-E937CE0F0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CC0F1-60DE-4153-26DC-2359D48ABD6E}"/>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248959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B2E8-FD5D-DE84-904E-ACF50D450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D60217-C2D4-3BBB-73CB-A086BE7B51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11CEF-67DC-6368-4C04-E0EEA426DD01}"/>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5" name="Footer Placeholder 4">
            <a:extLst>
              <a:ext uri="{FF2B5EF4-FFF2-40B4-BE49-F238E27FC236}">
                <a16:creationId xmlns:a16="http://schemas.microsoft.com/office/drawing/2014/main" id="{033EBCA4-CF6A-F2ED-1C46-560467A76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69A71-2428-4438-85B6-402BC1809C1F}"/>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65777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3775-1E36-ED42-6E83-E7666765AA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DF5C1-E5A7-7CDA-B602-B667562F1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BC40C7-AD58-251B-8179-07DED1913E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7C276C-9C81-B63C-1D29-C4DECB7DF99A}"/>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6" name="Footer Placeholder 5">
            <a:extLst>
              <a:ext uri="{FF2B5EF4-FFF2-40B4-BE49-F238E27FC236}">
                <a16:creationId xmlns:a16="http://schemas.microsoft.com/office/drawing/2014/main" id="{4A949F2A-0F75-D70B-B177-45DF4AC32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12BC2-1C12-4E08-1D39-EEAC4F75296A}"/>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374303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1DC8-916B-AFEA-C08C-5B380D785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91F7AB-4F15-62C5-6F7F-8C84E8409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02ADF-5542-6107-DA07-0EB1487713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D5E3E9-5609-C3E4-407D-C75A533470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4C97FF-941B-7901-C452-0A6AD9016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23162F-0BFE-01F4-A633-634C47D99A7B}"/>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8" name="Footer Placeholder 7">
            <a:extLst>
              <a:ext uri="{FF2B5EF4-FFF2-40B4-BE49-F238E27FC236}">
                <a16:creationId xmlns:a16="http://schemas.microsoft.com/office/drawing/2014/main" id="{284C5AB1-60E7-ABCC-5644-E7E3A10EB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D9DE5C-4DEF-6EC1-A0CF-207EAF4449F2}"/>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172745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013F2-FC3C-E0F4-5289-63AEAAF75B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A12FE-3CAE-FB9A-995E-E8B5CF1447C4}"/>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4" name="Footer Placeholder 3">
            <a:extLst>
              <a:ext uri="{FF2B5EF4-FFF2-40B4-BE49-F238E27FC236}">
                <a16:creationId xmlns:a16="http://schemas.microsoft.com/office/drawing/2014/main" id="{CD32C4D5-9F40-C37F-8A8B-716E2203A4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D70CA2-893B-6F40-4AE9-FA617647CA17}"/>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313423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199AA-8AD3-9105-5D32-29D87ACE4D49}"/>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3" name="Footer Placeholder 2">
            <a:extLst>
              <a:ext uri="{FF2B5EF4-FFF2-40B4-BE49-F238E27FC236}">
                <a16:creationId xmlns:a16="http://schemas.microsoft.com/office/drawing/2014/main" id="{1E817E76-5EF5-E722-FA57-29659371B2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EB1F98-6A2F-FF1B-2FBF-5FA9B0964D16}"/>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18260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5CD4-EBC7-8446-632B-B009FBF38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32E527-1322-EB1B-F59F-E47A0C3EC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A949C-2C3B-19F9-E1C4-279A35BD7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22A39-9746-EE52-AD03-F410ECFA7F3D}"/>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6" name="Footer Placeholder 5">
            <a:extLst>
              <a:ext uri="{FF2B5EF4-FFF2-40B4-BE49-F238E27FC236}">
                <a16:creationId xmlns:a16="http://schemas.microsoft.com/office/drawing/2014/main" id="{B2D39C9C-B929-78D0-6A7F-44E21E41D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8C2FB-E42B-7B26-08B9-CA037B1F7DB7}"/>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169586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7870-0771-B78E-2E05-6332E61E2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F19986-88C6-271E-2117-366C1C46EB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45BE3E-BD5D-9F11-F08B-22ADEB669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13A55-6860-0E1B-68E8-347C35F5BCE1}"/>
              </a:ext>
            </a:extLst>
          </p:cNvPr>
          <p:cNvSpPr>
            <a:spLocks noGrp="1"/>
          </p:cNvSpPr>
          <p:nvPr>
            <p:ph type="dt" sz="half" idx="10"/>
          </p:nvPr>
        </p:nvSpPr>
        <p:spPr/>
        <p:txBody>
          <a:bodyPr/>
          <a:lstStyle/>
          <a:p>
            <a:fld id="{9F39451A-0CD7-4241-9A8D-FD5AAFC6E054}" type="datetimeFigureOut">
              <a:rPr lang="en-US" smtClean="0"/>
              <a:t>8/10/2024</a:t>
            </a:fld>
            <a:endParaRPr lang="en-US"/>
          </a:p>
        </p:txBody>
      </p:sp>
      <p:sp>
        <p:nvSpPr>
          <p:cNvPr id="6" name="Footer Placeholder 5">
            <a:extLst>
              <a:ext uri="{FF2B5EF4-FFF2-40B4-BE49-F238E27FC236}">
                <a16:creationId xmlns:a16="http://schemas.microsoft.com/office/drawing/2014/main" id="{EB64FB43-D252-A3F9-0D19-DB5D1648A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3FB0D-2F4B-252A-004E-BD2D8BE58046}"/>
              </a:ext>
            </a:extLst>
          </p:cNvPr>
          <p:cNvSpPr>
            <a:spLocks noGrp="1"/>
          </p:cNvSpPr>
          <p:nvPr>
            <p:ph type="sldNum" sz="quarter" idx="12"/>
          </p:nvPr>
        </p:nvSpPr>
        <p:spPr/>
        <p:txBody>
          <a:bodyPr/>
          <a:lstStyle/>
          <a:p>
            <a:fld id="{A3827D50-6A11-4182-A6EE-61370F8B37D6}" type="slidenum">
              <a:rPr lang="en-US" smtClean="0"/>
              <a:t>‹#›</a:t>
            </a:fld>
            <a:endParaRPr lang="en-US"/>
          </a:p>
        </p:txBody>
      </p:sp>
    </p:spTree>
    <p:extLst>
      <p:ext uri="{BB962C8B-B14F-4D97-AF65-F5344CB8AC3E}">
        <p14:creationId xmlns:p14="http://schemas.microsoft.com/office/powerpoint/2010/main" val="196438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CD9A1-CADA-F9B1-E3AC-3E79ADCD1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DDF04-4A6C-F70F-3994-298033894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6E674-0385-1618-8EAE-393E181234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39451A-0CD7-4241-9A8D-FD5AAFC6E054}" type="datetimeFigureOut">
              <a:rPr lang="en-US" smtClean="0"/>
              <a:t>8/10/2024</a:t>
            </a:fld>
            <a:endParaRPr lang="en-US"/>
          </a:p>
        </p:txBody>
      </p:sp>
      <p:sp>
        <p:nvSpPr>
          <p:cNvPr id="5" name="Footer Placeholder 4">
            <a:extLst>
              <a:ext uri="{FF2B5EF4-FFF2-40B4-BE49-F238E27FC236}">
                <a16:creationId xmlns:a16="http://schemas.microsoft.com/office/drawing/2014/main" id="{5B1E233F-3F24-B112-1E24-01F1BD8E0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CDC51D-11E3-9BC4-491F-9A652F5E6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827D50-6A11-4182-A6EE-61370F8B37D6}" type="slidenum">
              <a:rPr lang="en-US" smtClean="0"/>
              <a:t>‹#›</a:t>
            </a:fld>
            <a:endParaRPr lang="en-US"/>
          </a:p>
        </p:txBody>
      </p:sp>
    </p:spTree>
    <p:extLst>
      <p:ext uri="{BB962C8B-B14F-4D97-AF65-F5344CB8AC3E}">
        <p14:creationId xmlns:p14="http://schemas.microsoft.com/office/powerpoint/2010/main" val="197566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CFF2-1AEB-840B-0D0C-803A4CA2EC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84838C6-B77D-A503-DD40-8FF1DFA6C815}"/>
              </a:ext>
            </a:extLst>
          </p:cNvPr>
          <p:cNvSpPr>
            <a:spLocks noGrp="1"/>
          </p:cNvSpPr>
          <p:nvPr>
            <p:ph type="subTitle" idx="1"/>
          </p:nvPr>
        </p:nvSpPr>
        <p:spPr/>
        <p:txBody>
          <a:bodyPr/>
          <a:lstStyle/>
          <a:p>
            <a:endParaRPr lang="en-US"/>
          </a:p>
        </p:txBody>
      </p:sp>
      <p:pic>
        <p:nvPicPr>
          <p:cNvPr id="5" name="Picture 4" descr="A person sitting at a table with a book and a black background&#10;&#10;Description automatically generated">
            <a:extLst>
              <a:ext uri="{FF2B5EF4-FFF2-40B4-BE49-F238E27FC236}">
                <a16:creationId xmlns:a16="http://schemas.microsoft.com/office/drawing/2014/main" id="{793587E2-5529-37B7-2F9E-9CB5CD023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7666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lack background with white text&#10;&#10;Description automatically generated">
            <a:extLst>
              <a:ext uri="{FF2B5EF4-FFF2-40B4-BE49-F238E27FC236}">
                <a16:creationId xmlns:a16="http://schemas.microsoft.com/office/drawing/2014/main" id="{42B69DB3-94D3-C312-1F8D-149CF1F5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222427"/>
          </a:solidFill>
        </p:spPr>
      </p:pic>
      <p:sp>
        <p:nvSpPr>
          <p:cNvPr id="4" name="Rectangle 3">
            <a:extLst>
              <a:ext uri="{FF2B5EF4-FFF2-40B4-BE49-F238E27FC236}">
                <a16:creationId xmlns:a16="http://schemas.microsoft.com/office/drawing/2014/main" id="{095F3B4E-64CF-2230-DAD4-853509540031}"/>
              </a:ext>
            </a:extLst>
          </p:cNvPr>
          <p:cNvSpPr/>
          <p:nvPr/>
        </p:nvSpPr>
        <p:spPr>
          <a:xfrm>
            <a:off x="1341120" y="0"/>
            <a:ext cx="5090160" cy="3302000"/>
          </a:xfrm>
          <a:prstGeom prst="rect">
            <a:avLst/>
          </a:prstGeom>
          <a:solidFill>
            <a:srgbClr val="1717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4EAD7E7-9EED-DC16-2B4F-A0CA45ADFEF7}"/>
              </a:ext>
            </a:extLst>
          </p:cNvPr>
          <p:cNvSpPr/>
          <p:nvPr/>
        </p:nvSpPr>
        <p:spPr>
          <a:xfrm>
            <a:off x="1341120" y="3302000"/>
            <a:ext cx="5090160" cy="3484880"/>
          </a:xfrm>
          <a:prstGeom prst="rect">
            <a:avLst/>
          </a:prstGeom>
          <a:solidFill>
            <a:srgbClr val="1717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3B8D80-B617-A484-736B-E0C49F76551C}"/>
              </a:ext>
            </a:extLst>
          </p:cNvPr>
          <p:cNvSpPr/>
          <p:nvPr/>
        </p:nvSpPr>
        <p:spPr>
          <a:xfrm>
            <a:off x="6431280" y="0"/>
            <a:ext cx="5760720" cy="3302000"/>
          </a:xfrm>
          <a:prstGeom prst="rect">
            <a:avLst/>
          </a:prstGeom>
          <a:solidFill>
            <a:srgbClr val="1717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FCEEB3-5066-765C-6966-DD7E4CFC8665}"/>
              </a:ext>
            </a:extLst>
          </p:cNvPr>
          <p:cNvSpPr/>
          <p:nvPr/>
        </p:nvSpPr>
        <p:spPr>
          <a:xfrm>
            <a:off x="6431280" y="3230880"/>
            <a:ext cx="5760720" cy="3556000"/>
          </a:xfrm>
          <a:prstGeom prst="rect">
            <a:avLst/>
          </a:prstGeom>
          <a:solidFill>
            <a:srgbClr val="1717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082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rosses in the sky&#10;&#10;Description automatically generated">
            <a:extLst>
              <a:ext uri="{FF2B5EF4-FFF2-40B4-BE49-F238E27FC236}">
                <a16:creationId xmlns:a16="http://schemas.microsoft.com/office/drawing/2014/main" id="{FBE8D998-7393-7C1D-FFF2-A1A42B737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067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1889</Words>
  <Application>Microsoft Office PowerPoint</Application>
  <PresentationFormat>Widescreen</PresentationFormat>
  <Paragraphs>70</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Edwardian Script ITC</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2024-08-11T02:02:45Z</cp:lastPrinted>
  <dcterms:created xsi:type="dcterms:W3CDTF">2024-08-11T01:45:27Z</dcterms:created>
  <dcterms:modified xsi:type="dcterms:W3CDTF">2024-08-11T02:14:21Z</dcterms:modified>
</cp:coreProperties>
</file>