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7010400" cy="9296400"/>
  <p:embeddedFontLst>
    <p:embeddedFont>
      <p:font typeface="Alex Brush" panose="02000400000000000000" pitchFamily="2"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48632" autoAdjust="0"/>
  </p:normalViewPr>
  <p:slideViewPr>
    <p:cSldViewPr snapToGrid="0">
      <p:cViewPr varScale="1">
        <p:scale>
          <a:sx n="38" d="100"/>
          <a:sy n="38" d="100"/>
        </p:scale>
        <p:origin x="2294" y="53"/>
      </p:cViewPr>
      <p:guideLst/>
    </p:cSldViewPr>
  </p:slideViewPr>
  <p:notesTextViewPr>
    <p:cViewPr>
      <p:scale>
        <a:sx n="1" d="1"/>
        <a:sy n="1" d="1"/>
      </p:scale>
      <p:origin x="0" y="0"/>
    </p:cViewPr>
  </p:notesTextViewPr>
  <p:notesViewPr>
    <p:cSldViewPr snapToGrid="0">
      <p:cViewPr varScale="1">
        <p:scale>
          <a:sx n="63" d="100"/>
          <a:sy n="63"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EB3BDF-F2B1-4B00-B2B6-A63EF250CBFC}"/>
              </a:ext>
            </a:extLst>
          </p:cNvPr>
          <p:cNvSpPr>
            <a:spLocks noGrp="1"/>
          </p:cNvSpPr>
          <p:nvPr>
            <p:ph type="hdr" sz="quarter"/>
          </p:nvPr>
        </p:nvSpPr>
        <p:spPr>
          <a:xfrm>
            <a:off x="0" y="0"/>
            <a:ext cx="3664102" cy="780898"/>
          </a:xfrm>
          <a:prstGeom prst="rect">
            <a:avLst/>
          </a:prstGeom>
        </p:spPr>
        <p:txBody>
          <a:bodyPr vert="horz" lIns="93177" tIns="46589" rIns="93177" bIns="46589" rtlCol="0"/>
          <a:lstStyle>
            <a:lvl1pPr algn="l">
              <a:defRPr sz="1200"/>
            </a:lvl1pPr>
          </a:lstStyle>
          <a:p>
            <a:r>
              <a:rPr lang="en-US" sz="2900" dirty="0">
                <a:latin typeface="Alex Brush" panose="02000400000000000000" pitchFamily="2" charset="0"/>
              </a:rPr>
              <a:t>Wisdom for the Family</a:t>
            </a:r>
          </a:p>
        </p:txBody>
      </p:sp>
      <p:sp>
        <p:nvSpPr>
          <p:cNvPr id="3" name="Date Placeholder 2">
            <a:extLst>
              <a:ext uri="{FF2B5EF4-FFF2-40B4-BE49-F238E27FC236}">
                <a16:creationId xmlns:a16="http://schemas.microsoft.com/office/drawing/2014/main" id="{D5D82D88-2BFD-4DA3-87CB-7D8F14B78E4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July 15, 2018 am</a:t>
            </a:r>
          </a:p>
        </p:txBody>
      </p:sp>
      <p:sp>
        <p:nvSpPr>
          <p:cNvPr id="4" name="Footer Placeholder 3">
            <a:extLst>
              <a:ext uri="{FF2B5EF4-FFF2-40B4-BE49-F238E27FC236}">
                <a16:creationId xmlns:a16="http://schemas.microsoft.com/office/drawing/2014/main" id="{3F392B6F-032C-4939-A0A2-A52E94600FF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41A5CB7-6BF9-4B1E-8284-4C76F5201A8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1021D334-D27D-48B3-92FF-4CD8AF8FF084}" type="slidenum">
              <a:rPr lang="en-US" smtClean="0"/>
              <a:t>‹#›</a:t>
            </a:fld>
            <a:endParaRPr lang="en-US" dirty="0"/>
          </a:p>
        </p:txBody>
      </p:sp>
    </p:spTree>
    <p:extLst>
      <p:ext uri="{BB962C8B-B14F-4D97-AF65-F5344CB8AC3E}">
        <p14:creationId xmlns:p14="http://schemas.microsoft.com/office/powerpoint/2010/main" val="3151753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3AC257-F09A-4268-8D24-D02999D229E7}" type="datetimeFigureOut">
              <a:rPr lang="en-US" smtClean="0"/>
              <a:t>7/15/2018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797C42-BE67-47A0-954C-E80D566C0BCE}" type="slidenum">
              <a:rPr lang="en-US" smtClean="0"/>
              <a:t>‹#›</a:t>
            </a:fld>
            <a:endParaRPr lang="en-US"/>
          </a:p>
        </p:txBody>
      </p:sp>
    </p:spTree>
    <p:extLst>
      <p:ext uri="{BB962C8B-B14F-4D97-AF65-F5344CB8AC3E}">
        <p14:creationId xmlns:p14="http://schemas.microsoft.com/office/powerpoint/2010/main" val="36286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iblia.com/bible/nkjv/Pr%2013.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eternal existence is greatly influenced by how we live during this short life</a:t>
            </a:r>
          </a:p>
          <a:p>
            <a:pPr marL="640594" lvl="1" indent="-174708">
              <a:buFont typeface="Arial" panose="020B0604020202020204" pitchFamily="34" charset="0"/>
              <a:buChar char="•"/>
            </a:pPr>
            <a:r>
              <a:rPr lang="en-US" dirty="0"/>
              <a:t>Foolish or willful decisions can make our life miserable</a:t>
            </a:r>
          </a:p>
          <a:p>
            <a:pPr marL="640594" lvl="1" indent="-174708">
              <a:buFont typeface="Arial" panose="020B0604020202020204" pitchFamily="34" charset="0"/>
              <a:buChar char="•"/>
            </a:pPr>
            <a:r>
              <a:rPr lang="en-US" dirty="0"/>
              <a:t>They can also jeopardize our eternal destiny</a:t>
            </a:r>
          </a:p>
          <a:p>
            <a:pPr marL="640594" lvl="1" indent="-174708">
              <a:buFont typeface="Arial" panose="020B0604020202020204" pitchFamily="34" charset="0"/>
              <a:buChar char="•"/>
            </a:pPr>
            <a:r>
              <a:rPr lang="en-US" dirty="0"/>
              <a:t>The value of wisdom is especially seen in family relationships</a:t>
            </a:r>
          </a:p>
          <a:p>
            <a:r>
              <a:rPr lang="en-US" b="1" dirty="0"/>
              <a:t>(Proverbs 11:29), </a:t>
            </a:r>
            <a:r>
              <a:rPr lang="en-US" i="1" dirty="0"/>
              <a:t>“</a:t>
            </a:r>
            <a:r>
              <a:rPr lang="en-US" i="1" u="sng" dirty="0"/>
              <a:t>He who troubles his own house will inherit the wind</a:t>
            </a:r>
            <a:r>
              <a:rPr lang="en-US" i="1" dirty="0"/>
              <a:t>, and the fool will be servant to the wise of heart.”</a:t>
            </a:r>
          </a:p>
          <a:p>
            <a:pPr marL="640594" lvl="1" indent="-174708">
              <a:buFont typeface="Arial" panose="020B0604020202020204" pitchFamily="34" charset="0"/>
              <a:buChar char="•"/>
            </a:pPr>
            <a:endParaRPr lang="en-US" dirty="0"/>
          </a:p>
          <a:p>
            <a:r>
              <a:rPr lang="en-US" dirty="0"/>
              <a:t>We must seek advice in this all-important task...</a:t>
            </a:r>
          </a:p>
          <a:p>
            <a:pPr marL="174708" indent="-174708">
              <a:buFont typeface="Arial" panose="020B0604020202020204" pitchFamily="34" charset="0"/>
              <a:buChar char="•"/>
            </a:pPr>
            <a:r>
              <a:rPr lang="en-US" dirty="0"/>
              <a:t>But, the experts of the world do not have the answers</a:t>
            </a:r>
          </a:p>
          <a:p>
            <a:pPr marL="174708" indent="-174708">
              <a:buFont typeface="Arial" panose="020B0604020202020204" pitchFamily="34" charset="0"/>
              <a:buChar char="•"/>
            </a:pPr>
            <a:r>
              <a:rPr lang="en-US" dirty="0"/>
              <a:t>As societies moral values change, they do more and more damage to the family designed by God!</a:t>
            </a:r>
          </a:p>
          <a:p>
            <a:pPr marL="174708" indent="-174708">
              <a:buFont typeface="Arial" panose="020B0604020202020204" pitchFamily="34" charset="0"/>
              <a:buChar char="•"/>
            </a:pPr>
            <a:r>
              <a:rPr lang="en-US" dirty="0"/>
              <a:t>Fortunately, in His grace God has preserved the wisdom needed to provide for and raise a family in His scriptures.</a:t>
            </a:r>
          </a:p>
          <a:p>
            <a:pPr marL="174708" indent="-174708">
              <a:buFont typeface="Arial" panose="020B0604020202020204" pitchFamily="34" charset="0"/>
              <a:buChar char="•"/>
            </a:pPr>
            <a:r>
              <a:rPr lang="en-US" dirty="0"/>
              <a:t>Much of this wisdom can be found in </a:t>
            </a:r>
            <a:r>
              <a:rPr lang="en-US" b="1" dirty="0"/>
              <a:t>"The Book Of Proverbs“</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Print Slides 2,3,4,5,7,8</a:t>
            </a:r>
            <a:endParaRPr lang="en-US" dirty="0"/>
          </a:p>
        </p:txBody>
      </p:sp>
      <p:sp>
        <p:nvSpPr>
          <p:cNvPr id="4" name="Slide Number Placeholder 3"/>
          <p:cNvSpPr>
            <a:spLocks noGrp="1"/>
          </p:cNvSpPr>
          <p:nvPr>
            <p:ph type="sldNum" sz="quarter" idx="10"/>
          </p:nvPr>
        </p:nvSpPr>
        <p:spPr/>
        <p:txBody>
          <a:bodyPr/>
          <a:lstStyle/>
          <a:p>
            <a:fld id="{A4797C42-BE67-47A0-954C-E80D566C0BCE}" type="slidenum">
              <a:rPr lang="en-US" smtClean="0"/>
              <a:t>1</a:t>
            </a:fld>
            <a:endParaRPr lang="en-US"/>
          </a:p>
        </p:txBody>
      </p:sp>
    </p:spTree>
    <p:extLst>
      <p:ext uri="{BB962C8B-B14F-4D97-AF65-F5344CB8AC3E}">
        <p14:creationId xmlns:p14="http://schemas.microsoft.com/office/powerpoint/2010/main" val="19531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WHAT MANY PEOPLE THINK IS MOST IMPORTANT IN PROVIDING FOR A FAMILY</a:t>
            </a:r>
          </a:p>
          <a:p>
            <a:pPr marL="640594" lvl="1" indent="-174708">
              <a:buFont typeface="Arial" panose="020B0604020202020204" pitchFamily="34" charset="0"/>
              <a:buChar char="•"/>
            </a:pPr>
            <a:r>
              <a:rPr lang="en-US" dirty="0"/>
              <a:t>Many would say it is the "necessities" of life (Food and clothing, a place of shelter)</a:t>
            </a:r>
          </a:p>
          <a:p>
            <a:pPr marL="640594" lvl="1" indent="-174708">
              <a:buFont typeface="Arial" panose="020B0604020202020204" pitchFamily="34" charset="0"/>
              <a:buChar char="•"/>
            </a:pPr>
            <a:r>
              <a:rPr lang="en-US" dirty="0"/>
              <a:t>Most would feel that other things are also necessary  (Finer things for the children, which parents never had as children, a good "education" for the children, etc.)</a:t>
            </a:r>
          </a:p>
          <a:p>
            <a:pPr marL="640594" lvl="1" indent="-174708">
              <a:buFont typeface="Arial" panose="020B0604020202020204" pitchFamily="34" charset="0"/>
              <a:buChar char="•"/>
            </a:pPr>
            <a:r>
              <a:rPr lang="en-US" dirty="0"/>
              <a:t>The book of Proverbs teaches us not to place too much emphasis upon such material things</a:t>
            </a:r>
          </a:p>
          <a:p>
            <a:pPr marL="174708" indent="-174708">
              <a:buFont typeface="Arial" panose="020B0604020202020204" pitchFamily="34" charset="0"/>
              <a:buChar char="•"/>
            </a:pPr>
            <a:r>
              <a:rPr lang="en-US" b="1" dirty="0"/>
              <a:t>The primary place of emphasis in providing for our children is Instilling in them a Fear of the Lord!</a:t>
            </a:r>
          </a:p>
          <a:p>
            <a:r>
              <a:rPr lang="en-US" b="1" dirty="0"/>
              <a:t>(Proverbs 15:16), </a:t>
            </a:r>
            <a:r>
              <a:rPr lang="en-US" b="0" i="1" dirty="0"/>
              <a:t>“Better is a little with the fear of the Lord, than great treasure with trouble.”</a:t>
            </a:r>
          </a:p>
          <a:p>
            <a:pPr marL="640594" lvl="1" indent="-174708">
              <a:buFont typeface="Arial" panose="020B0604020202020204" pitchFamily="34" charset="0"/>
              <a:buChar char="•"/>
            </a:pPr>
            <a:r>
              <a:rPr lang="en-US" dirty="0"/>
              <a:t>It is more important than riches </a:t>
            </a:r>
          </a:p>
          <a:p>
            <a:pPr marL="640594" lvl="1" indent="-174708">
              <a:buFont typeface="Arial" panose="020B0604020202020204" pitchFamily="34" charset="0"/>
              <a:buChar char="•"/>
            </a:pPr>
            <a:r>
              <a:rPr lang="en-US" dirty="0"/>
              <a:t>It is provided through your own example of a deep and abiding respect for the Lord </a:t>
            </a:r>
          </a:p>
          <a:p>
            <a:pPr marL="640594" lvl="1" indent="-174708">
              <a:buFont typeface="Arial" panose="020B0604020202020204" pitchFamily="34" charset="0"/>
              <a:buChar char="•"/>
            </a:pPr>
            <a:r>
              <a:rPr lang="en-US" b="1" dirty="0"/>
              <a:t>It provides the beginning of knowledge</a:t>
            </a:r>
          </a:p>
          <a:p>
            <a:r>
              <a:rPr lang="en-US" b="1" dirty="0"/>
              <a:t>(Proverbs 1:7), </a:t>
            </a:r>
            <a:r>
              <a:rPr lang="en-US" i="1" dirty="0"/>
              <a:t>“The fear of the Lord is the beginning of knowledge, but fools despise wisdom and instruction.”</a:t>
            </a:r>
          </a:p>
          <a:p>
            <a:pPr marL="640594" lvl="1" indent="-174708">
              <a:buFont typeface="Arial" panose="020B0604020202020204" pitchFamily="34" charset="0"/>
              <a:buChar char="•"/>
            </a:pPr>
            <a:r>
              <a:rPr lang="en-US" b="1" dirty="0"/>
              <a:t>A means to prolong life</a:t>
            </a:r>
          </a:p>
          <a:p>
            <a:r>
              <a:rPr lang="en-US" b="1" dirty="0"/>
              <a:t>(Proverbs 10:27), </a:t>
            </a:r>
            <a:r>
              <a:rPr lang="en-US" i="1" dirty="0"/>
              <a:t>“The fear of the Lord prolongs days, but the years of the wicked will be shortened.”</a:t>
            </a:r>
          </a:p>
          <a:p>
            <a:pPr marL="640594" lvl="1" indent="-174708">
              <a:buFont typeface="Arial" panose="020B0604020202020204" pitchFamily="34" charset="0"/>
              <a:buChar char="•"/>
            </a:pPr>
            <a:r>
              <a:rPr lang="en-US" b="1" dirty="0"/>
              <a:t>The key to avoiding sin</a:t>
            </a:r>
          </a:p>
          <a:p>
            <a:r>
              <a:rPr lang="en-US" b="1" dirty="0"/>
              <a:t>(Proverbs 16:6), </a:t>
            </a:r>
            <a:r>
              <a:rPr lang="en-US" i="1" dirty="0"/>
              <a:t>“In mercy and truth atonement is provided for iniquity; and by the fear of the Lord one departs from evil.”</a:t>
            </a:r>
          </a:p>
          <a:p>
            <a:pPr marL="640594" lvl="1" indent="-174708">
              <a:buFont typeface="Arial" panose="020B0604020202020204" pitchFamily="34" charset="0"/>
              <a:buChar char="•"/>
            </a:pPr>
            <a:r>
              <a:rPr lang="en-US" b="1" dirty="0"/>
              <a:t>The key to true wealth</a:t>
            </a:r>
          </a:p>
          <a:p>
            <a:r>
              <a:rPr lang="en-US" b="1" dirty="0"/>
              <a:t>(Proverbs 22:4), </a:t>
            </a:r>
            <a:r>
              <a:rPr lang="en-US" i="1" dirty="0"/>
              <a:t>“By humility and the fear of the Lord are riches and honor and life.”</a:t>
            </a:r>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06169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Giving them LOVE</a:t>
            </a:r>
          </a:p>
          <a:p>
            <a:r>
              <a:rPr lang="en-US" b="1" dirty="0"/>
              <a:t>(Proverbs 15:17), </a:t>
            </a:r>
            <a:r>
              <a:rPr lang="en-US" i="1" dirty="0"/>
              <a:t>“Better is a dinner of herbs where love is, than a fatted calf with hatred.”</a:t>
            </a:r>
          </a:p>
          <a:p>
            <a:pPr marL="640594" lvl="1" indent="-174708">
              <a:buFont typeface="Arial" panose="020B0604020202020204" pitchFamily="34" charset="0"/>
              <a:buChar char="•"/>
            </a:pPr>
            <a:r>
              <a:rPr lang="en-US" dirty="0"/>
              <a:t>Providing an environment where love reigns is much more important than providing material abundance</a:t>
            </a:r>
          </a:p>
          <a:p>
            <a:pPr marL="640594" lvl="1" indent="-174708">
              <a:buFont typeface="Arial" panose="020B0604020202020204" pitchFamily="34" charset="0"/>
              <a:buChar char="•"/>
            </a:pPr>
            <a:r>
              <a:rPr lang="en-US" dirty="0"/>
              <a:t>Just look at the world.  </a:t>
            </a:r>
            <a:r>
              <a:rPr lang="en-US" b="1" dirty="0"/>
              <a:t>Troubled children come from homes where "love" is lacking, not money!</a:t>
            </a:r>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25522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Providing a PEACEFUL family life (of course, that goes hand in hand with the provision of love)</a:t>
            </a:r>
          </a:p>
          <a:p>
            <a:r>
              <a:rPr lang="en-US" b="1" dirty="0"/>
              <a:t>(Proverbs 17:1), </a:t>
            </a:r>
            <a:r>
              <a:rPr lang="en-US" i="1" dirty="0"/>
              <a:t>“Better is a dry morsel with quietness, than a house full of feasting with strife.”</a:t>
            </a:r>
          </a:p>
          <a:p>
            <a:pPr marL="640594" lvl="1" indent="-174708">
              <a:buFont typeface="Arial" panose="020B0604020202020204" pitchFamily="34" charset="0"/>
              <a:buChar char="•"/>
            </a:pPr>
            <a:r>
              <a:rPr lang="en-US" dirty="0"/>
              <a:t>Where there is peace and tranquility in a family, material affluence matters little</a:t>
            </a:r>
          </a:p>
          <a:p>
            <a:pPr marL="640594" lvl="1" indent="-174708">
              <a:buFont typeface="Arial" panose="020B0604020202020204" pitchFamily="34" charset="0"/>
              <a:buChar char="•"/>
            </a:pPr>
            <a:r>
              <a:rPr lang="en-US" dirty="0"/>
              <a:t>But what value is there in wealth, if we are always fighting over the things it provides?</a:t>
            </a:r>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A wise father (or mother) realizes that SPIRITUAL provisions are more important than MATERIAL ones </a:t>
            </a:r>
          </a:p>
          <a:p>
            <a:pPr marL="640594" lvl="1" indent="-174708">
              <a:buFont typeface="Arial" panose="020B0604020202020204" pitchFamily="34" charset="0"/>
              <a:buChar char="•"/>
            </a:pPr>
            <a:r>
              <a:rPr lang="en-US" dirty="0"/>
              <a:t>They will see that the family receives what is truly important</a:t>
            </a:r>
          </a:p>
          <a:p>
            <a:pPr marL="640594" lvl="1" indent="-174708">
              <a:buFont typeface="Arial" panose="020B0604020202020204" pitchFamily="34" charset="0"/>
              <a:buChar char="•"/>
            </a:pPr>
            <a:r>
              <a:rPr lang="en-US" dirty="0"/>
              <a:t>Even it means cutting back on less important things</a:t>
            </a:r>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72994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CAN BE DONE TO ENSURE ADEQUATE MATERIAL PROVISIONS FOR THE FAMILY?</a:t>
            </a:r>
          </a:p>
          <a:p>
            <a:pPr marL="640594" lvl="1" indent="-174708">
              <a:buFont typeface="Arial" panose="020B0604020202020204" pitchFamily="34" charset="0"/>
              <a:buChar char="•"/>
            </a:pPr>
            <a:r>
              <a:rPr lang="en-US" b="0" dirty="0"/>
              <a:t>As a preacher, I don’t have expertise in the matter.  I am aware of the principles of education, stewardship and financial planning.  There are certainly practical steps that can be taken which will help a person make and keep the money necessary to physically provide for the family.</a:t>
            </a:r>
          </a:p>
          <a:p>
            <a:pPr marL="640594" lvl="1" indent="-174708">
              <a:buFont typeface="Arial" panose="020B0604020202020204" pitchFamily="34" charset="0"/>
              <a:buChar char="•"/>
            </a:pPr>
            <a:r>
              <a:rPr lang="en-US" b="0" dirty="0"/>
              <a:t>Only one point I may make here:  </a:t>
            </a:r>
            <a:r>
              <a:rPr lang="en-US" b="1" dirty="0"/>
              <a:t>Emphasize acquiring knowledge and wisdom, not wealth!</a:t>
            </a:r>
          </a:p>
          <a:p>
            <a:r>
              <a:rPr lang="en-US" b="1" dirty="0"/>
              <a:t>(Proverbs 24:3-4), </a:t>
            </a:r>
            <a:r>
              <a:rPr lang="en-US" b="0" i="1" dirty="0"/>
              <a:t>“</a:t>
            </a:r>
            <a:r>
              <a:rPr lang="en-US" i="1" dirty="0"/>
              <a:t>Through wisdom a house is built, and by understanding it is established; </a:t>
            </a:r>
            <a:r>
              <a:rPr lang="en-US" i="1" baseline="30000" dirty="0"/>
              <a:t>4</a:t>
            </a:r>
            <a:r>
              <a:rPr lang="en-US" i="1" dirty="0"/>
              <a:t> By knowledge the rooms are filled with all precious and pleasant riches.”</a:t>
            </a:r>
            <a:endParaRPr lang="en-US" b="0" i="1" dirty="0"/>
          </a:p>
          <a:p>
            <a:pPr marL="174708" indent="-174708">
              <a:buFont typeface="Arial" panose="020B0604020202020204" pitchFamily="34" charset="0"/>
              <a:buChar char="•"/>
            </a:pPr>
            <a:r>
              <a:rPr lang="en-US" b="1" dirty="0"/>
              <a:t>The spiritual principle that applies is a call to righteousness!</a:t>
            </a:r>
          </a:p>
          <a:p>
            <a:r>
              <a:rPr lang="en-US" b="1" dirty="0"/>
              <a:t>(Proverbs 20:7), </a:t>
            </a:r>
            <a:r>
              <a:rPr lang="en-US" b="0" i="1" dirty="0"/>
              <a:t>“</a:t>
            </a:r>
            <a:r>
              <a:rPr lang="en-US" i="1" dirty="0"/>
              <a:t>The righteous man walks in his integrity; his children are blessed after him.”</a:t>
            </a:r>
            <a:endParaRPr lang="en-US" b="1" i="1" dirty="0"/>
          </a:p>
          <a:p>
            <a:pPr marL="640594" lvl="1" indent="-174708">
              <a:buFont typeface="Arial" panose="020B0604020202020204" pitchFamily="34" charset="0"/>
              <a:buChar char="•"/>
            </a:pPr>
            <a:r>
              <a:rPr lang="en-US" b="1" dirty="0"/>
              <a:t>Today, this requires us to put God’s kingdom first in your life!</a:t>
            </a:r>
          </a:p>
          <a:p>
            <a:r>
              <a:rPr lang="en-US" b="1" dirty="0"/>
              <a:t>(Matthew 6:33), </a:t>
            </a:r>
            <a:r>
              <a:rPr lang="en-US" b="0" i="1" dirty="0"/>
              <a:t>“</a:t>
            </a:r>
            <a:r>
              <a:rPr lang="en-US" i="1" dirty="0"/>
              <a:t>But seek first the kingdom of God and His righteousness, and all these things shall be added to you.”</a:t>
            </a:r>
            <a:endParaRPr lang="en-US" b="0" i="1" dirty="0"/>
          </a:p>
          <a:p>
            <a:pPr marL="640594" lvl="1" indent="-174708">
              <a:buFont typeface="Arial" panose="020B0604020202020204" pitchFamily="34" charset="0"/>
              <a:buChar char="•"/>
            </a:pPr>
            <a:r>
              <a:rPr lang="en-US" b="0" dirty="0"/>
              <a:t>God promises his providential help to those who serve him</a:t>
            </a:r>
          </a:p>
          <a:p>
            <a:pPr marL="640594" lvl="1" indent="-174708">
              <a:buFont typeface="Arial" panose="020B0604020202020204" pitchFamily="34" charset="0"/>
              <a:buChar char="•"/>
            </a:pPr>
            <a:r>
              <a:rPr lang="en-US" b="0" dirty="0"/>
              <a:t>How often we see children suffer when their parents serve their own appetites rather than God!</a:t>
            </a:r>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8685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best and wisest thing parents can do for their family is to provide themselves as obedient servants of God, and to instill such faith in their children. If this is done, God will see that their material needs are met! But what about the matter of raising children, in particular the question of discipline?]</a:t>
            </a:r>
          </a:p>
          <a:p>
            <a:r>
              <a:rPr lang="en-US" b="1" dirty="0"/>
              <a:t>INSPIRED WISDOM IS EXPLICIT IN THE PROPER USE OF Corporal Punishment</a:t>
            </a:r>
          </a:p>
          <a:p>
            <a:pPr marL="174708" indent="-174708">
              <a:buFont typeface="Arial" panose="020B0604020202020204" pitchFamily="34" charset="0"/>
              <a:buChar char="•"/>
            </a:pPr>
            <a:r>
              <a:rPr lang="en-US" dirty="0"/>
              <a:t>Used properly, it is a demonstration of true love - </a:t>
            </a:r>
            <a:r>
              <a:rPr lang="en-US" b="1" dirty="0" err="1">
                <a:hlinkClick r:id="rId3"/>
              </a:rPr>
              <a:t>Pr</a:t>
            </a:r>
            <a:r>
              <a:rPr lang="en-US" b="1" dirty="0">
                <a:hlinkClick r:id="rId3"/>
              </a:rPr>
              <a:t> 13:24</a:t>
            </a:r>
            <a:r>
              <a:rPr lang="en-US" dirty="0"/>
              <a:t> </a:t>
            </a:r>
          </a:p>
          <a:p>
            <a:r>
              <a:rPr lang="en-US" b="1" dirty="0"/>
              <a:t>(Proverbs 13:24), </a:t>
            </a:r>
            <a:r>
              <a:rPr lang="en-US" i="1" dirty="0"/>
              <a:t>“He who spares his rod hates his son, but he who loves him disciplines him promptly.”</a:t>
            </a:r>
          </a:p>
          <a:p>
            <a:pPr marL="174708" indent="-174708">
              <a:buFont typeface="Arial" panose="020B0604020202020204" pitchFamily="34" charset="0"/>
              <a:buChar char="•"/>
            </a:pPr>
            <a:r>
              <a:rPr lang="en-US" dirty="0"/>
              <a:t>Proper usage of spanking has proper objectives, consistency, and is accompanied amply by demonstrations of love for the child.</a:t>
            </a:r>
          </a:p>
          <a:p>
            <a:r>
              <a:rPr lang="en-US" b="1" dirty="0"/>
              <a:t>(Proverbs 22:15) [Objective 1, to remove foolishness], </a:t>
            </a:r>
            <a:r>
              <a:rPr lang="en-US" i="1" dirty="0"/>
              <a:t>“Foolishness is bound up in the heart of a child; the rod of correction will drive it far from him.”</a:t>
            </a:r>
          </a:p>
          <a:p>
            <a:r>
              <a:rPr lang="en-US" b="1" dirty="0"/>
              <a:t>(Proverbs 23:13-14) (Objective 2, to save his soul], </a:t>
            </a:r>
            <a:r>
              <a:rPr lang="en-US" i="1" dirty="0"/>
              <a:t>“Do not withhold correction from a child, for if you beat him with a rod, he will not die. </a:t>
            </a:r>
            <a:r>
              <a:rPr lang="en-US" i="1" baseline="30000" dirty="0"/>
              <a:t>14</a:t>
            </a:r>
            <a:r>
              <a:rPr lang="en-US" i="1" dirty="0"/>
              <a:t> You shall beat him with a rod, and deliver his soul from hell.”</a:t>
            </a:r>
          </a:p>
          <a:p>
            <a:r>
              <a:rPr lang="en-US" b="1" dirty="0"/>
              <a:t>(Proverbs 29:15), [Objective 3, to impart wisdom], </a:t>
            </a:r>
            <a:r>
              <a:rPr lang="en-US" i="1" dirty="0"/>
              <a:t>“The rod and rebuke give wisdom, but a child left to himself brings shame to his mother.”</a:t>
            </a:r>
          </a:p>
          <a:p>
            <a:pPr marL="174708" indent="-174708">
              <a:buFont typeface="Arial" panose="020B0604020202020204" pitchFamily="34" charset="0"/>
              <a:buChar char="•"/>
            </a:pPr>
            <a:r>
              <a:rPr lang="en-US" b="1" i="0" dirty="0"/>
              <a:t>Spank your child, and you will never regret it!</a:t>
            </a:r>
            <a:br>
              <a:rPr lang="en-US" b="1" i="0" dirty="0"/>
            </a:br>
            <a:r>
              <a:rPr lang="en-US" b="1" i="0" dirty="0"/>
              <a:t>(Proverbs 29:17), </a:t>
            </a:r>
            <a:r>
              <a:rPr lang="en-US" i="1" dirty="0"/>
              <a:t>“Correct your son, and he will give you rest; yes, he will give delight to your soul.”</a:t>
            </a:r>
          </a:p>
          <a:p>
            <a:endParaRPr lang="en-US" b="1" u="sng" dirty="0"/>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210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WISDOM FROM A FAMILIAR VERSE (Regarding training your child)</a:t>
            </a:r>
          </a:p>
          <a:p>
            <a:r>
              <a:rPr lang="en-US" b="1" dirty="0"/>
              <a:t>(Proverbs 22:6), </a:t>
            </a:r>
            <a:r>
              <a:rPr lang="en-US" b="0" i="1" dirty="0"/>
              <a:t>“Train up a child in the way he should go, and when he is old he will not depart from it.”</a:t>
            </a:r>
          </a:p>
          <a:p>
            <a:pPr marL="640594" lvl="1" indent="-174708">
              <a:buFont typeface="Arial" panose="020B0604020202020204" pitchFamily="34" charset="0"/>
              <a:buChar char="•"/>
            </a:pPr>
            <a:r>
              <a:rPr lang="en-US" b="0" i="0" dirty="0"/>
              <a:t>This does not teach environmental determinism.  Proper training doesn’t guarantee compliance</a:t>
            </a:r>
          </a:p>
          <a:p>
            <a:pPr marL="640594" lvl="1" indent="-174708">
              <a:buFont typeface="Arial" panose="020B0604020202020204" pitchFamily="34" charset="0"/>
              <a:buChar char="•"/>
            </a:pPr>
            <a:r>
              <a:rPr lang="en-US" b="1" i="0" dirty="0"/>
              <a:t>It makes no more sense to say that a child raised correctly can’t depart from God than to say that a child raised by evil parents can’t come to God!  Free will is not abrogated by what this verse teaches</a:t>
            </a:r>
          </a:p>
          <a:p>
            <a:pPr marL="640594" lvl="1" indent="-174708">
              <a:buFont typeface="Arial" panose="020B0604020202020204" pitchFamily="34" charset="0"/>
              <a:buChar char="•"/>
            </a:pPr>
            <a:r>
              <a:rPr lang="en-US" b="0" i="0" dirty="0"/>
              <a:t>It is possible for children to reject their training,  and happens!  That is why warnings are needed:</a:t>
            </a:r>
          </a:p>
          <a:p>
            <a:r>
              <a:rPr lang="en-US" b="1" i="0" dirty="0"/>
              <a:t>(Proverbs 6:20-24), </a:t>
            </a:r>
            <a:r>
              <a:rPr lang="en-US" b="0" i="1" dirty="0"/>
              <a:t>“</a:t>
            </a:r>
            <a:r>
              <a:rPr lang="en-US" i="1" dirty="0"/>
              <a:t>My son, keep your father's command, and do not forsake the law of your mother.  </a:t>
            </a:r>
            <a:r>
              <a:rPr lang="en-US" i="1" baseline="30000" dirty="0"/>
              <a:t>21</a:t>
            </a:r>
            <a:r>
              <a:rPr lang="en-US" i="1" dirty="0"/>
              <a:t> Bind them continually upon your heart; tie them around your neck. </a:t>
            </a:r>
            <a:r>
              <a:rPr lang="en-US" i="1" baseline="30000" dirty="0"/>
              <a:t>22</a:t>
            </a:r>
            <a:r>
              <a:rPr lang="en-US" i="1" dirty="0"/>
              <a:t> When you roam, they will lead you; when you sleep, they will keep you; and when you awake, they will speak with you. </a:t>
            </a:r>
            <a:r>
              <a:rPr lang="en-US" i="1" baseline="30000" dirty="0"/>
              <a:t>23</a:t>
            </a:r>
            <a:r>
              <a:rPr lang="en-US" i="1" dirty="0"/>
              <a:t> For the commandment is a lamp, and the law a light; reproofs of instruction are the way of life, </a:t>
            </a:r>
            <a:r>
              <a:rPr lang="en-US" i="1" baseline="30000" dirty="0"/>
              <a:t>24</a:t>
            </a:r>
            <a:r>
              <a:rPr lang="en-US" i="1" dirty="0"/>
              <a:t> To keep you from the evil woman, from the flattering tongue of a seductress.”</a:t>
            </a:r>
          </a:p>
          <a:p>
            <a:pPr marL="1106481" lvl="2" indent="-174708">
              <a:buFont typeface="Arial" panose="020B0604020202020204" pitchFamily="34" charset="0"/>
              <a:buChar char="•"/>
            </a:pPr>
            <a:r>
              <a:rPr lang="en-US" b="0" i="0" dirty="0"/>
              <a:t>We can see examples in families (Cain and Abel, Jacob and Esau) where one child chose righteousness and another chose evil</a:t>
            </a:r>
          </a:p>
          <a:p>
            <a:pPr marL="640594" lvl="1" indent="-174708">
              <a:buFont typeface="Arial" panose="020B0604020202020204" pitchFamily="34" charset="0"/>
              <a:buChar char="•"/>
            </a:pPr>
            <a:r>
              <a:rPr lang="en-US" b="1" i="0" dirty="0"/>
              <a:t>What it DOES teach is the benefit of training (whatever the discipline, including training in righteousness) in establishing an inclination!  Those who are trained in righteousness will have that inclination throughout their lives.</a:t>
            </a:r>
            <a:endParaRPr lang="en-US" b="1" i="0" u="sng" dirty="0"/>
          </a:p>
          <a:p>
            <a:r>
              <a:rPr lang="en-US" b="1" i="0" u="sng" dirty="0"/>
              <a:t>If you want your child to serve God acceptably, and go to heaven, then be diligent to train them in the way of righteousness, instilling a fear of God, showing them an example of love and peace in your own life!</a:t>
            </a:r>
            <a:endParaRPr lang="en-US" b="1" i="0" dirty="0"/>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1687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Remember, God designed the home.   He has the insight we need to provide for our families.  </a:t>
            </a:r>
          </a:p>
          <a:p>
            <a:pPr algn="ctr"/>
            <a:endParaRPr lang="en-US" dirty="0"/>
          </a:p>
          <a:p>
            <a:pPr algn="ctr"/>
            <a:r>
              <a:rPr lang="en-US" b="1" dirty="0"/>
              <a:t>Heed His word!</a:t>
            </a:r>
          </a:p>
          <a:p>
            <a:endParaRPr lang="en-US" i="1" dirty="0"/>
          </a:p>
        </p:txBody>
      </p:sp>
      <p:sp>
        <p:nvSpPr>
          <p:cNvPr id="4" name="Slide Number Placeholder 3"/>
          <p:cNvSpPr>
            <a:spLocks noGrp="1"/>
          </p:cNvSpPr>
          <p:nvPr>
            <p:ph type="sldNum" sz="quarter" idx="10"/>
          </p:nvPr>
        </p:nvSpPr>
        <p:spPr/>
        <p:txBody>
          <a:bodyPr/>
          <a:lstStyle/>
          <a:p>
            <a:pPr defTabSz="931774">
              <a:defRPr/>
            </a:pPr>
            <a:fld id="{A4797C42-BE67-47A0-954C-E80D566C0BCE}"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1444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12B7-68AB-47AC-9A10-FF8B5E879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5E8E3-DAC4-4B14-AE5B-7506C7691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6E5A38-8C35-477E-B1B8-5A72E328ACF1}"/>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5" name="Footer Placeholder 4">
            <a:extLst>
              <a:ext uri="{FF2B5EF4-FFF2-40B4-BE49-F238E27FC236}">
                <a16:creationId xmlns:a16="http://schemas.microsoft.com/office/drawing/2014/main" id="{DE25F881-3F21-445D-9234-AFE634F7D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DBB8E-DCCB-4D3F-90E7-DBE278F06412}"/>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378326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1858-2830-4E23-864A-DFE8E76B27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083B85-E396-4A08-B9BB-643DE92CFC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0A73-67F8-47BF-8C39-892ED7463D70}"/>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5" name="Footer Placeholder 4">
            <a:extLst>
              <a:ext uri="{FF2B5EF4-FFF2-40B4-BE49-F238E27FC236}">
                <a16:creationId xmlns:a16="http://schemas.microsoft.com/office/drawing/2014/main" id="{C0215267-3B33-4E22-9394-CBA6ED61B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FB33B-E280-4E6D-846C-7116C0B24E30}"/>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180605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0453E-7610-490B-9FF7-F5F757D76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E1BAFC-06A2-415B-991E-FE754DEC16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7173C-90C8-4A6E-9140-74A9C9D4EB66}"/>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5" name="Footer Placeholder 4">
            <a:extLst>
              <a:ext uri="{FF2B5EF4-FFF2-40B4-BE49-F238E27FC236}">
                <a16:creationId xmlns:a16="http://schemas.microsoft.com/office/drawing/2014/main" id="{92D5CFF0-5600-4A88-935E-162313B4D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DBA64-6C07-4AE8-8FAA-B1231533EAA0}"/>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389001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AD2D-57D8-448D-8932-8790FDDD4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2E523-4EEF-469B-A193-0F203FDDED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3CED6-0082-45F4-B4FD-6D3E6BEC1528}"/>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5" name="Footer Placeholder 4">
            <a:extLst>
              <a:ext uri="{FF2B5EF4-FFF2-40B4-BE49-F238E27FC236}">
                <a16:creationId xmlns:a16="http://schemas.microsoft.com/office/drawing/2014/main" id="{61257537-A134-4C7D-A355-A16FCC93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C996D-66F1-4DA2-9C89-E2236E13438C}"/>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269901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9161-52C2-4665-B407-FCD7F8D6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8890A-97A0-4FD1-874C-77EEE7819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1F638D-8DBA-4F33-97F9-1E33E11988B9}"/>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5" name="Footer Placeholder 4">
            <a:extLst>
              <a:ext uri="{FF2B5EF4-FFF2-40B4-BE49-F238E27FC236}">
                <a16:creationId xmlns:a16="http://schemas.microsoft.com/office/drawing/2014/main" id="{139EB2D9-F380-475D-B2EB-6DC347889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E3C76-2AA1-4AB1-9FE5-40C82EC470EE}"/>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390024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CB38-FB24-4731-928D-0FF5BA5F7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79DD6-1781-4AE0-B117-9851247007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20A05-4EB0-4D73-9E0C-F472A68475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35594F-39AB-47D8-9F25-5DACC7BE22C5}"/>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6" name="Footer Placeholder 5">
            <a:extLst>
              <a:ext uri="{FF2B5EF4-FFF2-40B4-BE49-F238E27FC236}">
                <a16:creationId xmlns:a16="http://schemas.microsoft.com/office/drawing/2014/main" id="{37BD4CAE-C2E4-4283-9610-26D207868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33EAD-4AFA-4899-BA50-FAF4D0A930ED}"/>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211691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66F4-DBB7-4BBC-B368-D3B45875A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04FCF-5E3C-4C49-8C91-EFAEE78D2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9EB193-0703-4796-BAD2-6D4EA3641B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FCBB-CFC9-497F-82D9-18728E422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ADB145-A860-4E9E-8711-832D11E64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5AC0CF-9A23-489A-86C5-A1FBBCCB6600}"/>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8" name="Footer Placeholder 7">
            <a:extLst>
              <a:ext uri="{FF2B5EF4-FFF2-40B4-BE49-F238E27FC236}">
                <a16:creationId xmlns:a16="http://schemas.microsoft.com/office/drawing/2014/main" id="{C0BA3335-8259-45D0-8848-5EB82B10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B3058A-9A15-4A40-A8AA-08C4F3E0B459}"/>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178457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1FD7-CD61-4354-8164-3F67CAC91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ACD4F-844C-4192-89E7-FE122DE11A5E}"/>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4" name="Footer Placeholder 3">
            <a:extLst>
              <a:ext uri="{FF2B5EF4-FFF2-40B4-BE49-F238E27FC236}">
                <a16:creationId xmlns:a16="http://schemas.microsoft.com/office/drawing/2014/main" id="{B9C6990F-BE14-49E1-86E9-430F0E5A6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E170FF-345D-4672-BF1C-51CF350A05C4}"/>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154321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0A28B-67C9-4611-AD3A-AA876B5681B6}"/>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3" name="Footer Placeholder 2">
            <a:extLst>
              <a:ext uri="{FF2B5EF4-FFF2-40B4-BE49-F238E27FC236}">
                <a16:creationId xmlns:a16="http://schemas.microsoft.com/office/drawing/2014/main" id="{FABEC8C3-2988-49A2-9D5D-95C90C8BE3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D8CAFD-2F90-4BC4-829E-416AAFBE8118}"/>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377449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A36A-D293-4C8B-BEFC-7020CB1A8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798AB-D2BE-437D-9743-408CBFF6A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187B6-6E64-4DA7-A8B7-D4802A0D8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AB90E-80F1-4ACF-85DE-6B9CB3FEBD89}"/>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6" name="Footer Placeholder 5">
            <a:extLst>
              <a:ext uri="{FF2B5EF4-FFF2-40B4-BE49-F238E27FC236}">
                <a16:creationId xmlns:a16="http://schemas.microsoft.com/office/drawing/2014/main" id="{8D58E63D-99FA-4B4C-A3C4-7503C39CD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EC1F6-1030-46E0-84F9-E97415B75C22}"/>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379431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2731-0BFA-4CB6-8BDD-51B8E6694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D90CEA-7E0C-4152-A509-5BDD57547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5A435-B703-4196-8289-D115C2CCA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EE594-6296-42FB-9905-988968E741DB}"/>
              </a:ext>
            </a:extLst>
          </p:cNvPr>
          <p:cNvSpPr>
            <a:spLocks noGrp="1"/>
          </p:cNvSpPr>
          <p:nvPr>
            <p:ph type="dt" sz="half" idx="10"/>
          </p:nvPr>
        </p:nvSpPr>
        <p:spPr/>
        <p:txBody>
          <a:bodyPr/>
          <a:lstStyle/>
          <a:p>
            <a:fld id="{8DA12BD8-27D7-46CA-A941-C721F8D4009C}" type="datetimeFigureOut">
              <a:rPr lang="en-US" smtClean="0"/>
              <a:t>7/15/2018</a:t>
            </a:fld>
            <a:endParaRPr lang="en-US"/>
          </a:p>
        </p:txBody>
      </p:sp>
      <p:sp>
        <p:nvSpPr>
          <p:cNvPr id="6" name="Footer Placeholder 5">
            <a:extLst>
              <a:ext uri="{FF2B5EF4-FFF2-40B4-BE49-F238E27FC236}">
                <a16:creationId xmlns:a16="http://schemas.microsoft.com/office/drawing/2014/main" id="{264670E3-59EE-4DB9-8CD4-47E6CCCC5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24F06-2AA3-419F-B873-2A49FB95C67B}"/>
              </a:ext>
            </a:extLst>
          </p:cNvPr>
          <p:cNvSpPr>
            <a:spLocks noGrp="1"/>
          </p:cNvSpPr>
          <p:nvPr>
            <p:ph type="sldNum" sz="quarter" idx="12"/>
          </p:nvPr>
        </p:nvSpPr>
        <p:spPr/>
        <p:txBody>
          <a:bodyPr/>
          <a:lstStyle/>
          <a:p>
            <a:fld id="{D229754F-D374-48C4-A31D-BE9219C17A89}" type="slidenum">
              <a:rPr lang="en-US" smtClean="0"/>
              <a:t>‹#›</a:t>
            </a:fld>
            <a:endParaRPr lang="en-US"/>
          </a:p>
        </p:txBody>
      </p:sp>
    </p:spTree>
    <p:extLst>
      <p:ext uri="{BB962C8B-B14F-4D97-AF65-F5344CB8AC3E}">
        <p14:creationId xmlns:p14="http://schemas.microsoft.com/office/powerpoint/2010/main" val="383065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FB522-040C-4B91-BFBE-F4A20BDA1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54D25-2144-4E8D-8733-173C42396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CDD0F-256F-4D6B-88AC-0B9D6F27F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BD8-27D7-46CA-A941-C721F8D4009C}" type="datetimeFigureOut">
              <a:rPr lang="en-US" smtClean="0"/>
              <a:t>7/15/2018</a:t>
            </a:fld>
            <a:endParaRPr lang="en-US"/>
          </a:p>
        </p:txBody>
      </p:sp>
      <p:sp>
        <p:nvSpPr>
          <p:cNvPr id="5" name="Footer Placeholder 4">
            <a:extLst>
              <a:ext uri="{FF2B5EF4-FFF2-40B4-BE49-F238E27FC236}">
                <a16:creationId xmlns:a16="http://schemas.microsoft.com/office/drawing/2014/main" id="{7A8EB67B-EC50-428B-83A5-5E2AA166A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3D37F6-982C-40E3-923B-43032A9CF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754F-D374-48C4-A31D-BE9219C17A89}" type="slidenum">
              <a:rPr lang="en-US" smtClean="0"/>
              <a:t>‹#›</a:t>
            </a:fld>
            <a:endParaRPr lang="en-US"/>
          </a:p>
        </p:txBody>
      </p:sp>
    </p:spTree>
    <p:extLst>
      <p:ext uri="{BB962C8B-B14F-4D97-AF65-F5344CB8AC3E}">
        <p14:creationId xmlns:p14="http://schemas.microsoft.com/office/powerpoint/2010/main" val="345665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354563"/>
            <a:ext cx="11383346" cy="1697750"/>
          </a:xfrm>
        </p:spPr>
        <p:txBody>
          <a:bodyPr>
            <a:normAutofit/>
          </a:bodyPr>
          <a:lstStyle/>
          <a:p>
            <a:r>
              <a:rPr lang="en-US" sz="8000" b="1" dirty="0">
                <a:latin typeface="Alex Brush" panose="02000400000000000000" pitchFamily="2" charset="0"/>
              </a:rPr>
              <a:t>Wisdom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859623" y="5710334"/>
            <a:ext cx="5946710" cy="765108"/>
          </a:xfrm>
        </p:spPr>
        <p:txBody>
          <a:bodyPr>
            <a:normAutofit/>
          </a:bodyPr>
          <a:lstStyle/>
          <a:p>
            <a:r>
              <a:rPr lang="en-US" sz="4400" dirty="0"/>
              <a:t>A Study in </a:t>
            </a:r>
            <a:r>
              <a:rPr lang="en-US" sz="4400" b="1" dirty="0"/>
              <a:t>Proverbs</a:t>
            </a:r>
          </a:p>
        </p:txBody>
      </p:sp>
    </p:spTree>
    <p:extLst>
      <p:ext uri="{BB962C8B-B14F-4D97-AF65-F5344CB8AC3E}">
        <p14:creationId xmlns:p14="http://schemas.microsoft.com/office/powerpoint/2010/main" val="2182364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223521"/>
            <a:ext cx="11383346" cy="1402080"/>
          </a:xfrm>
        </p:spPr>
        <p:txBody>
          <a:bodyPr>
            <a:normAutofit/>
          </a:bodyPr>
          <a:lstStyle/>
          <a:p>
            <a:r>
              <a:rPr lang="en-US" sz="8000" b="1" dirty="0">
                <a:latin typeface="Alex Brush" panose="02000400000000000000" pitchFamily="2" charset="0"/>
              </a:rPr>
              <a:t>Providing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400" b="1" dirty="0"/>
              <a:t>Instilling a</a:t>
            </a:r>
            <a:br>
              <a:rPr lang="en-US" sz="5400" b="1" dirty="0"/>
            </a:br>
            <a:r>
              <a:rPr lang="en-US" sz="5400" b="1" dirty="0"/>
              <a:t>Fear for the Lord</a:t>
            </a:r>
          </a:p>
          <a:p>
            <a:endParaRPr lang="en-US" sz="5400" b="1" dirty="0"/>
          </a:p>
          <a:p>
            <a:r>
              <a:rPr lang="en-US" sz="4800" dirty="0"/>
              <a:t>Proverbs 15:16</a:t>
            </a:r>
          </a:p>
          <a:p>
            <a:r>
              <a:rPr lang="en-US" sz="4800" dirty="0"/>
              <a:t>10:27; 16:6; 22:4</a:t>
            </a:r>
          </a:p>
        </p:txBody>
      </p:sp>
    </p:spTree>
    <p:extLst>
      <p:ext uri="{BB962C8B-B14F-4D97-AF65-F5344CB8AC3E}">
        <p14:creationId xmlns:p14="http://schemas.microsoft.com/office/powerpoint/2010/main" val="17142043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223521"/>
            <a:ext cx="11383346" cy="1402080"/>
          </a:xfrm>
        </p:spPr>
        <p:txBody>
          <a:bodyPr>
            <a:normAutofit/>
          </a:bodyPr>
          <a:lstStyle/>
          <a:p>
            <a:r>
              <a:rPr lang="en-US" sz="8000" b="1" dirty="0">
                <a:latin typeface="Alex Brush" panose="02000400000000000000" pitchFamily="2" charset="0"/>
              </a:rPr>
              <a:t>Providing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400" b="1" dirty="0"/>
              <a:t>Giving them LOVE</a:t>
            </a:r>
          </a:p>
          <a:p>
            <a:endParaRPr lang="en-US" sz="5400" b="1" dirty="0"/>
          </a:p>
          <a:p>
            <a:r>
              <a:rPr lang="en-US" sz="4800" dirty="0"/>
              <a:t>Proverbs 15:17</a:t>
            </a:r>
          </a:p>
        </p:txBody>
      </p:sp>
    </p:spTree>
    <p:extLst>
      <p:ext uri="{BB962C8B-B14F-4D97-AF65-F5344CB8AC3E}">
        <p14:creationId xmlns:p14="http://schemas.microsoft.com/office/powerpoint/2010/main" val="39766842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223521"/>
            <a:ext cx="11383346" cy="1402080"/>
          </a:xfrm>
        </p:spPr>
        <p:txBody>
          <a:bodyPr>
            <a:normAutofit/>
          </a:bodyPr>
          <a:lstStyle/>
          <a:p>
            <a:r>
              <a:rPr lang="en-US" sz="8000" b="1" dirty="0">
                <a:latin typeface="Alex Brush" panose="02000400000000000000" pitchFamily="2" charset="0"/>
              </a:rPr>
              <a:t>Providing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400" b="1" dirty="0"/>
              <a:t>Providing a    peaceful family life</a:t>
            </a:r>
          </a:p>
          <a:p>
            <a:endParaRPr lang="en-US" sz="5400" b="1" dirty="0"/>
          </a:p>
          <a:p>
            <a:r>
              <a:rPr lang="en-US" sz="4800" dirty="0"/>
              <a:t>Proverbs 17:1</a:t>
            </a:r>
          </a:p>
        </p:txBody>
      </p:sp>
    </p:spTree>
    <p:extLst>
      <p:ext uri="{BB962C8B-B14F-4D97-AF65-F5344CB8AC3E}">
        <p14:creationId xmlns:p14="http://schemas.microsoft.com/office/powerpoint/2010/main" val="32613724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223521"/>
            <a:ext cx="11383346" cy="1402080"/>
          </a:xfrm>
        </p:spPr>
        <p:txBody>
          <a:bodyPr>
            <a:normAutofit/>
          </a:bodyPr>
          <a:lstStyle/>
          <a:p>
            <a:r>
              <a:rPr lang="en-US" sz="8000" b="1" dirty="0">
                <a:latin typeface="Alex Brush" panose="02000400000000000000" pitchFamily="2" charset="0"/>
              </a:rPr>
              <a:t>Providing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400" b="1" dirty="0"/>
              <a:t>Providing adequate material support</a:t>
            </a:r>
          </a:p>
          <a:p>
            <a:endParaRPr lang="en-US" sz="5400" b="1" dirty="0"/>
          </a:p>
          <a:p>
            <a:r>
              <a:rPr lang="en-US" sz="4800" dirty="0"/>
              <a:t>Proverbs 24:3-4; 20:7</a:t>
            </a:r>
          </a:p>
          <a:p>
            <a:r>
              <a:rPr lang="en-US" sz="4800" dirty="0"/>
              <a:t>(cf. Matthew 6:33)</a:t>
            </a:r>
          </a:p>
        </p:txBody>
      </p:sp>
    </p:spTree>
    <p:extLst>
      <p:ext uri="{BB962C8B-B14F-4D97-AF65-F5344CB8AC3E}">
        <p14:creationId xmlns:p14="http://schemas.microsoft.com/office/powerpoint/2010/main" val="21197882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223521"/>
            <a:ext cx="11383346" cy="1402080"/>
          </a:xfrm>
        </p:spPr>
        <p:txBody>
          <a:bodyPr>
            <a:normAutofit/>
          </a:bodyPr>
          <a:lstStyle/>
          <a:p>
            <a:r>
              <a:rPr lang="en-US" sz="8000" b="1" dirty="0">
                <a:latin typeface="Alex Brush" panose="02000400000000000000" pitchFamily="2" charset="0"/>
              </a:rPr>
              <a:t>Providing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400" b="1" dirty="0"/>
              <a:t>Providing discipline</a:t>
            </a:r>
          </a:p>
          <a:p>
            <a:r>
              <a:rPr lang="en-US" sz="4000" b="1" dirty="0"/>
              <a:t>(Spanking)</a:t>
            </a:r>
          </a:p>
          <a:p>
            <a:r>
              <a:rPr lang="en-US" sz="4400" dirty="0"/>
              <a:t>Proverbs 13:24</a:t>
            </a:r>
          </a:p>
          <a:p>
            <a:r>
              <a:rPr lang="en-US" sz="4400" dirty="0"/>
              <a:t>22:15; 23:13-14; 29:15</a:t>
            </a:r>
          </a:p>
        </p:txBody>
      </p:sp>
    </p:spTree>
    <p:extLst>
      <p:ext uri="{BB962C8B-B14F-4D97-AF65-F5344CB8AC3E}">
        <p14:creationId xmlns:p14="http://schemas.microsoft.com/office/powerpoint/2010/main" val="1689895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373225" y="223521"/>
            <a:ext cx="11383346" cy="1402080"/>
          </a:xfrm>
        </p:spPr>
        <p:txBody>
          <a:bodyPr>
            <a:normAutofit/>
          </a:bodyPr>
          <a:lstStyle/>
          <a:p>
            <a:r>
              <a:rPr lang="en-US" sz="8000" b="1" dirty="0">
                <a:latin typeface="Alex Brush" panose="02000400000000000000" pitchFamily="2" charset="0"/>
              </a:rPr>
              <a:t>Providing for the Family</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400" b="1" dirty="0"/>
              <a:t>Providing discipline</a:t>
            </a:r>
          </a:p>
          <a:p>
            <a:r>
              <a:rPr lang="en-US" sz="4000" b="1" dirty="0"/>
              <a:t>(Spanking)</a:t>
            </a:r>
          </a:p>
          <a:p>
            <a:r>
              <a:rPr lang="en-US" sz="4400" dirty="0"/>
              <a:t>Proverbs 13:24</a:t>
            </a:r>
          </a:p>
          <a:p>
            <a:r>
              <a:rPr lang="en-US" sz="4400" dirty="0"/>
              <a:t>22:15; 23:13-14; 29:15</a:t>
            </a:r>
          </a:p>
          <a:p>
            <a:r>
              <a:rPr lang="en-US" sz="4000" b="1" dirty="0"/>
              <a:t>(Training)</a:t>
            </a:r>
          </a:p>
          <a:p>
            <a:r>
              <a:rPr lang="en-US" sz="4400" dirty="0"/>
              <a:t>Proverbs 22:6</a:t>
            </a:r>
          </a:p>
        </p:txBody>
      </p:sp>
    </p:spTree>
    <p:extLst>
      <p:ext uri="{BB962C8B-B14F-4D97-AF65-F5344CB8AC3E}">
        <p14:creationId xmlns:p14="http://schemas.microsoft.com/office/powerpoint/2010/main" val="8677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C684-1F32-4A27-A8F5-871A13C5F110}"/>
              </a:ext>
            </a:extLst>
          </p:cNvPr>
          <p:cNvSpPr>
            <a:spLocks noGrp="1"/>
          </p:cNvSpPr>
          <p:nvPr>
            <p:ph type="ctrTitle"/>
          </p:nvPr>
        </p:nvSpPr>
        <p:spPr>
          <a:xfrm>
            <a:off x="5445759" y="223521"/>
            <a:ext cx="6310811" cy="1402080"/>
          </a:xfrm>
        </p:spPr>
        <p:txBody>
          <a:bodyPr>
            <a:normAutofit/>
          </a:bodyPr>
          <a:lstStyle/>
          <a:p>
            <a:r>
              <a:rPr lang="en-US" sz="8000" b="1" dirty="0">
                <a:latin typeface="Alex Brush" panose="02000400000000000000" pitchFamily="2" charset="0"/>
              </a:rPr>
              <a:t>Conclusion</a:t>
            </a:r>
          </a:p>
        </p:txBody>
      </p:sp>
      <p:sp>
        <p:nvSpPr>
          <p:cNvPr id="3" name="Subtitle 2">
            <a:extLst>
              <a:ext uri="{FF2B5EF4-FFF2-40B4-BE49-F238E27FC236}">
                <a16:creationId xmlns:a16="http://schemas.microsoft.com/office/drawing/2014/main" id="{0135F403-EADD-4B61-8DA8-5CAADFC2EB43}"/>
              </a:ext>
            </a:extLst>
          </p:cNvPr>
          <p:cNvSpPr>
            <a:spLocks noGrp="1"/>
          </p:cNvSpPr>
          <p:nvPr>
            <p:ph type="subTitle" idx="1"/>
          </p:nvPr>
        </p:nvSpPr>
        <p:spPr>
          <a:xfrm>
            <a:off x="5445760" y="1625601"/>
            <a:ext cx="6360573" cy="4849841"/>
          </a:xfrm>
          <a:solidFill>
            <a:srgbClr val="FCF080">
              <a:alpha val="70000"/>
            </a:srgbClr>
          </a:solidFill>
          <a:effectLst>
            <a:softEdge rad="177800"/>
          </a:effectLst>
        </p:spPr>
        <p:txBody>
          <a:bodyPr>
            <a:normAutofit/>
          </a:bodyPr>
          <a:lstStyle/>
          <a:p>
            <a:endParaRPr lang="en-US" sz="1000" b="1" dirty="0"/>
          </a:p>
          <a:p>
            <a:r>
              <a:rPr lang="en-US" sz="5000" b="1" dirty="0"/>
              <a:t>Remember, God designed the home.   He has the insight     we need to provide    for our families.  </a:t>
            </a:r>
          </a:p>
          <a:p>
            <a:r>
              <a:rPr lang="en-US" sz="5000" b="1" dirty="0"/>
              <a:t>Heed His word!</a:t>
            </a:r>
            <a:endParaRPr lang="en-US" sz="5000" dirty="0"/>
          </a:p>
        </p:txBody>
      </p:sp>
    </p:spTree>
    <p:extLst>
      <p:ext uri="{BB962C8B-B14F-4D97-AF65-F5344CB8AC3E}">
        <p14:creationId xmlns:p14="http://schemas.microsoft.com/office/powerpoint/2010/main" val="54957939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3167</TotalTime>
  <Words>1528</Words>
  <Application>Microsoft Office PowerPoint</Application>
  <PresentationFormat>Widescreen</PresentationFormat>
  <Paragraphs>122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Alex Brush</vt:lpstr>
      <vt:lpstr>Calibri Light</vt:lpstr>
      <vt:lpstr>Office Theme</vt:lpstr>
      <vt:lpstr>Wisdom for the Family</vt:lpstr>
      <vt:lpstr>Providing for the Family</vt:lpstr>
      <vt:lpstr>Providing for the Family</vt:lpstr>
      <vt:lpstr>Providing for the Family</vt:lpstr>
      <vt:lpstr>Providing for the Family</vt:lpstr>
      <vt:lpstr>Providing for the Family</vt:lpstr>
      <vt:lpstr>Providing for the Family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23</cp:revision>
  <cp:lastPrinted>2018-07-15T12:31:27Z</cp:lastPrinted>
  <dcterms:created xsi:type="dcterms:W3CDTF">2018-07-10T23:02:05Z</dcterms:created>
  <dcterms:modified xsi:type="dcterms:W3CDTF">2018-07-15T12:39:00Z</dcterms:modified>
</cp:coreProperties>
</file>