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7010400" cy="92964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Sedgwick Ave" panose="00000500000000000000"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DE5EC-9755-444E-8544-891F63E3678B}" v="14" dt="2022-11-18T17:54:59.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138" autoAdjust="0"/>
  </p:normalViewPr>
  <p:slideViewPr>
    <p:cSldViewPr snapToGrid="0">
      <p:cViewPr varScale="1">
        <p:scale>
          <a:sx n="45" d="100"/>
          <a:sy n="45" d="100"/>
        </p:scale>
        <p:origin x="2054" y="4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1F0DE5EC-9755-444E-8544-891F63E3678B}"/>
    <pc:docChg chg="undo custSel addSld delSld modSld modNotesMaster modHandout">
      <pc:chgData name="Stan Cox" userId="9376f276357bfffd" providerId="LiveId" clId="{1F0DE5EC-9755-444E-8544-891F63E3678B}" dt="2022-11-19T20:16:56.659" v="7156" actId="113"/>
      <pc:docMkLst>
        <pc:docMk/>
      </pc:docMkLst>
      <pc:sldChg chg="modTransition modNotesTx">
        <pc:chgData name="Stan Cox" userId="9376f276357bfffd" providerId="LiveId" clId="{1F0DE5EC-9755-444E-8544-891F63E3678B}" dt="2022-11-19T19:20:14.604" v="3838" actId="20577"/>
        <pc:sldMkLst>
          <pc:docMk/>
          <pc:sldMk cId="3006560375" sldId="256"/>
        </pc:sldMkLst>
      </pc:sldChg>
      <pc:sldChg chg="modSp mod modTransition modNotesTx">
        <pc:chgData name="Stan Cox" userId="9376f276357bfffd" providerId="LiveId" clId="{1F0DE5EC-9755-444E-8544-891F63E3678B}" dt="2022-11-08T19:21:28.821" v="1454" actId="114"/>
        <pc:sldMkLst>
          <pc:docMk/>
          <pc:sldMk cId="1765170336" sldId="257"/>
        </pc:sldMkLst>
        <pc:spChg chg="mod">
          <ac:chgData name="Stan Cox" userId="9376f276357bfffd" providerId="LiveId" clId="{1F0DE5EC-9755-444E-8544-891F63E3678B}" dt="2022-11-08T18:46:31.791" v="77" actId="20577"/>
          <ac:spMkLst>
            <pc:docMk/>
            <pc:sldMk cId="1765170336" sldId="257"/>
            <ac:spMk id="2" creationId="{59B17FC8-E421-5105-9B5F-12EEF317267B}"/>
          </ac:spMkLst>
        </pc:spChg>
      </pc:sldChg>
      <pc:sldChg chg="modSp mod modTransition modNotesTx">
        <pc:chgData name="Stan Cox" userId="9376f276357bfffd" providerId="LiveId" clId="{1F0DE5EC-9755-444E-8544-891F63E3678B}" dt="2022-11-19T19:22:56.034" v="3877" actId="20577"/>
        <pc:sldMkLst>
          <pc:docMk/>
          <pc:sldMk cId="3068097386" sldId="258"/>
        </pc:sldMkLst>
        <pc:spChg chg="mod">
          <ac:chgData name="Stan Cox" userId="9376f276357bfffd" providerId="LiveId" clId="{1F0DE5EC-9755-444E-8544-891F63E3678B}" dt="2022-11-08T18:46:37.683" v="78" actId="20577"/>
          <ac:spMkLst>
            <pc:docMk/>
            <pc:sldMk cId="3068097386" sldId="258"/>
            <ac:spMk id="2" creationId="{59B17FC8-E421-5105-9B5F-12EEF317267B}"/>
          </ac:spMkLst>
        </pc:spChg>
      </pc:sldChg>
      <pc:sldChg chg="modSp mod modTransition modNotesTx">
        <pc:chgData name="Stan Cox" userId="9376f276357bfffd" providerId="LiveId" clId="{1F0DE5EC-9755-444E-8544-891F63E3678B}" dt="2022-11-19T19:41:34.270" v="4795" actId="14"/>
        <pc:sldMkLst>
          <pc:docMk/>
          <pc:sldMk cId="2968521092" sldId="259"/>
        </pc:sldMkLst>
        <pc:spChg chg="mod">
          <ac:chgData name="Stan Cox" userId="9376f276357bfffd" providerId="LiveId" clId="{1F0DE5EC-9755-444E-8544-891F63E3678B}" dt="2022-11-08T18:46:42.557" v="79" actId="20577"/>
          <ac:spMkLst>
            <pc:docMk/>
            <pc:sldMk cId="2968521092" sldId="259"/>
            <ac:spMk id="2" creationId="{59B17FC8-E421-5105-9B5F-12EEF317267B}"/>
          </ac:spMkLst>
        </pc:spChg>
      </pc:sldChg>
      <pc:sldChg chg="modSp add mod modTransition modNotesTx">
        <pc:chgData name="Stan Cox" userId="9376f276357bfffd" providerId="LiveId" clId="{1F0DE5EC-9755-444E-8544-891F63E3678B}" dt="2022-11-19T19:54:35.797" v="5936" actId="20577"/>
        <pc:sldMkLst>
          <pc:docMk/>
          <pc:sldMk cId="147669883" sldId="260"/>
        </pc:sldMkLst>
        <pc:spChg chg="mod">
          <ac:chgData name="Stan Cox" userId="9376f276357bfffd" providerId="LiveId" clId="{1F0DE5EC-9755-444E-8544-891F63E3678B}" dt="2022-11-08T18:46:46.839" v="80" actId="20577"/>
          <ac:spMkLst>
            <pc:docMk/>
            <pc:sldMk cId="147669883" sldId="260"/>
            <ac:spMk id="2" creationId="{59B17FC8-E421-5105-9B5F-12EEF317267B}"/>
          </ac:spMkLst>
        </pc:spChg>
        <pc:spChg chg="mod">
          <ac:chgData name="Stan Cox" userId="9376f276357bfffd" providerId="LiveId" clId="{1F0DE5EC-9755-444E-8544-891F63E3678B}" dt="2022-11-08T18:47:58.101" v="85" actId="20577"/>
          <ac:spMkLst>
            <pc:docMk/>
            <pc:sldMk cId="147669883" sldId="260"/>
            <ac:spMk id="3" creationId="{81472BD6-35B8-CE66-9F76-2FCA7F54FBED}"/>
          </ac:spMkLst>
        </pc:spChg>
      </pc:sldChg>
      <pc:sldChg chg="add del setBg">
        <pc:chgData name="Stan Cox" userId="9376f276357bfffd" providerId="LiveId" clId="{1F0DE5EC-9755-444E-8544-891F63E3678B}" dt="2022-11-08T18:45:00.982" v="1"/>
        <pc:sldMkLst>
          <pc:docMk/>
          <pc:sldMk cId="455043545" sldId="260"/>
        </pc:sldMkLst>
      </pc:sldChg>
      <pc:sldChg chg="modSp add mod modTransition modNotesTx">
        <pc:chgData name="Stan Cox" userId="9376f276357bfffd" providerId="LiveId" clId="{1F0DE5EC-9755-444E-8544-891F63E3678B}" dt="2022-11-19T20:14:50.747" v="6913" actId="20577"/>
        <pc:sldMkLst>
          <pc:docMk/>
          <pc:sldMk cId="3108458639" sldId="261"/>
        </pc:sldMkLst>
        <pc:spChg chg="mod">
          <ac:chgData name="Stan Cox" userId="9376f276357bfffd" providerId="LiveId" clId="{1F0DE5EC-9755-444E-8544-891F63E3678B}" dt="2022-11-08T18:49:24.470" v="129" actId="20577"/>
          <ac:spMkLst>
            <pc:docMk/>
            <pc:sldMk cId="3108458639" sldId="261"/>
            <ac:spMk id="2" creationId="{59B17FC8-E421-5105-9B5F-12EEF317267B}"/>
          </ac:spMkLst>
        </pc:spChg>
        <pc:spChg chg="mod">
          <ac:chgData name="Stan Cox" userId="9376f276357bfffd" providerId="LiveId" clId="{1F0DE5EC-9755-444E-8544-891F63E3678B}" dt="2022-11-08T18:50:42.675" v="135" actId="6549"/>
          <ac:spMkLst>
            <pc:docMk/>
            <pc:sldMk cId="3108458639" sldId="261"/>
            <ac:spMk id="3" creationId="{81472BD6-35B8-CE66-9F76-2FCA7F54FBED}"/>
          </ac:spMkLst>
        </pc:spChg>
      </pc:sldChg>
      <pc:sldChg chg="add del setBg">
        <pc:chgData name="Stan Cox" userId="9376f276357bfffd" providerId="LiveId" clId="{1F0DE5EC-9755-444E-8544-891F63E3678B}" dt="2022-11-08T18:48:10.279" v="87"/>
        <pc:sldMkLst>
          <pc:docMk/>
          <pc:sldMk cId="3947365546" sldId="261"/>
        </pc:sldMkLst>
      </pc:sldChg>
      <pc:sldChg chg="addSp delSp modSp add mod modTransition modNotesTx">
        <pc:chgData name="Stan Cox" userId="9376f276357bfffd" providerId="LiveId" clId="{1F0DE5EC-9755-444E-8544-891F63E3678B}" dt="2022-11-19T20:16:56.659" v="7156" actId="113"/>
        <pc:sldMkLst>
          <pc:docMk/>
          <pc:sldMk cId="993682046" sldId="262"/>
        </pc:sldMkLst>
        <pc:spChg chg="mod">
          <ac:chgData name="Stan Cox" userId="9376f276357bfffd" providerId="LiveId" clId="{1F0DE5EC-9755-444E-8544-891F63E3678B}" dt="2022-11-08T18:51:26.859" v="167" actId="404"/>
          <ac:spMkLst>
            <pc:docMk/>
            <pc:sldMk cId="993682046" sldId="262"/>
            <ac:spMk id="2" creationId="{59B17FC8-E421-5105-9B5F-12EEF317267B}"/>
          </ac:spMkLst>
        </pc:spChg>
        <pc:spChg chg="mod">
          <ac:chgData name="Stan Cox" userId="9376f276357bfffd" providerId="LiveId" clId="{1F0DE5EC-9755-444E-8544-891F63E3678B}" dt="2022-11-18T17:59:46.925" v="3828" actId="20577"/>
          <ac:spMkLst>
            <pc:docMk/>
            <pc:sldMk cId="993682046" sldId="262"/>
            <ac:spMk id="3" creationId="{81472BD6-35B8-CE66-9F76-2FCA7F54FBED}"/>
          </ac:spMkLst>
        </pc:spChg>
        <pc:picChg chg="add del">
          <ac:chgData name="Stan Cox" userId="9376f276357bfffd" providerId="LiveId" clId="{1F0DE5EC-9755-444E-8544-891F63E3678B}" dt="2022-11-18T17:59:32.577" v="3809" actId="22"/>
          <ac:picMkLst>
            <pc:docMk/>
            <pc:sldMk cId="993682046" sldId="262"/>
            <ac:picMk id="5" creationId="{30B7266D-8387-94C4-0AD9-9C15F5990EB6}"/>
          </ac:picMkLst>
        </pc:picChg>
      </pc:sldChg>
      <pc:sldChg chg="add del setBg">
        <pc:chgData name="Stan Cox" userId="9376f276357bfffd" providerId="LiveId" clId="{1F0DE5EC-9755-444E-8544-891F63E3678B}" dt="2022-11-08T18:51:06.407" v="137"/>
        <pc:sldMkLst>
          <pc:docMk/>
          <pc:sldMk cId="1519644345"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6A8A2D-5EA3-EB44-6FBA-BE1608D08F2A}"/>
              </a:ext>
            </a:extLst>
          </p:cNvPr>
          <p:cNvSpPr>
            <a:spLocks noGrp="1"/>
          </p:cNvSpPr>
          <p:nvPr>
            <p:ph type="hdr" sz="quarter"/>
          </p:nvPr>
        </p:nvSpPr>
        <p:spPr>
          <a:xfrm>
            <a:off x="0" y="0"/>
            <a:ext cx="3232573" cy="748877"/>
          </a:xfrm>
          <a:prstGeom prst="rect">
            <a:avLst/>
          </a:prstGeom>
        </p:spPr>
        <p:txBody>
          <a:bodyPr vert="horz" lIns="93177" tIns="46589" rIns="93177" bIns="46589" rtlCol="0"/>
          <a:lstStyle>
            <a:lvl1pPr algn="l">
              <a:defRPr sz="1200"/>
            </a:lvl1pPr>
          </a:lstStyle>
          <a:p>
            <a:r>
              <a:rPr lang="en-US" sz="2400" dirty="0">
                <a:latin typeface="Sedgwick Ave" panose="00000500000000000000" pitchFamily="2" charset="0"/>
              </a:rPr>
              <a:t>Wise Parents</a:t>
            </a:r>
          </a:p>
          <a:p>
            <a:r>
              <a:rPr lang="en-US" dirty="0"/>
              <a:t>Proverbs</a:t>
            </a:r>
          </a:p>
        </p:txBody>
      </p:sp>
      <p:sp>
        <p:nvSpPr>
          <p:cNvPr id="3" name="Date Placeholder 2">
            <a:extLst>
              <a:ext uri="{FF2B5EF4-FFF2-40B4-BE49-F238E27FC236}">
                <a16:creationId xmlns:a16="http://schemas.microsoft.com/office/drawing/2014/main" id="{AF8679A5-EAC7-C4FD-CE16-670A2293B23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November 20, 2022 @ 11am</a:t>
            </a:r>
          </a:p>
        </p:txBody>
      </p:sp>
      <p:sp>
        <p:nvSpPr>
          <p:cNvPr id="4" name="Footer Placeholder 3">
            <a:extLst>
              <a:ext uri="{FF2B5EF4-FFF2-40B4-BE49-F238E27FC236}">
                <a16:creationId xmlns:a16="http://schemas.microsoft.com/office/drawing/2014/main" id="{8C6DB045-5D46-6FC4-4874-5C9046E0872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A98A1E9-89B8-0380-4D29-8756B63E496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E570F30A-6CD4-4CCA-A79B-946718E42087}" type="slidenum">
              <a:rPr lang="en-US" smtClean="0"/>
              <a:t>‹#›</a:t>
            </a:fld>
            <a:endParaRPr lang="en-US" dirty="0"/>
          </a:p>
        </p:txBody>
      </p:sp>
    </p:spTree>
    <p:extLst>
      <p:ext uri="{BB962C8B-B14F-4D97-AF65-F5344CB8AC3E}">
        <p14:creationId xmlns:p14="http://schemas.microsoft.com/office/powerpoint/2010/main" val="41222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7243B9-8F6F-452C-9919-62201DF9AE93}" type="datetimeFigureOut">
              <a:rPr lang="en-US" smtClean="0"/>
              <a:t>11/19/2022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CEDF11-7E27-4317-8830-4B32C3A9C992}" type="slidenum">
              <a:rPr lang="en-US" smtClean="0"/>
              <a:t>‹#›</a:t>
            </a:fld>
            <a:endParaRPr lang="en-US"/>
          </a:p>
        </p:txBody>
      </p:sp>
    </p:spTree>
    <p:extLst>
      <p:ext uri="{BB962C8B-B14F-4D97-AF65-F5344CB8AC3E}">
        <p14:creationId xmlns:p14="http://schemas.microsoft.com/office/powerpoint/2010/main" val="6908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marL="174708" indent="-174708">
              <a:buFont typeface="Arial" panose="020B0604020202020204" pitchFamily="34" charset="0"/>
              <a:buChar char="•"/>
            </a:pPr>
            <a:r>
              <a:rPr lang="en-US" b="1" dirty="0"/>
              <a:t>Being a parent in our time is a daunting task</a:t>
            </a:r>
          </a:p>
          <a:p>
            <a:pPr marL="640594" lvl="1" indent="-174708">
              <a:buFont typeface="Arial" panose="020B0604020202020204" pitchFamily="34" charset="0"/>
              <a:buChar char="•"/>
            </a:pPr>
            <a:r>
              <a:rPr lang="en-US" dirty="0"/>
              <a:t>There are economic, social and spiritual challenges to which our children are and will be exposed.</a:t>
            </a:r>
          </a:p>
          <a:p>
            <a:pPr marL="640594" lvl="1" indent="-174708">
              <a:buFont typeface="Arial" panose="020B0604020202020204" pitchFamily="34" charset="0"/>
              <a:buChar char="•"/>
            </a:pPr>
            <a:r>
              <a:rPr lang="en-US" dirty="0"/>
              <a:t>This, perhaps more than in generations past (certainly when I was a child).</a:t>
            </a:r>
          </a:p>
          <a:p>
            <a:pPr marL="174708" indent="-174708">
              <a:buFont typeface="Arial" panose="020B0604020202020204" pitchFamily="34" charset="0"/>
              <a:buChar char="•"/>
            </a:pPr>
            <a:r>
              <a:rPr lang="en-US" b="1" dirty="0"/>
              <a:t>I want all of you parents with young children, (and some not quite as young), to know I appreciate your efforts to raise them</a:t>
            </a:r>
          </a:p>
          <a:p>
            <a:pPr marL="640594" lvl="1" indent="-174708">
              <a:buFont typeface="Arial" panose="020B0604020202020204" pitchFamily="34" charset="0"/>
              <a:buChar char="•"/>
            </a:pPr>
            <a:r>
              <a:rPr lang="en-US" dirty="0"/>
              <a:t>It seems to me that our parents here at West Side have taken seriously the charge of Proverbs 22:6</a:t>
            </a:r>
          </a:p>
          <a:p>
            <a:r>
              <a:rPr lang="en-US" b="1" dirty="0"/>
              <a:t>(Proverbs 22:6), </a:t>
            </a:r>
            <a:r>
              <a:rPr lang="en-US" i="1" dirty="0"/>
              <a:t>“Train up a child in the way he should go, and when he is old he will not depart from it.”</a:t>
            </a:r>
          </a:p>
          <a:p>
            <a:pPr marL="640594" lvl="1" indent="-174708">
              <a:buFont typeface="Arial" panose="020B0604020202020204" pitchFamily="34" charset="0"/>
              <a:buChar char="•"/>
            </a:pPr>
            <a:r>
              <a:rPr lang="en-US" i="0" dirty="0"/>
              <a:t>Our first look at this passage might make us think this is an absolute promise that is given to us by God (like the answer to a prayer).</a:t>
            </a:r>
          </a:p>
          <a:p>
            <a:pPr marL="640594" lvl="1" indent="-174708">
              <a:buFont typeface="Arial" panose="020B0604020202020204" pitchFamily="34" charset="0"/>
              <a:buChar char="•"/>
            </a:pPr>
            <a:r>
              <a:rPr lang="en-US" i="0" dirty="0"/>
              <a:t>I ask that you consider a few truths as we contemplate the wise man’s words</a:t>
            </a:r>
          </a:p>
          <a:p>
            <a:pPr marL="1106481" lvl="2" indent="-174708">
              <a:buFont typeface="Arial" panose="020B0604020202020204" pitchFamily="34" charset="0"/>
              <a:buChar char="•"/>
            </a:pPr>
            <a:r>
              <a:rPr lang="en-US" b="1" i="0" dirty="0"/>
              <a:t>First, </a:t>
            </a:r>
            <a:r>
              <a:rPr lang="en-US" i="0" dirty="0"/>
              <a:t>the reality that men have free will.  In other words, ultimately each man will, through the decisions he makes, determine his own standing before God.</a:t>
            </a:r>
          </a:p>
          <a:p>
            <a:r>
              <a:rPr lang="en-US" b="1" i="0" dirty="0"/>
              <a:t>(Ezekiel 18:20),</a:t>
            </a:r>
            <a:r>
              <a:rPr lang="en-US" i="0" dirty="0"/>
              <a:t> </a:t>
            </a:r>
            <a:r>
              <a:rPr lang="en-US" i="1" dirty="0"/>
              <a:t>“The soul who sins shall die. The son shall not bear the guilt of the father, nor the father bear the guilt of the son. The righteousness of the righteous shall be upon himself, and the wickedness of the wicked shall be upon himself.”</a:t>
            </a:r>
          </a:p>
          <a:p>
            <a:pPr marL="1106481" lvl="2" indent="-174708">
              <a:buFont typeface="Arial" panose="020B0604020202020204" pitchFamily="34" charset="0"/>
              <a:buChar char="•"/>
            </a:pPr>
            <a:r>
              <a:rPr lang="en-US" i="0" dirty="0"/>
              <a:t>King Josiah is a good example here:  He rejected the sinful rule of his grandfather Manasseh, and his father Amon.  He was a righteous king. At his death, his son </a:t>
            </a:r>
            <a:r>
              <a:rPr lang="en-US" i="0" dirty="0" err="1"/>
              <a:t>Jehoahaz</a:t>
            </a:r>
            <a:r>
              <a:rPr lang="en-US" i="0" dirty="0"/>
              <a:t> began to reign.  He was 23 years old.  He departed from the righteous example of his father, and </a:t>
            </a:r>
            <a:r>
              <a:rPr lang="en-US" i="1" dirty="0"/>
              <a:t>“did evil in the sight of the Lord” </a:t>
            </a:r>
            <a:r>
              <a:rPr lang="en-US" i="0" dirty="0"/>
              <a:t>(2 Kings 23:32).</a:t>
            </a:r>
          </a:p>
          <a:p>
            <a:pPr marL="1106481" lvl="2" indent="-174708">
              <a:buFont typeface="Arial" panose="020B0604020202020204" pitchFamily="34" charset="0"/>
              <a:buChar char="•"/>
            </a:pPr>
            <a:r>
              <a:rPr lang="en-US" b="1" i="0" dirty="0"/>
              <a:t>Second,</a:t>
            </a:r>
            <a:r>
              <a:rPr lang="en-US" i="0" dirty="0"/>
              <a:t> children are vulnerable.  They are susceptible to outside influences.  Their primary and greatest influence needs to be their godly and loving father and mother!</a:t>
            </a:r>
          </a:p>
          <a:p>
            <a:pPr marL="640594" lvl="1" indent="-174708">
              <a:buFont typeface="Arial" panose="020B0604020202020204" pitchFamily="34" charset="0"/>
              <a:buChar char="•"/>
            </a:pPr>
            <a:r>
              <a:rPr lang="en-US" i="0" dirty="0"/>
              <a:t>In reality, our text recognizes the effectiveness of a godly parental example.  By your instruction, you give your children a great advantage as they face the world.</a:t>
            </a:r>
          </a:p>
          <a:p>
            <a:pPr marL="1106481" lvl="2" indent="-174708">
              <a:buFont typeface="Arial" panose="020B0604020202020204" pitchFamily="34" charset="0"/>
              <a:buChar char="•"/>
            </a:pPr>
            <a:r>
              <a:rPr lang="en-US" i="0" dirty="0"/>
              <a:t>If you do your job well, your children will have you as their primary influence. Ask those who are here today who were raised in such a home.  They will tell you how important their parents were to their faithfulness today.</a:t>
            </a:r>
          </a:p>
          <a:p>
            <a:pPr marL="174708" indent="-174708">
              <a:buFont typeface="Arial" panose="020B0604020202020204" pitchFamily="34" charset="0"/>
              <a:buChar char="•"/>
            </a:pPr>
            <a:r>
              <a:rPr lang="en-US" b="1" i="0" dirty="0"/>
              <a:t>So, what does the wise man of Proverbs say are the wise choices when seeking to successfully raise your children to become faithful Christians in our time?</a:t>
            </a:r>
          </a:p>
          <a:p>
            <a:endParaRPr lang="en-US" i="1" dirty="0"/>
          </a:p>
          <a:p>
            <a:pPr algn="r"/>
            <a:r>
              <a:rPr lang="en-US" i="1" dirty="0"/>
              <a:t>Material based in part upon an outline on Proverbs by Mark Copeland</a:t>
            </a:r>
          </a:p>
        </p:txBody>
      </p:sp>
      <p:sp>
        <p:nvSpPr>
          <p:cNvPr id="4" name="Slide Number Placeholder 3"/>
          <p:cNvSpPr>
            <a:spLocks noGrp="1"/>
          </p:cNvSpPr>
          <p:nvPr>
            <p:ph type="sldNum" sz="quarter" idx="5"/>
          </p:nvPr>
        </p:nvSpPr>
        <p:spPr/>
        <p:txBody>
          <a:bodyPr/>
          <a:lstStyle/>
          <a:p>
            <a:fld id="{ABCEDF11-7E27-4317-8830-4B32C3A9C992}" type="slidenum">
              <a:rPr lang="en-US" smtClean="0"/>
              <a:t>1</a:t>
            </a:fld>
            <a:endParaRPr lang="en-US"/>
          </a:p>
        </p:txBody>
      </p:sp>
    </p:spTree>
    <p:extLst>
      <p:ext uri="{BB962C8B-B14F-4D97-AF65-F5344CB8AC3E}">
        <p14:creationId xmlns:p14="http://schemas.microsoft.com/office/powerpoint/2010/main" val="416586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Teach your children to fear the Lord</a:t>
            </a:r>
          </a:p>
          <a:p>
            <a:r>
              <a:rPr lang="en-US" b="1" dirty="0">
                <a:latin typeface="+mn-lt"/>
              </a:rPr>
              <a:t>(Proverbs 15:16), </a:t>
            </a:r>
            <a:r>
              <a:rPr lang="en-US" b="0" i="1" dirty="0">
                <a:latin typeface="+mn-lt"/>
              </a:rPr>
              <a:t>“Better is a little with the fear of the Lord, than great treasure with trouble.”</a:t>
            </a:r>
          </a:p>
          <a:p>
            <a:pPr marL="640594" lvl="1" indent="-174708">
              <a:buFont typeface="Arial" panose="020B0604020202020204" pitchFamily="34" charset="0"/>
              <a:buChar char="•"/>
            </a:pPr>
            <a:r>
              <a:rPr lang="en-US" b="0" i="0" dirty="0">
                <a:latin typeface="+mn-lt"/>
              </a:rPr>
              <a:t>First, a little does not reference a small child (though that is a great description).</a:t>
            </a:r>
          </a:p>
          <a:p>
            <a:pPr marL="640594" lvl="1" indent="-174708">
              <a:buFont typeface="Arial" panose="020B0604020202020204" pitchFamily="34" charset="0"/>
              <a:buChar char="•"/>
            </a:pPr>
            <a:r>
              <a:rPr lang="en-US" b="0" i="0" dirty="0">
                <a:latin typeface="+mn-lt"/>
              </a:rPr>
              <a:t>It indicates that there is great value in having just a little (with Fear of God) than having a lot without it.</a:t>
            </a:r>
          </a:p>
          <a:p>
            <a:pPr marL="174708" indent="-174708">
              <a:buFont typeface="Arial" panose="020B0604020202020204" pitchFamily="34" charset="0"/>
              <a:buChar char="•"/>
            </a:pPr>
            <a:r>
              <a:rPr lang="en-US" b="1" i="0" dirty="0">
                <a:latin typeface="+mn-lt"/>
              </a:rPr>
              <a:t>Definition – (fear, </a:t>
            </a:r>
            <a:r>
              <a:rPr lang="en-US" b="0" i="1" dirty="0" err="1">
                <a:solidFill>
                  <a:srgbClr val="0A0A0A"/>
                </a:solidFill>
                <a:effectLst/>
                <a:latin typeface="+mn-lt"/>
              </a:rPr>
              <a:t>yir’â</a:t>
            </a:r>
            <a:r>
              <a:rPr lang="en-US" b="0" i="1" dirty="0">
                <a:solidFill>
                  <a:srgbClr val="0A0A0A"/>
                </a:solidFill>
                <a:effectLst/>
                <a:latin typeface="+mn-lt"/>
              </a:rPr>
              <a:t>; </a:t>
            </a:r>
            <a:r>
              <a:rPr lang="en-US" b="1" i="0" dirty="0">
                <a:solidFill>
                  <a:srgbClr val="506373"/>
                </a:solidFill>
                <a:effectLst/>
                <a:latin typeface="+mn-lt"/>
              </a:rPr>
              <a:t>Pronunciation </a:t>
            </a:r>
            <a:r>
              <a:rPr lang="en-US" b="0" i="0" dirty="0" err="1">
                <a:solidFill>
                  <a:srgbClr val="0A0A0A"/>
                </a:solidFill>
                <a:effectLst/>
                <a:latin typeface="+mn-lt"/>
              </a:rPr>
              <a:t>yir</a:t>
            </a:r>
            <a:r>
              <a:rPr lang="en-US" b="0" i="0" dirty="0">
                <a:solidFill>
                  <a:srgbClr val="0A0A0A"/>
                </a:solidFill>
                <a:effectLst/>
                <a:latin typeface="+mn-lt"/>
              </a:rPr>
              <a:t>-aw’) as it pertains to God, </a:t>
            </a:r>
            <a:r>
              <a:rPr lang="en-US" b="1" i="0" dirty="0">
                <a:solidFill>
                  <a:srgbClr val="0A0A0A"/>
                </a:solidFill>
                <a:effectLst/>
                <a:latin typeface="+mn-lt"/>
              </a:rPr>
              <a:t>respect, reverence, piety</a:t>
            </a:r>
            <a:r>
              <a:rPr lang="en-US" b="0" i="0" dirty="0">
                <a:solidFill>
                  <a:srgbClr val="0A0A0A"/>
                </a:solidFill>
                <a:effectLst/>
                <a:latin typeface="+mn-lt"/>
              </a:rPr>
              <a:t>.</a:t>
            </a:r>
          </a:p>
          <a:p>
            <a:pPr marL="174708" indent="-174708">
              <a:buFont typeface="Arial" panose="020B0604020202020204" pitchFamily="34" charset="0"/>
              <a:buChar char="•"/>
            </a:pPr>
            <a:r>
              <a:rPr lang="en-US" b="1" i="0" dirty="0">
                <a:solidFill>
                  <a:srgbClr val="0A0A0A"/>
                </a:solidFill>
                <a:effectLst/>
                <a:latin typeface="+mn-lt"/>
              </a:rPr>
              <a:t>You want for your child the best life!  Is that attained through wealth? Or through Godliness?</a:t>
            </a:r>
          </a:p>
          <a:p>
            <a:r>
              <a:rPr lang="en-US" b="1" i="0" dirty="0">
                <a:solidFill>
                  <a:srgbClr val="0A0A0A"/>
                </a:solidFill>
                <a:effectLst/>
                <a:latin typeface="+mn-lt"/>
              </a:rPr>
              <a:t>(</a:t>
            </a:r>
            <a:r>
              <a:rPr lang="en-US" b="1" dirty="0"/>
              <a:t>1 Timothy 6:6-10), </a:t>
            </a:r>
            <a:r>
              <a:rPr lang="en-US" i="1" dirty="0"/>
              <a:t>“Now godliness with contentment is great gain.</a:t>
            </a:r>
            <a:r>
              <a:rPr lang="en-US" i="1" baseline="30000" dirty="0"/>
              <a:t> 7</a:t>
            </a:r>
            <a:r>
              <a:rPr lang="en-US" i="1" dirty="0"/>
              <a:t> For we brought nothing into this world, and it is certain we can carry nothing out.</a:t>
            </a:r>
            <a:r>
              <a:rPr lang="en-US" i="1" baseline="30000" dirty="0"/>
              <a:t> 8</a:t>
            </a:r>
            <a:r>
              <a:rPr lang="en-US" i="1" dirty="0"/>
              <a:t> And having food and clothing, with these we shall be content.</a:t>
            </a:r>
            <a:r>
              <a:rPr lang="en-US" i="1" baseline="30000" dirty="0"/>
              <a:t> 9</a:t>
            </a:r>
            <a:r>
              <a:rPr lang="en-US" i="1" dirty="0"/>
              <a:t> But those who desire to be rich fall into temptation and a snare, and into many foolish and harmful lusts which drown men in destruction and perdition.</a:t>
            </a:r>
            <a:r>
              <a:rPr lang="en-US" i="1" baseline="30000" dirty="0"/>
              <a:t> 10</a:t>
            </a:r>
            <a:r>
              <a:rPr lang="en-US" i="1" dirty="0"/>
              <a:t> For the love of money is a root of all kinds of evil, for which some have strayed from the faith in their greediness, and pierced themselves through with many sorrows.”</a:t>
            </a:r>
          </a:p>
          <a:p>
            <a:pPr marL="640594" lvl="1" indent="-174708">
              <a:buFont typeface="Arial" panose="020B0604020202020204" pitchFamily="34" charset="0"/>
              <a:buChar char="•"/>
            </a:pPr>
            <a:r>
              <a:rPr lang="en-US" b="0" i="0" dirty="0">
                <a:solidFill>
                  <a:srgbClr val="0A0A0A"/>
                </a:solidFill>
                <a:effectLst/>
                <a:latin typeface="+mn-lt"/>
              </a:rPr>
              <a:t>There is much sorrow that can and often does accompany great wealth (cares and concerns that money brings). </a:t>
            </a:r>
          </a:p>
          <a:p>
            <a:pPr marL="640594" lvl="1" indent="-174708">
              <a:buFont typeface="Arial" panose="020B0604020202020204" pitchFamily="34" charset="0"/>
              <a:buChar char="•"/>
            </a:pPr>
            <a:r>
              <a:rPr lang="en-US" b="0" i="0" dirty="0">
                <a:solidFill>
                  <a:srgbClr val="0A0A0A"/>
                </a:solidFill>
                <a:effectLst/>
                <a:latin typeface="+mn-lt"/>
              </a:rPr>
              <a:t>The writer speaks of a more simple life, with God at its center.</a:t>
            </a:r>
          </a:p>
          <a:p>
            <a:pPr marL="174708" indent="-174708">
              <a:buFont typeface="Arial" panose="020B0604020202020204" pitchFamily="34" charset="0"/>
              <a:buChar char="•"/>
            </a:pPr>
            <a:r>
              <a:rPr lang="en-US" b="1" i="0" dirty="0">
                <a:solidFill>
                  <a:srgbClr val="0A0A0A"/>
                </a:solidFill>
                <a:effectLst/>
                <a:latin typeface="+mn-lt"/>
              </a:rPr>
              <a:t>What does providing the fear of the Lord bring?</a:t>
            </a:r>
          </a:p>
          <a:p>
            <a:pPr marL="640594" lvl="1" indent="-174708">
              <a:buFont typeface="Arial" panose="020B0604020202020204" pitchFamily="34" charset="0"/>
              <a:buChar char="•"/>
            </a:pPr>
            <a:r>
              <a:rPr lang="en-US" b="0" i="0" dirty="0">
                <a:solidFill>
                  <a:srgbClr val="0A0A0A"/>
                </a:solidFill>
                <a:effectLst/>
                <a:latin typeface="+mn-lt"/>
              </a:rPr>
              <a:t>Knowledge</a:t>
            </a:r>
          </a:p>
          <a:p>
            <a:r>
              <a:rPr lang="en-US" b="1" i="0" dirty="0">
                <a:solidFill>
                  <a:srgbClr val="0A0A0A"/>
                </a:solidFill>
                <a:effectLst/>
                <a:latin typeface="+mn-lt"/>
              </a:rPr>
              <a:t>(Proverbs 1:7), </a:t>
            </a:r>
            <a:r>
              <a:rPr lang="en-US" b="0" i="1" dirty="0">
                <a:solidFill>
                  <a:srgbClr val="0A0A0A"/>
                </a:solidFill>
                <a:effectLst/>
                <a:latin typeface="+mn-lt"/>
              </a:rPr>
              <a:t>“</a:t>
            </a:r>
            <a:r>
              <a:rPr lang="en-US" i="1" dirty="0"/>
              <a:t>The fear of the Lord is the beginning of knowledge, but fools despise wisdom and instruction.”</a:t>
            </a:r>
            <a:endParaRPr lang="en-US" b="0" i="1" dirty="0">
              <a:solidFill>
                <a:srgbClr val="0A0A0A"/>
              </a:solidFill>
              <a:effectLst/>
              <a:latin typeface="+mn-lt"/>
            </a:endParaRPr>
          </a:p>
          <a:p>
            <a:pPr marL="640594" lvl="1" indent="-174708">
              <a:buFont typeface="Arial" panose="020B0604020202020204" pitchFamily="34" charset="0"/>
              <a:buChar char="•"/>
            </a:pPr>
            <a:r>
              <a:rPr lang="en-US" b="0" i="0" dirty="0">
                <a:solidFill>
                  <a:srgbClr val="0A0A0A"/>
                </a:solidFill>
                <a:effectLst/>
                <a:latin typeface="+mn-lt"/>
              </a:rPr>
              <a:t>A means to prolong life</a:t>
            </a:r>
          </a:p>
          <a:p>
            <a:r>
              <a:rPr lang="en-US" b="1" i="0" dirty="0">
                <a:solidFill>
                  <a:srgbClr val="0A0A0A"/>
                </a:solidFill>
                <a:effectLst/>
                <a:latin typeface="+mn-lt"/>
              </a:rPr>
              <a:t>(Proverbs 10:27), </a:t>
            </a:r>
            <a:r>
              <a:rPr lang="en-US" b="0" i="1" dirty="0">
                <a:solidFill>
                  <a:srgbClr val="0A0A0A"/>
                </a:solidFill>
                <a:effectLst/>
                <a:latin typeface="+mn-lt"/>
              </a:rPr>
              <a:t>“</a:t>
            </a:r>
            <a:r>
              <a:rPr lang="en-US" i="1" dirty="0"/>
              <a:t>The fear of the Lord prolongs days, but the years of the wicked will be shortened.”</a:t>
            </a:r>
            <a:endParaRPr lang="en-US" b="0" i="1" dirty="0">
              <a:solidFill>
                <a:srgbClr val="0A0A0A"/>
              </a:solidFill>
              <a:effectLst/>
              <a:latin typeface="+mn-lt"/>
            </a:endParaRPr>
          </a:p>
          <a:p>
            <a:pPr marL="640594" lvl="1" indent="-174708">
              <a:buFont typeface="Arial" panose="020B0604020202020204" pitchFamily="34" charset="0"/>
              <a:buChar char="•"/>
            </a:pPr>
            <a:r>
              <a:rPr lang="en-US" b="0" i="0" dirty="0">
                <a:solidFill>
                  <a:srgbClr val="0A0A0A"/>
                </a:solidFill>
                <a:effectLst/>
                <a:latin typeface="+mn-lt"/>
              </a:rPr>
              <a:t>A key to avoiding sin</a:t>
            </a:r>
          </a:p>
          <a:p>
            <a:r>
              <a:rPr lang="en-US" b="1" i="0" dirty="0">
                <a:solidFill>
                  <a:srgbClr val="0A0A0A"/>
                </a:solidFill>
                <a:effectLst/>
                <a:latin typeface="+mn-lt"/>
              </a:rPr>
              <a:t>(Proverbs 16:16), </a:t>
            </a:r>
            <a:r>
              <a:rPr lang="en-US" b="0" i="1" dirty="0">
                <a:solidFill>
                  <a:srgbClr val="0A0A0A"/>
                </a:solidFill>
                <a:effectLst/>
                <a:latin typeface="+mn-lt"/>
              </a:rPr>
              <a:t>“</a:t>
            </a:r>
            <a:r>
              <a:rPr lang="en-US" i="1" dirty="0"/>
              <a:t>How much better to get </a:t>
            </a:r>
            <a:r>
              <a:rPr lang="en-US" i="1" u="sng" dirty="0"/>
              <a:t>wisdom</a:t>
            </a:r>
            <a:r>
              <a:rPr lang="en-US" i="1" dirty="0"/>
              <a:t> than gold! And to get </a:t>
            </a:r>
            <a:r>
              <a:rPr lang="en-US" i="1" u="sng" dirty="0"/>
              <a:t>understanding</a:t>
            </a:r>
            <a:r>
              <a:rPr lang="en-US" i="1" dirty="0"/>
              <a:t> is to be chosen rather than silver.”</a:t>
            </a:r>
            <a:endParaRPr lang="en-US" b="0" i="1" dirty="0">
              <a:solidFill>
                <a:srgbClr val="0A0A0A"/>
              </a:solidFill>
              <a:effectLst/>
              <a:latin typeface="+mn-lt"/>
            </a:endParaRPr>
          </a:p>
          <a:p>
            <a:pPr marL="640594" lvl="1" indent="-174708">
              <a:buFont typeface="Arial" panose="020B0604020202020204" pitchFamily="34" charset="0"/>
              <a:buChar char="•"/>
            </a:pPr>
            <a:r>
              <a:rPr lang="en-US" b="0" i="0" dirty="0">
                <a:solidFill>
                  <a:srgbClr val="0A0A0A"/>
                </a:solidFill>
                <a:effectLst/>
                <a:latin typeface="+mn-lt"/>
              </a:rPr>
              <a:t>True wealth</a:t>
            </a:r>
          </a:p>
          <a:p>
            <a:r>
              <a:rPr lang="en-US" b="1" i="0" dirty="0">
                <a:solidFill>
                  <a:srgbClr val="0A0A0A"/>
                </a:solidFill>
                <a:effectLst/>
                <a:latin typeface="+mn-lt"/>
              </a:rPr>
              <a:t>(Proverbs 22:4), </a:t>
            </a:r>
            <a:r>
              <a:rPr lang="en-US" b="0" i="1" dirty="0">
                <a:solidFill>
                  <a:srgbClr val="0A0A0A"/>
                </a:solidFill>
                <a:effectLst/>
                <a:latin typeface="+mn-lt"/>
              </a:rPr>
              <a:t>“</a:t>
            </a:r>
            <a:r>
              <a:rPr lang="en-US" i="1" dirty="0"/>
              <a:t>By humility and the fear of the Lord are riches and honor and life.”</a:t>
            </a:r>
            <a:endParaRPr lang="en-US" b="0" i="1" dirty="0">
              <a:solidFill>
                <a:srgbClr val="0A0A0A"/>
              </a:solidFill>
              <a:effectLst/>
              <a:latin typeface="+mn-lt"/>
            </a:endParaRPr>
          </a:p>
          <a:p>
            <a:pPr marL="174708" indent="-174708">
              <a:buFont typeface="Arial" panose="020B0604020202020204" pitchFamily="34" charset="0"/>
              <a:buChar char="•"/>
            </a:pPr>
            <a:r>
              <a:rPr lang="en-US" b="1" i="0" dirty="0">
                <a:solidFill>
                  <a:srgbClr val="0A0A0A"/>
                </a:solidFill>
                <a:effectLst/>
                <a:latin typeface="+mn-lt"/>
              </a:rPr>
              <a:t>If you provide your children with a fear of God, you have given them perhaps the greatest and most valuable gift possible!</a:t>
            </a:r>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1560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Love your children without conditions, but with an abundance of praise and affection.</a:t>
            </a:r>
          </a:p>
          <a:p>
            <a:r>
              <a:rPr lang="en-US" b="1" dirty="0"/>
              <a:t>(Proverbs 15:17), </a:t>
            </a:r>
            <a:r>
              <a:rPr lang="en-US" i="1" dirty="0"/>
              <a:t>“Better is a dinner of herbs where love is, than a fatted calf with hatred.”</a:t>
            </a:r>
            <a:endParaRPr lang="en-US" b="1" i="1" dirty="0"/>
          </a:p>
          <a:p>
            <a:pPr marL="174708" indent="-174708">
              <a:buFont typeface="Arial" panose="020B0604020202020204" pitchFamily="34" charset="0"/>
              <a:buChar char="•"/>
            </a:pPr>
            <a:r>
              <a:rPr lang="en-US" b="1" dirty="0"/>
              <a:t>Consider the tension at a table where strife has replaced the expressions of love (obvious from anecdotal evidence)</a:t>
            </a:r>
            <a:endParaRPr lang="en-US" b="0" dirty="0"/>
          </a:p>
          <a:p>
            <a:pPr marL="174708" indent="-174708">
              <a:buFont typeface="Arial" panose="020B0604020202020204" pitchFamily="34" charset="0"/>
              <a:buChar char="•"/>
            </a:pPr>
            <a:r>
              <a:rPr lang="en-US" b="1" dirty="0"/>
              <a:t>Note:  Like English, the Hebrew’s term for love is rather homogenous.</a:t>
            </a:r>
          </a:p>
          <a:p>
            <a:pPr marL="640594" lvl="1" indent="-174708">
              <a:buFont typeface="Arial" panose="020B0604020202020204" pitchFamily="34" charset="0"/>
              <a:buChar char="•"/>
            </a:pPr>
            <a:r>
              <a:rPr lang="en-US" b="0" dirty="0"/>
              <a:t>In scripture, this Hebrew word is used for love towards people, objects, God, and even is used as a reference to sexual desire</a:t>
            </a:r>
          </a:p>
          <a:p>
            <a:pPr marL="640594" lvl="1" indent="-174708">
              <a:buFont typeface="Arial" panose="020B0604020202020204" pitchFamily="34" charset="0"/>
              <a:buChar char="•"/>
            </a:pPr>
            <a:r>
              <a:rPr lang="en-US" b="0" dirty="0"/>
              <a:t>In the Greek language, there are more words used to describe love  (What does a child need)?</a:t>
            </a:r>
          </a:p>
          <a:p>
            <a:pPr marL="1106481" lvl="2" indent="-174708">
              <a:buFont typeface="Arial" panose="020B0604020202020204" pitchFamily="34" charset="0"/>
              <a:buChar char="•"/>
            </a:pPr>
            <a:r>
              <a:rPr lang="en-US" b="0" dirty="0" err="1"/>
              <a:t>Philoteknos</a:t>
            </a:r>
            <a:r>
              <a:rPr lang="en-US" b="0" dirty="0"/>
              <a:t> (love of children) fondness, natural affection for your children</a:t>
            </a:r>
          </a:p>
          <a:p>
            <a:pPr marL="1106481" lvl="2" indent="-174708">
              <a:buFont typeface="Arial" panose="020B0604020202020204" pitchFamily="34" charset="0"/>
              <a:buChar char="•"/>
            </a:pPr>
            <a:r>
              <a:rPr lang="en-US" b="0" dirty="0"/>
              <a:t>Storge (cherishing or fondness of natural relatives) family love</a:t>
            </a:r>
          </a:p>
          <a:p>
            <a:pPr marL="1106481" lvl="2" indent="-174708">
              <a:buFont typeface="Arial" panose="020B0604020202020204" pitchFamily="34" charset="0"/>
              <a:buChar char="•"/>
            </a:pPr>
            <a:r>
              <a:rPr lang="en-US" b="0" dirty="0"/>
              <a:t>Agape (charitableness.  The seeking of another’s welfare)</a:t>
            </a:r>
          </a:p>
          <a:p>
            <a:pPr marL="1106481" lvl="2" indent="-174708">
              <a:buFont typeface="Arial" panose="020B0604020202020204" pitchFamily="34" charset="0"/>
              <a:buChar char="•"/>
            </a:pPr>
            <a:r>
              <a:rPr lang="en-US" b="0" dirty="0"/>
              <a:t>Each of these should be present in the home!</a:t>
            </a:r>
          </a:p>
          <a:p>
            <a:pPr marL="174708" indent="-174708">
              <a:buFont typeface="Arial" panose="020B0604020202020204" pitchFamily="34" charset="0"/>
              <a:buChar char="•"/>
            </a:pPr>
            <a:r>
              <a:rPr lang="en-US" b="1" dirty="0"/>
              <a:t>Providing an environment where love reigns is more important that providing material abundance!</a:t>
            </a:r>
          </a:p>
          <a:p>
            <a:pPr marL="640594" lvl="1" indent="-174708">
              <a:buFont typeface="Arial" panose="020B0604020202020204" pitchFamily="34" charset="0"/>
              <a:buChar char="•"/>
            </a:pPr>
            <a:r>
              <a:rPr lang="en-US" b="0" dirty="0"/>
              <a:t>Troubled children come from homes where there is a lack of love, not where there is a lack of money</a:t>
            </a:r>
          </a:p>
          <a:p>
            <a:pPr marL="640594" lvl="1" indent="-174708">
              <a:buFont typeface="Arial" panose="020B0604020202020204" pitchFamily="34" charset="0"/>
              <a:buChar char="•"/>
            </a:pPr>
            <a:r>
              <a:rPr lang="en-US" b="0" dirty="0"/>
              <a:t>Remember Ethan Couch?  (Affluenza case?)</a:t>
            </a:r>
          </a:p>
          <a:p>
            <a:pPr marL="1106481" lvl="2" indent="-174708">
              <a:buFont typeface="Arial" panose="020B0604020202020204" pitchFamily="34" charset="0"/>
              <a:buChar char="•"/>
            </a:pPr>
            <a:r>
              <a:rPr lang="en-US" b="0" dirty="0"/>
              <a:t>Killed 4 and injured 9 when at the age of 16 he lost control of his SUV traveling high speed in a residential neighborhood</a:t>
            </a:r>
          </a:p>
          <a:p>
            <a:pPr marL="1106481" lvl="2" indent="-174708">
              <a:buFont typeface="Arial" panose="020B0604020202020204" pitchFamily="34" charset="0"/>
              <a:buChar char="•"/>
            </a:pPr>
            <a:r>
              <a:rPr lang="en-US" b="0" dirty="0"/>
              <a:t>His attorneys claimed he needed rehabilitation rather than jailtime.  He had no understanding of boundaries because his rich parents had never imposed any upon him!</a:t>
            </a:r>
          </a:p>
          <a:p>
            <a:pPr marL="1106481" lvl="2" indent="-174708">
              <a:buFont typeface="Arial" panose="020B0604020202020204" pitchFamily="34" charset="0"/>
              <a:buChar char="•"/>
            </a:pPr>
            <a:r>
              <a:rPr lang="en-US" b="0" dirty="0"/>
              <a:t>The most important thing you can do is love your children as God said to love them</a:t>
            </a:r>
          </a:p>
          <a:p>
            <a:pPr marL="1106481" lvl="2" indent="-174708">
              <a:buFont typeface="Arial" panose="020B0604020202020204" pitchFamily="34" charset="0"/>
              <a:buChar char="•"/>
            </a:pPr>
            <a:r>
              <a:rPr lang="en-US" b="0" dirty="0"/>
              <a:t>We will talk a bit more about this as the lesson progresses.</a:t>
            </a:r>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61864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peace and stability in the home</a:t>
            </a:r>
          </a:p>
          <a:p>
            <a:r>
              <a:rPr lang="en-US" b="1" dirty="0"/>
              <a:t>(Proverbs 17:1), </a:t>
            </a:r>
            <a:r>
              <a:rPr lang="en-US" b="0" i="1" dirty="0"/>
              <a:t>“Bette</a:t>
            </a:r>
            <a:r>
              <a:rPr lang="en-US" i="1" dirty="0"/>
              <a:t>r is a dry morsel with quietness, than a house full of feasting with strife.”</a:t>
            </a:r>
            <a:endParaRPr lang="en-US" b="0" i="1" dirty="0"/>
          </a:p>
          <a:p>
            <a:pPr marL="174708" indent="-174708">
              <a:buFont typeface="Arial" panose="020B0604020202020204" pitchFamily="34" charset="0"/>
              <a:buChar char="•"/>
            </a:pPr>
            <a:r>
              <a:rPr lang="en-US" b="1" dirty="0"/>
              <a:t>The food references continue, but here the emphasis is on the benefits of quietness.</a:t>
            </a:r>
          </a:p>
          <a:p>
            <a:pPr marL="631908" lvl="1" indent="-174708">
              <a:buFont typeface="Arial" panose="020B0604020202020204" pitchFamily="34" charset="0"/>
              <a:buChar char="•"/>
            </a:pPr>
            <a:r>
              <a:rPr lang="en-US" b="0" dirty="0"/>
              <a:t>Kaleigh’s example of the father who grew angry and was abusive in his language toward her, regarding the disobedience of his child in school</a:t>
            </a:r>
          </a:p>
          <a:p>
            <a:pPr marL="631908" lvl="1" indent="-174708">
              <a:buFont typeface="Arial" panose="020B0604020202020204" pitchFamily="34" charset="0"/>
              <a:buChar char="•"/>
            </a:pPr>
            <a:r>
              <a:rPr lang="en-US" b="0" dirty="0"/>
              <a:t>Can you imagine how he would treat his own child, if he was willing to be so filled with rancor toward an adult.</a:t>
            </a:r>
          </a:p>
          <a:p>
            <a:pPr marL="171450" indent="-171450">
              <a:buFont typeface="Arial" panose="020B0604020202020204" pitchFamily="34" charset="0"/>
              <a:buChar char="•"/>
            </a:pPr>
            <a:r>
              <a:rPr lang="en-US" b="1" dirty="0"/>
              <a:t>Where there is peace and tranquility in a family, material affluence matters little </a:t>
            </a:r>
          </a:p>
          <a:p>
            <a:pPr marL="628650" lvl="1" indent="-171450">
              <a:buFont typeface="Arial" panose="020B0604020202020204" pitchFamily="34" charset="0"/>
              <a:buChar char="•"/>
            </a:pPr>
            <a:r>
              <a:rPr lang="en-US" dirty="0"/>
              <a:t>But what value is there in wealth, if we are always fighting over the things it provides?</a:t>
            </a:r>
          </a:p>
          <a:p>
            <a:pPr marL="628650" lvl="1" indent="-171450">
              <a:buFont typeface="Arial" panose="020B0604020202020204" pitchFamily="34" charset="0"/>
              <a:buChar char="•"/>
            </a:pPr>
            <a:r>
              <a:rPr lang="en-US" dirty="0"/>
              <a:t>A wise father (or mother) realizes that </a:t>
            </a:r>
            <a:r>
              <a:rPr lang="en-US" b="1" dirty="0"/>
              <a:t>spiritual</a:t>
            </a:r>
            <a:r>
              <a:rPr lang="en-US" dirty="0"/>
              <a:t> provisions are more important than </a:t>
            </a:r>
            <a:r>
              <a:rPr lang="en-US" b="1" dirty="0"/>
              <a:t>material</a:t>
            </a:r>
            <a:r>
              <a:rPr lang="en-US" dirty="0"/>
              <a:t> ones</a:t>
            </a:r>
          </a:p>
          <a:p>
            <a:pPr marL="1085850" lvl="2" indent="-171450">
              <a:buFont typeface="Arial" panose="020B0604020202020204" pitchFamily="34" charset="0"/>
              <a:buChar char="•"/>
            </a:pPr>
            <a:r>
              <a:rPr lang="en-US" dirty="0"/>
              <a:t>No man or woman can be a successful father or mother if they do not provide the spiritual, first and foremost.</a:t>
            </a:r>
          </a:p>
          <a:p>
            <a:pPr marL="1085850" lvl="2" indent="-171450">
              <a:buFont typeface="Arial" panose="020B0604020202020204" pitchFamily="34" charset="0"/>
              <a:buChar char="•"/>
            </a:pPr>
            <a:r>
              <a:rPr lang="en-US" dirty="0"/>
              <a:t>In order for children to absorb the lessons, they need a quite and stable example to show them the way.</a:t>
            </a:r>
          </a:p>
          <a:p>
            <a:pPr marL="0" lvl="0" indent="0">
              <a:buFont typeface="Arial" panose="020B0604020202020204" pitchFamily="34" charset="0"/>
              <a:buNone/>
            </a:pPr>
            <a:r>
              <a:rPr lang="en-US" b="1" i="0" dirty="0"/>
              <a:t>(Proverbs 14:26),</a:t>
            </a:r>
            <a:r>
              <a:rPr lang="en-US" b="1" i="1" dirty="0"/>
              <a:t> </a:t>
            </a:r>
            <a:r>
              <a:rPr lang="en-US" i="1" dirty="0"/>
              <a:t>“In the fear of the Lord there is strong confidence, and His children will have a place of refuge.”</a:t>
            </a:r>
          </a:p>
          <a:p>
            <a:pPr marL="171450" lvl="0" indent="-171450">
              <a:buFont typeface="Arial" panose="020B0604020202020204" pitchFamily="34" charset="0"/>
              <a:buChar char="•"/>
            </a:pPr>
            <a:r>
              <a:rPr lang="en-US" b="1" i="0" dirty="0"/>
              <a:t>Ask yourself if your home is a true refuge for your children.  Do they have confidence because of your fear of the Lord?</a:t>
            </a:r>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33747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for Your Children’s Welfare</a:t>
            </a:r>
          </a:p>
          <a:p>
            <a:r>
              <a:rPr lang="en-US" b="1" dirty="0"/>
              <a:t>(Proverbs 20:7), </a:t>
            </a:r>
            <a:r>
              <a:rPr lang="en-US" b="0" i="1" dirty="0"/>
              <a:t>“The righteous man walks in his integrity; his children are blessed after him.”</a:t>
            </a:r>
          </a:p>
          <a:p>
            <a:pPr marL="171450" indent="-171450">
              <a:buFont typeface="Arial" panose="020B0604020202020204" pitchFamily="34" charset="0"/>
              <a:buChar char="•"/>
            </a:pPr>
            <a:r>
              <a:rPr lang="en-US" b="1" dirty="0"/>
              <a:t>We have emphasized the spiritual rather than the physical.  It is seldom in our world, and especially in our nation that a righteous man will be unable to care for his family.</a:t>
            </a:r>
          </a:p>
          <a:p>
            <a:pPr marL="1085850" lvl="2" indent="-171450">
              <a:buFont typeface="Arial" panose="020B0604020202020204" pitchFamily="34" charset="0"/>
              <a:buChar char="•"/>
            </a:pPr>
            <a:r>
              <a:rPr lang="en-US" dirty="0"/>
              <a:t>In fact, a righteous life helps a man to provide</a:t>
            </a:r>
          </a:p>
          <a:p>
            <a:pPr marL="171450" indent="-171450">
              <a:buFont typeface="Arial" panose="020B0604020202020204" pitchFamily="34" charset="0"/>
              <a:buChar char="•"/>
            </a:pPr>
            <a:r>
              <a:rPr lang="en-US" b="1" dirty="0"/>
              <a:t>How to ensure adequate provisions for your family?</a:t>
            </a:r>
          </a:p>
          <a:p>
            <a:pPr marL="628650" lvl="1" indent="-171450">
              <a:buFont typeface="Arial" panose="020B0604020202020204" pitchFamily="34" charset="0"/>
              <a:buChar char="•"/>
            </a:pPr>
            <a:r>
              <a:rPr lang="en-US" b="0" dirty="0"/>
              <a:t>Put the kingdom of God first in your life</a:t>
            </a:r>
          </a:p>
          <a:p>
            <a:pPr marL="0" lvl="0" indent="0">
              <a:buFont typeface="Arial" panose="020B0604020202020204" pitchFamily="34" charset="0"/>
              <a:buNone/>
            </a:pPr>
            <a:r>
              <a:rPr lang="en-US" b="1" dirty="0"/>
              <a:t>(Matthew 6:33),</a:t>
            </a:r>
            <a:r>
              <a:rPr lang="en-US" b="1" i="1" dirty="0"/>
              <a:t> “</a:t>
            </a:r>
            <a:r>
              <a:rPr lang="en-US" i="1" dirty="0"/>
              <a:t>But seek first the kingdom of God and His righteousness, and all these things shall be added to you.”</a:t>
            </a:r>
          </a:p>
          <a:p>
            <a:pPr marL="628650" lvl="1" indent="-171450">
              <a:buFont typeface="Arial" panose="020B0604020202020204" pitchFamily="34" charset="0"/>
              <a:buChar char="•"/>
            </a:pPr>
            <a:r>
              <a:rPr lang="en-US" b="0" i="0" dirty="0"/>
              <a:t>Concentrate on obtaining true wisdom and knowledge rather than wealth</a:t>
            </a:r>
          </a:p>
          <a:p>
            <a:pPr marL="0" lvl="0" indent="0">
              <a:buFont typeface="Arial" panose="020B0604020202020204" pitchFamily="34" charset="0"/>
              <a:buNone/>
            </a:pPr>
            <a:r>
              <a:rPr lang="en-US" b="1" i="0" dirty="0"/>
              <a:t>(Proverbs 24:3-4), </a:t>
            </a:r>
            <a:r>
              <a:rPr lang="en-US" b="0" i="1" dirty="0"/>
              <a:t>“Through wisdom a house is built, and by understanding it is established; </a:t>
            </a:r>
            <a:r>
              <a:rPr lang="en-US" b="0" i="1" baseline="30000" dirty="0"/>
              <a:t>4</a:t>
            </a:r>
            <a:r>
              <a:rPr lang="en-US" b="0" i="1" dirty="0"/>
              <a:t> By knowledge the rooms are filled with all precious and pleasant riches.”</a:t>
            </a:r>
          </a:p>
          <a:p>
            <a:pPr marL="628650" lvl="1" indent="-171450">
              <a:buFont typeface="Arial" panose="020B0604020202020204" pitchFamily="34" charset="0"/>
              <a:buChar char="•"/>
            </a:pPr>
            <a:r>
              <a:rPr lang="en-US" b="0" i="0" dirty="0"/>
              <a:t>Take seriously your responsibilities in this area (worse than an infidel)</a:t>
            </a:r>
          </a:p>
          <a:p>
            <a:pPr marL="0" lvl="0" indent="0">
              <a:buFont typeface="Arial" panose="020B0604020202020204" pitchFamily="34" charset="0"/>
              <a:buNone/>
            </a:pPr>
            <a:r>
              <a:rPr lang="en-US" b="1" dirty="0"/>
              <a:t>(1 Timothy 5:8), </a:t>
            </a:r>
            <a:r>
              <a:rPr lang="en-US" i="1" dirty="0"/>
              <a:t>“But if anyone does not provide for his own, and especially for those of his household, he has denied the faith and is worse than an unbeliever.”</a:t>
            </a:r>
          </a:p>
          <a:p>
            <a:pPr marL="1085850" lvl="2" indent="-171450">
              <a:buFont typeface="Arial" panose="020B0604020202020204" pitchFamily="34" charset="0"/>
              <a:buChar char="•"/>
            </a:pPr>
            <a:r>
              <a:rPr lang="en-US" b="0" i="0" dirty="0"/>
              <a:t>This does not fail to note the possibility of hardship and catastrophic circumstance</a:t>
            </a:r>
          </a:p>
          <a:p>
            <a:pPr marL="1085850" lvl="2" indent="-171450">
              <a:buFont typeface="Arial" panose="020B0604020202020204" pitchFamily="34" charset="0"/>
              <a:buChar char="•"/>
            </a:pPr>
            <a:r>
              <a:rPr lang="en-US" b="0" i="0" dirty="0"/>
              <a:t>The context is of a man whose does not have the industry and sense of responsibility to care for his widowed mother.</a:t>
            </a:r>
          </a:p>
          <a:p>
            <a:pPr marL="1085850" lvl="2" indent="-171450">
              <a:buFont typeface="Arial" panose="020B0604020202020204" pitchFamily="34" charset="0"/>
              <a:buChar char="•"/>
            </a:pPr>
            <a:r>
              <a:rPr lang="en-US" b="0" i="0" dirty="0"/>
              <a:t>It is not a matter of can not, but a matter of will not.  A great character flaw.</a:t>
            </a:r>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6905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Provide proper discipline for your children</a:t>
            </a:r>
          </a:p>
          <a:p>
            <a:pPr marL="171450" lvl="0" indent="-171450">
              <a:buFont typeface="Arial" panose="020B0604020202020204" pitchFamily="34" charset="0"/>
              <a:buChar char="•"/>
            </a:pPr>
            <a:r>
              <a:rPr lang="en-US" b="1" dirty="0"/>
              <a:t>Used properly, discipline is an expression of true love</a:t>
            </a:r>
          </a:p>
          <a:p>
            <a:r>
              <a:rPr lang="en-US" b="1" dirty="0"/>
              <a:t>(Proverbs 13:24), </a:t>
            </a:r>
            <a:r>
              <a:rPr lang="en-US" i="1" dirty="0"/>
              <a:t>“He who spares his rod hates his son, but he who loves him disciplines him promptly.”</a:t>
            </a:r>
          </a:p>
          <a:p>
            <a:pPr marL="171450" indent="-171450">
              <a:buFont typeface="Arial" panose="020B0604020202020204" pitchFamily="34" charset="0"/>
              <a:buChar char="•"/>
            </a:pPr>
            <a:r>
              <a:rPr lang="en-US" b="1" i="0" dirty="0"/>
              <a:t>Proper disciple has proper objectives!</a:t>
            </a:r>
          </a:p>
          <a:p>
            <a:pPr marL="628650" lvl="1" indent="-171450">
              <a:buFont typeface="Arial" panose="020B0604020202020204" pitchFamily="34" charset="0"/>
              <a:buChar char="•"/>
            </a:pPr>
            <a:r>
              <a:rPr lang="en-US" b="0" i="0" dirty="0"/>
              <a:t>To remove foolishness from the child</a:t>
            </a:r>
          </a:p>
          <a:p>
            <a:pPr marL="0" lvl="0" indent="0">
              <a:buFont typeface="Arial" panose="020B0604020202020204" pitchFamily="34" charset="0"/>
              <a:buNone/>
            </a:pPr>
            <a:r>
              <a:rPr lang="en-US" b="1" i="0" dirty="0"/>
              <a:t>(Proverbs 22:15), </a:t>
            </a:r>
            <a:r>
              <a:rPr lang="en-US" b="0" i="1" dirty="0"/>
              <a:t>“</a:t>
            </a:r>
            <a:r>
              <a:rPr lang="en-US" i="1" dirty="0"/>
              <a:t>Foolishness is bound up in the heart of a child; the rod of correction will drive it far from him.”</a:t>
            </a:r>
            <a:endParaRPr lang="en-US" b="0" i="1" dirty="0"/>
          </a:p>
          <a:p>
            <a:pPr marL="628650" lvl="1" indent="-171450">
              <a:buFont typeface="Arial" panose="020B0604020202020204" pitchFamily="34" charset="0"/>
              <a:buChar char="•"/>
            </a:pPr>
            <a:r>
              <a:rPr lang="en-US" b="0" i="0" dirty="0"/>
              <a:t>To save the soul of the child</a:t>
            </a:r>
          </a:p>
          <a:p>
            <a:pPr marL="0" lvl="0" indent="0">
              <a:buFont typeface="Arial" panose="020B0604020202020204" pitchFamily="34" charset="0"/>
              <a:buNone/>
            </a:pPr>
            <a:r>
              <a:rPr lang="en-US" b="1" i="0" dirty="0"/>
              <a:t>(Proverbs 23:13-14), </a:t>
            </a:r>
            <a:r>
              <a:rPr lang="en-US" b="0" i="1" dirty="0"/>
              <a:t>“</a:t>
            </a:r>
            <a:r>
              <a:rPr lang="en-US" i="1" dirty="0"/>
              <a:t>Do not withhold correction from a child, for if you beat him with a rod, he will not die. </a:t>
            </a:r>
            <a:r>
              <a:rPr lang="en-US" i="1" baseline="30000" dirty="0"/>
              <a:t>14</a:t>
            </a:r>
            <a:r>
              <a:rPr lang="en-US" i="1" dirty="0"/>
              <a:t> You shall beat him with a rod, and deliver his soul from hell.”</a:t>
            </a:r>
            <a:endParaRPr lang="en-US" b="0" i="1" dirty="0"/>
          </a:p>
          <a:p>
            <a:pPr marL="628650" lvl="1" indent="-171450">
              <a:buFont typeface="Arial" panose="020B0604020202020204" pitchFamily="34" charset="0"/>
              <a:buChar char="•"/>
            </a:pPr>
            <a:r>
              <a:rPr lang="en-US" b="0" i="0" dirty="0"/>
              <a:t>To impart wisdom and avoid shame</a:t>
            </a:r>
          </a:p>
          <a:p>
            <a:pPr marL="0" lvl="0" indent="0">
              <a:buFont typeface="Arial" panose="020B0604020202020204" pitchFamily="34" charset="0"/>
              <a:buNone/>
            </a:pPr>
            <a:r>
              <a:rPr lang="en-US" b="1" i="0" dirty="0"/>
              <a:t>(Proverbs 29:15), </a:t>
            </a:r>
            <a:r>
              <a:rPr lang="en-US" b="0" i="1" dirty="0"/>
              <a:t>“</a:t>
            </a:r>
            <a:r>
              <a:rPr lang="en-US" i="1" dirty="0"/>
              <a:t>The rod and rebuke give wisdom, but a child left to himself brings shame to his mother.”</a:t>
            </a:r>
            <a:endParaRPr lang="en-US" b="0" i="1" dirty="0"/>
          </a:p>
          <a:p>
            <a:pPr marL="171450" lvl="0" indent="-171450">
              <a:buFont typeface="Arial" panose="020B0604020202020204" pitchFamily="34" charset="0"/>
              <a:buChar char="•"/>
            </a:pPr>
            <a:r>
              <a:rPr lang="en-US" b="1" i="0" dirty="0"/>
              <a:t>One Caveat, we contend for loving corporal punishment and child abuse, there is a big difference!</a:t>
            </a:r>
          </a:p>
          <a:p>
            <a:pPr marL="628650" lvl="1" indent="-171450">
              <a:buFont typeface="Arial" panose="020B0604020202020204" pitchFamily="34" charset="0"/>
              <a:buChar char="•"/>
            </a:pPr>
            <a:r>
              <a:rPr lang="en-US" b="0" i="0" dirty="0"/>
              <a:t>It is to be applied BEFORE a situation gets out of hand</a:t>
            </a:r>
          </a:p>
          <a:p>
            <a:pPr marL="628650" lvl="1" indent="-171450">
              <a:buFont typeface="Arial" panose="020B0604020202020204" pitchFamily="34" charset="0"/>
              <a:buChar char="•"/>
            </a:pPr>
            <a:r>
              <a:rPr lang="en-US" b="0" i="0" dirty="0"/>
              <a:t>It is to be applied under controlled circumstances (not because of a parent’s venting)</a:t>
            </a:r>
          </a:p>
          <a:p>
            <a:pPr marL="628650" lvl="1" indent="-171450">
              <a:buFont typeface="Arial" panose="020B0604020202020204" pitchFamily="34" charset="0"/>
              <a:buChar char="•"/>
            </a:pPr>
            <a:r>
              <a:rPr lang="en-US" b="0" i="0" dirty="0"/>
              <a:t>It is not to be a strike made in anger</a:t>
            </a:r>
          </a:p>
          <a:p>
            <a:pPr marL="628650" lvl="1" indent="-171450">
              <a:buFont typeface="Arial" panose="020B0604020202020204" pitchFamily="34" charset="0"/>
              <a:buChar char="•"/>
            </a:pPr>
            <a:r>
              <a:rPr lang="en-US" b="0" i="0" dirty="0"/>
              <a:t>It is always to be applied in love!</a:t>
            </a:r>
          </a:p>
          <a:p>
            <a:pPr marL="0" lvl="0" indent="0">
              <a:buFont typeface="Arial" panose="020B0604020202020204" pitchFamily="34" charset="0"/>
              <a:buNone/>
            </a:pPr>
            <a:r>
              <a:rPr lang="en-US" b="1" i="0" dirty="0"/>
              <a:t>(Proverbs 19:18),</a:t>
            </a:r>
            <a:r>
              <a:rPr lang="en-US" b="1" i="1" dirty="0"/>
              <a:t> </a:t>
            </a:r>
            <a:r>
              <a:rPr lang="en-US" b="0" i="1" dirty="0"/>
              <a:t>“</a:t>
            </a:r>
            <a:r>
              <a:rPr lang="en-US" i="1" dirty="0"/>
              <a:t>Chasten your son while there is hope, and do not set your heart on his destruction.”</a:t>
            </a:r>
            <a:endParaRPr lang="en-US" b="0" i="1" dirty="0"/>
          </a:p>
          <a:p>
            <a:pPr marL="0" lvl="0" indent="0">
              <a:buFont typeface="Arial" panose="020B0604020202020204" pitchFamily="34" charset="0"/>
              <a:buNone/>
            </a:pPr>
            <a:r>
              <a:rPr lang="en-US" b="1" i="0" dirty="0"/>
              <a:t>(Ephesians 6:4) [Nurture implies Love], </a:t>
            </a:r>
            <a:r>
              <a:rPr lang="en-US" b="0" i="1" dirty="0"/>
              <a:t>“</a:t>
            </a:r>
            <a:r>
              <a:rPr lang="en-US" i="1" dirty="0"/>
              <a:t>And you, fathers, do not provoke your children to wrath, but bring them up in the training and admonition of the Lord.”</a:t>
            </a:r>
            <a:endParaRPr lang="en-US" b="0" i="1" dirty="0"/>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4030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CONCLUSION</a:t>
            </a:r>
            <a:r>
              <a:rPr lang="en-US" dirty="0"/>
              <a:t> </a:t>
            </a:r>
          </a:p>
          <a:p>
            <a:pPr marL="171450" indent="-171450">
              <a:buFont typeface="Arial" panose="020B0604020202020204" pitchFamily="34" charset="0"/>
              <a:buChar char="•"/>
            </a:pPr>
            <a:r>
              <a:rPr lang="en-US" b="1" dirty="0"/>
              <a:t>My prayer as that all parents will take seriously their most important job… To influence your child to a way of righteousness and salvation</a:t>
            </a:r>
          </a:p>
          <a:p>
            <a:pPr marL="0" indent="0">
              <a:buFont typeface="Arial" panose="020B0604020202020204" pitchFamily="34" charset="0"/>
              <a:buNone/>
            </a:pPr>
            <a:r>
              <a:rPr lang="en-US" b="1" i="0" dirty="0"/>
              <a:t>(Deuteronomy 6:4-9), </a:t>
            </a:r>
            <a:r>
              <a:rPr lang="en-US" i="1" dirty="0"/>
              <a:t>“Hear, O Israel: The Lord our God, the Lord is one!</a:t>
            </a:r>
            <a:r>
              <a:rPr lang="en-US" i="1" baseline="30000" dirty="0"/>
              <a:t> 5</a:t>
            </a:r>
            <a:r>
              <a:rPr lang="en-US" i="1" dirty="0"/>
              <a:t> You shall love the Lord your God with all your heart, with all your soul, and with all your strength.</a:t>
            </a:r>
            <a:br>
              <a:rPr lang="en-US" i="1" dirty="0"/>
            </a:br>
            <a:r>
              <a:rPr lang="en-US" i="1" baseline="30000" dirty="0"/>
              <a:t>6</a:t>
            </a:r>
            <a:r>
              <a:rPr lang="en-US" i="1" dirty="0"/>
              <a:t> “And these words which I command you today shall be in your heart.</a:t>
            </a:r>
            <a:r>
              <a:rPr lang="en-US" i="1" baseline="30000" dirty="0"/>
              <a:t> 7</a:t>
            </a:r>
            <a:r>
              <a:rPr lang="en-US" i="1" dirty="0"/>
              <a:t> You shall teach them diligently to your children, and shall talk of them when you sit in your house, when you walk by the way, when you lie down, and when you rise up.</a:t>
            </a:r>
            <a:r>
              <a:rPr lang="en-US" i="1" baseline="30000" dirty="0"/>
              <a:t> 8</a:t>
            </a:r>
            <a:r>
              <a:rPr lang="en-US" i="1" dirty="0"/>
              <a:t> You shall bind them as a sign on your hand, and they shall be as frontlets between your eyes.</a:t>
            </a:r>
            <a:r>
              <a:rPr lang="en-US" i="1" baseline="30000" dirty="0"/>
              <a:t> 9</a:t>
            </a:r>
            <a:r>
              <a:rPr lang="en-US" i="1" dirty="0"/>
              <a:t> You shall write them on the doorposts of your house and on your gates.”</a:t>
            </a:r>
          </a:p>
        </p:txBody>
      </p:sp>
      <p:sp>
        <p:nvSpPr>
          <p:cNvPr id="4" name="Slide Number Placeholder 3"/>
          <p:cNvSpPr>
            <a:spLocks noGrp="1"/>
          </p:cNvSpPr>
          <p:nvPr>
            <p:ph type="sldNum" sz="quarter" idx="5"/>
          </p:nvPr>
        </p:nvSpPr>
        <p:spPr/>
        <p:txBody>
          <a:bodyPr/>
          <a:lstStyle/>
          <a:p>
            <a:pPr defTabSz="931774">
              <a:defRPr/>
            </a:pPr>
            <a:fld id="{ABCEDF11-7E27-4317-8830-4B32C3A9C992}"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38475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EC9E-DC6C-11CF-BFC8-1C9E3503E1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52524-9574-F1CC-5730-3284F5D97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E4A71C-E4D9-9640-58AA-FD6186DB1C03}"/>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BA255AD3-9DB3-5004-F5AE-B84B7F84C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5B796-3E11-C7C5-49EA-A13F45A49A02}"/>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158489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B01-D514-9FAB-1E1D-8920D1FCA8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1E3CC-5EED-4C0D-63A7-1B0555DFD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C3B28-0716-D4EA-933A-665A3B4F001B}"/>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011F998A-7DE3-BE9D-52DF-49EE405D0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80F07-F3E7-5C72-EB7B-634A0C8A0457}"/>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416849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3EFF3-BE45-6B4D-33CE-CD87D44DD7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D460DC-623F-BCE1-0081-4DA1BD1C0A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4451A-D106-A3F9-8262-75A298D5911C}"/>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8A7718E0-FF43-3E09-4288-135F8E662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38DFE-29CB-25B3-BDA7-DCF9C1E8643C}"/>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257641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F5D4-7862-402D-6C7E-295B7DE05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F2B71D-9C1F-F7E9-C4CC-1695076487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704B1-7601-6FC7-0E44-8022B0C2B2D6}"/>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D453F171-5A2B-4A60-30C9-03DBEA014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8D9CD-A683-320C-BD95-B95BCDF7ED82}"/>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68514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F5D-2AF4-058E-D1ED-A630FA6BD8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2AC06C-6732-078A-1F22-9A49BD556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CFB19-F13B-A069-3158-0265D4519EDE}"/>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E4CFFC9C-ACBE-9913-D5BC-16675E575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70CB6-1690-4D9C-E106-52902E7A3093}"/>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359694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6C6E-4ED8-A79E-D97A-700AFBDDA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C1E0F-12FC-FD72-E1B1-E172E09A4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585EC-8EF5-D239-077D-081B6ADCA4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D484FD-63F7-E25A-B313-D3FC2EE317DD}"/>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6" name="Footer Placeholder 5">
            <a:extLst>
              <a:ext uri="{FF2B5EF4-FFF2-40B4-BE49-F238E27FC236}">
                <a16:creationId xmlns:a16="http://schemas.microsoft.com/office/drawing/2014/main" id="{68526EE6-175B-DB00-27F0-16A62D8F3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DE1C5-9B61-5ADF-C083-24A398822ED9}"/>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3745749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8A5A-BAF4-6C88-C60D-31D3F07953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DB5CE0-43A7-766D-8C22-2699DF447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68A94-DBD4-DD47-33C4-4967A6A0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38D28-068B-3831-8FA1-718462DD8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76B9B8-4422-4765-556F-A62C9DA032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ED1F57-FCCF-3346-0B3A-994A02C2D36B}"/>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8" name="Footer Placeholder 7">
            <a:extLst>
              <a:ext uri="{FF2B5EF4-FFF2-40B4-BE49-F238E27FC236}">
                <a16:creationId xmlns:a16="http://schemas.microsoft.com/office/drawing/2014/main" id="{A40E2BE4-3FD9-6F94-57DB-21681F008B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B752C9-66C4-2E57-41E1-60BE6C704574}"/>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8075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424B-AC7D-636F-4C92-9CF9B502F3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C55F0-1AE1-A8CB-D4F5-2DBB404EA9EF}"/>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4" name="Footer Placeholder 3">
            <a:extLst>
              <a:ext uri="{FF2B5EF4-FFF2-40B4-BE49-F238E27FC236}">
                <a16:creationId xmlns:a16="http://schemas.microsoft.com/office/drawing/2014/main" id="{90C53F43-13A5-7B02-7721-80359C7828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0A8317-206B-0F7F-356D-77E53550E90B}"/>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279256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5EE0C-C7BF-D933-FD38-BEE7BC2D9432}"/>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3" name="Footer Placeholder 2">
            <a:extLst>
              <a:ext uri="{FF2B5EF4-FFF2-40B4-BE49-F238E27FC236}">
                <a16:creationId xmlns:a16="http://schemas.microsoft.com/office/drawing/2014/main" id="{B3EF634D-E1B4-0D35-8DB7-60F6AD8101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66A5B3-0DF0-12C3-CB13-C6B535FB58F9}"/>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238348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23BF-915E-C383-F616-0106BE755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9ED4D9-A55B-420C-BA9B-21EB21912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1A5033-09EC-E10B-6211-AE3F1CDE4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71E7BB-89D3-7FA3-5B40-6ECABA03EFC7}"/>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6" name="Footer Placeholder 5">
            <a:extLst>
              <a:ext uri="{FF2B5EF4-FFF2-40B4-BE49-F238E27FC236}">
                <a16:creationId xmlns:a16="http://schemas.microsoft.com/office/drawing/2014/main" id="{4A0131C4-1291-5270-676D-397B727F0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7712-E517-E5B6-C360-177D95C39D2F}"/>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132487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978EF-9B4E-49A8-701D-B35DAFC80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8A42DC-F6AF-555E-CF07-7A94B22439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ABD3F1-11E4-FDC7-17DF-CBD0F7CD4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43B5-FF8B-1D1B-E684-3FF98856020D}"/>
              </a:ext>
            </a:extLst>
          </p:cNvPr>
          <p:cNvSpPr>
            <a:spLocks noGrp="1"/>
          </p:cNvSpPr>
          <p:nvPr>
            <p:ph type="dt" sz="half" idx="10"/>
          </p:nvPr>
        </p:nvSpPr>
        <p:spPr/>
        <p:txBody>
          <a:bodyPr/>
          <a:lstStyle/>
          <a:p>
            <a:fld id="{C4612BC8-2E6F-4B50-BBE2-1D00A38AFF4C}" type="datetimeFigureOut">
              <a:rPr lang="en-US" smtClean="0"/>
              <a:t>11/19/2022</a:t>
            </a:fld>
            <a:endParaRPr lang="en-US"/>
          </a:p>
        </p:txBody>
      </p:sp>
      <p:sp>
        <p:nvSpPr>
          <p:cNvPr id="6" name="Footer Placeholder 5">
            <a:extLst>
              <a:ext uri="{FF2B5EF4-FFF2-40B4-BE49-F238E27FC236}">
                <a16:creationId xmlns:a16="http://schemas.microsoft.com/office/drawing/2014/main" id="{27FB1776-2637-70AE-8817-D32290DEB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62F34-AA86-24C0-3AA5-FEA126736603}"/>
              </a:ext>
            </a:extLst>
          </p:cNvPr>
          <p:cNvSpPr>
            <a:spLocks noGrp="1"/>
          </p:cNvSpPr>
          <p:nvPr>
            <p:ph type="sldNum" sz="quarter" idx="12"/>
          </p:nvPr>
        </p:nvSpPr>
        <p:spPr/>
        <p:txBody>
          <a:bodyPr/>
          <a:lstStyle/>
          <a:p>
            <a:fld id="{A2BEADF2-972D-440B-A55D-5D08789EB77E}" type="slidenum">
              <a:rPr lang="en-US" smtClean="0"/>
              <a:t>‹#›</a:t>
            </a:fld>
            <a:endParaRPr lang="en-US"/>
          </a:p>
        </p:txBody>
      </p:sp>
    </p:spTree>
    <p:extLst>
      <p:ext uri="{BB962C8B-B14F-4D97-AF65-F5344CB8AC3E}">
        <p14:creationId xmlns:p14="http://schemas.microsoft.com/office/powerpoint/2010/main" val="337095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C23277-C1E5-CFCE-34F0-82B97E8D2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4AE0DA-21EF-D75C-4656-FE5D69096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71DBE-DF2A-696B-E193-08547566E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12BC8-2E6F-4B50-BBE2-1D00A38AFF4C}" type="datetimeFigureOut">
              <a:rPr lang="en-US" smtClean="0"/>
              <a:t>11/19/2022</a:t>
            </a:fld>
            <a:endParaRPr lang="en-US"/>
          </a:p>
        </p:txBody>
      </p:sp>
      <p:sp>
        <p:nvSpPr>
          <p:cNvPr id="5" name="Footer Placeholder 4">
            <a:extLst>
              <a:ext uri="{FF2B5EF4-FFF2-40B4-BE49-F238E27FC236}">
                <a16:creationId xmlns:a16="http://schemas.microsoft.com/office/drawing/2014/main" id="{E5D35884-1210-2B73-F8AD-EF8DADF80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EA296-D3A4-206C-B9B7-5A197A98A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ADF2-972D-440B-A55D-5D08789EB77E}" type="slidenum">
              <a:rPr lang="en-US" smtClean="0"/>
              <a:t>‹#›</a:t>
            </a:fld>
            <a:endParaRPr lang="en-US"/>
          </a:p>
        </p:txBody>
      </p:sp>
    </p:spTree>
    <p:extLst>
      <p:ext uri="{BB962C8B-B14F-4D97-AF65-F5344CB8AC3E}">
        <p14:creationId xmlns:p14="http://schemas.microsoft.com/office/powerpoint/2010/main" val="4181903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648929"/>
            <a:ext cx="4916128" cy="2234149"/>
          </a:xfrm>
        </p:spPr>
        <p:txBody>
          <a:bodyPr anchor="t">
            <a:noAutofit/>
          </a:bodyPr>
          <a:lstStyle/>
          <a:p>
            <a:r>
              <a:rPr lang="en-US" sz="8000" dirty="0">
                <a:solidFill>
                  <a:schemeClr val="bg2">
                    <a:lumMod val="10000"/>
                  </a:schemeClr>
                </a:solidFill>
                <a:latin typeface="Sedgwick Ave" panose="00000500000000000000" pitchFamily="2" charset="0"/>
              </a:rPr>
              <a:t>Wise</a:t>
            </a:r>
            <a:br>
              <a:rPr lang="en-US" sz="8000" dirty="0">
                <a:solidFill>
                  <a:schemeClr val="bg2">
                    <a:lumMod val="10000"/>
                  </a:schemeClr>
                </a:solidFill>
                <a:latin typeface="Sedgwick Ave" panose="00000500000000000000" pitchFamily="2" charset="0"/>
              </a:rPr>
            </a:br>
            <a:r>
              <a:rPr lang="en-US" sz="8000" dirty="0">
                <a:solidFill>
                  <a:schemeClr val="bg2">
                    <a:lumMod val="10000"/>
                  </a:schemeClr>
                </a:solidFill>
                <a:latin typeface="Sedgwick Ave" panose="00000500000000000000" pitchFamily="2" charset="0"/>
              </a:rPr>
              <a:t>Parents</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a:t>
            </a:r>
          </a:p>
        </p:txBody>
      </p:sp>
    </p:spTree>
    <p:extLst>
      <p:ext uri="{BB962C8B-B14F-4D97-AF65-F5344CB8AC3E}">
        <p14:creationId xmlns:p14="http://schemas.microsoft.com/office/powerpoint/2010/main" val="3006560375"/>
      </p:ext>
    </p:extLst>
  </p:cSld>
  <p:clrMapOvr>
    <a:masterClrMapping/>
  </p:clrMapOvr>
  <p:transition spd="slow">
    <p:comb/>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327195"/>
            <a:ext cx="4916128" cy="2636138"/>
          </a:xfrm>
        </p:spPr>
        <p:txBody>
          <a:bodyPr anchor="t">
            <a:noAutofit/>
          </a:bodyPr>
          <a:lstStyle/>
          <a:p>
            <a:r>
              <a:rPr lang="en-US" sz="5400" dirty="0">
                <a:solidFill>
                  <a:schemeClr val="bg2">
                    <a:lumMod val="10000"/>
                  </a:schemeClr>
                </a:solidFill>
                <a:latin typeface="Sedgwick Ave" panose="00000500000000000000" pitchFamily="2" charset="0"/>
              </a:rPr>
              <a:t>Teach your children to fear the Lord</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 15:16</a:t>
            </a:r>
          </a:p>
        </p:txBody>
      </p:sp>
    </p:spTree>
    <p:extLst>
      <p:ext uri="{BB962C8B-B14F-4D97-AF65-F5344CB8AC3E}">
        <p14:creationId xmlns:p14="http://schemas.microsoft.com/office/powerpoint/2010/main" val="176517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327195"/>
            <a:ext cx="4916128" cy="2636138"/>
          </a:xfrm>
        </p:spPr>
        <p:txBody>
          <a:bodyPr anchor="t">
            <a:noAutofit/>
          </a:bodyPr>
          <a:lstStyle/>
          <a:p>
            <a:r>
              <a:rPr lang="en-US" sz="5400" dirty="0">
                <a:solidFill>
                  <a:schemeClr val="bg2">
                    <a:lumMod val="10000"/>
                  </a:schemeClr>
                </a:solidFill>
                <a:latin typeface="Sedgwick Ave" panose="00000500000000000000" pitchFamily="2" charset="0"/>
              </a:rPr>
              <a:t>Love your children unconditionally</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 15:17</a:t>
            </a:r>
          </a:p>
        </p:txBody>
      </p:sp>
    </p:spTree>
    <p:extLst>
      <p:ext uri="{BB962C8B-B14F-4D97-AF65-F5344CB8AC3E}">
        <p14:creationId xmlns:p14="http://schemas.microsoft.com/office/powerpoint/2010/main" val="306809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327195"/>
            <a:ext cx="4916128" cy="2636138"/>
          </a:xfrm>
        </p:spPr>
        <p:txBody>
          <a:bodyPr anchor="t">
            <a:noAutofit/>
          </a:bodyPr>
          <a:lstStyle/>
          <a:p>
            <a:r>
              <a:rPr lang="en-US" sz="5400" dirty="0">
                <a:solidFill>
                  <a:schemeClr val="bg2">
                    <a:lumMod val="10000"/>
                  </a:schemeClr>
                </a:solidFill>
                <a:latin typeface="Sedgwick Ave" panose="00000500000000000000" pitchFamily="2" charset="0"/>
              </a:rPr>
              <a:t>Provide peace and stability in the home</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 17:1</a:t>
            </a:r>
          </a:p>
        </p:txBody>
      </p:sp>
    </p:spTree>
    <p:extLst>
      <p:ext uri="{BB962C8B-B14F-4D97-AF65-F5344CB8AC3E}">
        <p14:creationId xmlns:p14="http://schemas.microsoft.com/office/powerpoint/2010/main" val="2968521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327195"/>
            <a:ext cx="4916128" cy="2636138"/>
          </a:xfrm>
        </p:spPr>
        <p:txBody>
          <a:bodyPr anchor="t">
            <a:noAutofit/>
          </a:bodyPr>
          <a:lstStyle/>
          <a:p>
            <a:r>
              <a:rPr lang="en-US" sz="5400" dirty="0">
                <a:solidFill>
                  <a:schemeClr val="bg2">
                    <a:lumMod val="10000"/>
                  </a:schemeClr>
                </a:solidFill>
                <a:latin typeface="Sedgwick Ave" panose="00000500000000000000" pitchFamily="2" charset="0"/>
              </a:rPr>
              <a:t>Provide for your children’s welfare</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 20:7</a:t>
            </a:r>
          </a:p>
        </p:txBody>
      </p:sp>
    </p:spTree>
    <p:extLst>
      <p:ext uri="{BB962C8B-B14F-4D97-AF65-F5344CB8AC3E}">
        <p14:creationId xmlns:p14="http://schemas.microsoft.com/office/powerpoint/2010/main" val="147669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327195"/>
            <a:ext cx="4916128" cy="2636138"/>
          </a:xfrm>
        </p:spPr>
        <p:txBody>
          <a:bodyPr anchor="t">
            <a:noAutofit/>
          </a:bodyPr>
          <a:lstStyle/>
          <a:p>
            <a:r>
              <a:rPr lang="en-US" sz="5400" dirty="0">
                <a:solidFill>
                  <a:schemeClr val="bg2">
                    <a:lumMod val="10000"/>
                  </a:schemeClr>
                </a:solidFill>
                <a:latin typeface="Sedgwick Ave" panose="00000500000000000000" pitchFamily="2" charset="0"/>
              </a:rPr>
              <a:t>Provide proper discipline for your children</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565599"/>
            <a:ext cx="4916128" cy="842143"/>
          </a:xfrm>
        </p:spPr>
        <p:txBody>
          <a:bodyPr>
            <a:normAutofit/>
          </a:bodyPr>
          <a:lstStyle/>
          <a:p>
            <a:r>
              <a:rPr lang="en-US" sz="4800" b="1" dirty="0"/>
              <a:t>Proverbs 13:24</a:t>
            </a:r>
          </a:p>
        </p:txBody>
      </p:sp>
    </p:spTree>
    <p:extLst>
      <p:ext uri="{BB962C8B-B14F-4D97-AF65-F5344CB8AC3E}">
        <p14:creationId xmlns:p14="http://schemas.microsoft.com/office/powerpoint/2010/main" val="310845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7FC8-E421-5105-9B5F-12EEF317267B}"/>
              </a:ext>
            </a:extLst>
          </p:cNvPr>
          <p:cNvSpPr>
            <a:spLocks noGrp="1"/>
          </p:cNvSpPr>
          <p:nvPr>
            <p:ph type="ctrTitle"/>
          </p:nvPr>
        </p:nvSpPr>
        <p:spPr>
          <a:xfrm>
            <a:off x="245808" y="648929"/>
            <a:ext cx="4916128" cy="2234149"/>
          </a:xfrm>
        </p:spPr>
        <p:txBody>
          <a:bodyPr anchor="t">
            <a:noAutofit/>
          </a:bodyPr>
          <a:lstStyle/>
          <a:p>
            <a:r>
              <a:rPr lang="en-US" sz="5400" dirty="0">
                <a:solidFill>
                  <a:schemeClr val="bg2">
                    <a:lumMod val="10000"/>
                  </a:schemeClr>
                </a:solidFill>
                <a:latin typeface="Sedgwick Ave" panose="00000500000000000000" pitchFamily="2" charset="0"/>
              </a:rPr>
              <a:t>Concluding Thoughts</a:t>
            </a:r>
          </a:p>
        </p:txBody>
      </p:sp>
      <p:sp>
        <p:nvSpPr>
          <p:cNvPr id="3" name="Subtitle 2">
            <a:extLst>
              <a:ext uri="{FF2B5EF4-FFF2-40B4-BE49-F238E27FC236}">
                <a16:creationId xmlns:a16="http://schemas.microsoft.com/office/drawing/2014/main" id="{81472BD6-35B8-CE66-9F76-2FCA7F54FBED}"/>
              </a:ext>
            </a:extLst>
          </p:cNvPr>
          <p:cNvSpPr>
            <a:spLocks noGrp="1"/>
          </p:cNvSpPr>
          <p:nvPr>
            <p:ph type="subTitle" idx="1"/>
          </p:nvPr>
        </p:nvSpPr>
        <p:spPr>
          <a:xfrm>
            <a:off x="245808" y="4097867"/>
            <a:ext cx="4916128" cy="2421466"/>
          </a:xfrm>
        </p:spPr>
        <p:txBody>
          <a:bodyPr>
            <a:normAutofit/>
          </a:bodyPr>
          <a:lstStyle/>
          <a:p>
            <a:r>
              <a:rPr lang="en-US" sz="4800" b="1"/>
              <a:t>Deuteronomy</a:t>
            </a:r>
            <a:br>
              <a:rPr lang="en-US" sz="4800" b="1"/>
            </a:br>
            <a:r>
              <a:rPr lang="en-US" sz="4800" b="1"/>
              <a:t>6:4-9</a:t>
            </a:r>
            <a:endParaRPr lang="en-US" sz="4800" b="1" dirty="0"/>
          </a:p>
        </p:txBody>
      </p:sp>
    </p:spTree>
    <p:extLst>
      <p:ext uri="{BB962C8B-B14F-4D97-AF65-F5344CB8AC3E}">
        <p14:creationId xmlns:p14="http://schemas.microsoft.com/office/powerpoint/2010/main" val="993682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2162</Words>
  <Application>Microsoft Office PowerPoint</Application>
  <PresentationFormat>Widescreen</PresentationFormat>
  <Paragraphs>121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 Light</vt:lpstr>
      <vt:lpstr>Calibri</vt:lpstr>
      <vt:lpstr>Sedgwick Ave</vt:lpstr>
      <vt:lpstr>Office Theme</vt:lpstr>
      <vt:lpstr>Wise Parents</vt:lpstr>
      <vt:lpstr>Teach your children to fear the Lord</vt:lpstr>
      <vt:lpstr>Love your children unconditionally</vt:lpstr>
      <vt:lpstr>Provide peace and stability in the home</vt:lpstr>
      <vt:lpstr>Provide for your children’s welfare</vt:lpstr>
      <vt:lpstr>Provide proper discipline for your children</vt:lpstr>
      <vt:lpstr>Concluding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Wise Parents</dc:title>
  <dc:creator>Stan Cox</dc:creator>
  <cp:lastModifiedBy>Stan Cox</cp:lastModifiedBy>
  <cp:revision>1</cp:revision>
  <cp:lastPrinted>2022-11-18T17:58:41Z</cp:lastPrinted>
  <dcterms:created xsi:type="dcterms:W3CDTF">2022-11-08T14:35:44Z</dcterms:created>
  <dcterms:modified xsi:type="dcterms:W3CDTF">2022-11-19T22:25:01Z</dcterms:modified>
</cp:coreProperties>
</file>