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5E6CE-B6C7-43EF-818B-DA33B7276423}" v="250" dt="2020-07-31T22:16:01.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794" autoAdjust="0"/>
  </p:normalViewPr>
  <p:slideViewPr>
    <p:cSldViewPr snapToGrid="0">
      <p:cViewPr varScale="1">
        <p:scale>
          <a:sx n="47" d="100"/>
          <a:sy n="47" d="100"/>
        </p:scale>
        <p:origin x="23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245E6CE-B6C7-43EF-818B-DA33B7276423}"/>
    <pc:docChg chg="undo custSel addSld delSld modSld">
      <pc:chgData name="Stan Cox" userId="9376f276357bfffd" providerId="LiveId" clId="{B245E6CE-B6C7-43EF-818B-DA33B7276423}" dt="2020-07-31T22:16:01.899" v="2934"/>
      <pc:docMkLst>
        <pc:docMk/>
      </pc:docMkLst>
      <pc:sldChg chg="modTransition modNotesTx">
        <pc:chgData name="Stan Cox" userId="9376f276357bfffd" providerId="LiveId" clId="{B245E6CE-B6C7-43EF-818B-DA33B7276423}" dt="2020-07-31T21:29:37.115" v="2535"/>
        <pc:sldMkLst>
          <pc:docMk/>
          <pc:sldMk cId="945607850" sldId="256"/>
        </pc:sldMkLst>
      </pc:sldChg>
      <pc:sldChg chg="add del setBg">
        <pc:chgData name="Stan Cox" userId="9376f276357bfffd" providerId="LiveId" clId="{B245E6CE-B6C7-43EF-818B-DA33B7276423}" dt="2020-07-31T20:27:39.691" v="329"/>
        <pc:sldMkLst>
          <pc:docMk/>
          <pc:sldMk cId="218165842" sldId="257"/>
        </pc:sldMkLst>
      </pc:sldChg>
      <pc:sldChg chg="modSp add mod modTransition setBg modNotesTx">
        <pc:chgData name="Stan Cox" userId="9376f276357bfffd" providerId="LiveId" clId="{B245E6CE-B6C7-43EF-818B-DA33B7276423}" dt="2020-07-31T21:30:43.505" v="2538" actId="207"/>
        <pc:sldMkLst>
          <pc:docMk/>
          <pc:sldMk cId="2914554406" sldId="257"/>
        </pc:sldMkLst>
        <pc:spChg chg="mod">
          <ac:chgData name="Stan Cox" userId="9376f276357bfffd" providerId="LiveId" clId="{B245E6CE-B6C7-43EF-818B-DA33B7276423}" dt="2020-07-31T20:28:06.687" v="361" actId="1076"/>
          <ac:spMkLst>
            <pc:docMk/>
            <pc:sldMk cId="2914554406" sldId="257"/>
            <ac:spMk id="2" creationId="{2D49F687-CD4D-4DA7-9F33-7BD4FD3AC3C5}"/>
          </ac:spMkLst>
        </pc:spChg>
        <pc:spChg chg="mod">
          <ac:chgData name="Stan Cox" userId="9376f276357bfffd" providerId="LiveId" clId="{B245E6CE-B6C7-43EF-818B-DA33B7276423}" dt="2020-07-31T21:30:43.505" v="2538" actId="207"/>
          <ac:spMkLst>
            <pc:docMk/>
            <pc:sldMk cId="2914554406" sldId="257"/>
            <ac:spMk id="3" creationId="{D6193719-1DF7-4C75-AA98-F13012CB8AC6}"/>
          </ac:spMkLst>
        </pc:spChg>
      </pc:sldChg>
      <pc:sldChg chg="modSp add mod modTransition modNotesTx">
        <pc:chgData name="Stan Cox" userId="9376f276357bfffd" providerId="LiveId" clId="{B245E6CE-B6C7-43EF-818B-DA33B7276423}" dt="2020-07-31T21:30:50.642" v="2540" actId="207"/>
        <pc:sldMkLst>
          <pc:docMk/>
          <pc:sldMk cId="3375162972" sldId="258"/>
        </pc:sldMkLst>
        <pc:spChg chg="mod">
          <ac:chgData name="Stan Cox" userId="9376f276357bfffd" providerId="LiveId" clId="{B245E6CE-B6C7-43EF-818B-DA33B7276423}" dt="2020-07-31T20:45:52.149" v="1196" actId="20577"/>
          <ac:spMkLst>
            <pc:docMk/>
            <pc:sldMk cId="3375162972" sldId="258"/>
            <ac:spMk id="2" creationId="{2D49F687-CD4D-4DA7-9F33-7BD4FD3AC3C5}"/>
          </ac:spMkLst>
        </pc:spChg>
        <pc:spChg chg="mod">
          <ac:chgData name="Stan Cox" userId="9376f276357bfffd" providerId="LiveId" clId="{B245E6CE-B6C7-43EF-818B-DA33B7276423}" dt="2020-07-31T21:30:50.642" v="2540" actId="207"/>
          <ac:spMkLst>
            <pc:docMk/>
            <pc:sldMk cId="3375162972" sldId="258"/>
            <ac:spMk id="3" creationId="{D6193719-1DF7-4C75-AA98-F13012CB8AC6}"/>
          </ac:spMkLst>
        </pc:spChg>
      </pc:sldChg>
      <pc:sldChg chg="add del setBg">
        <pc:chgData name="Stan Cox" userId="9376f276357bfffd" providerId="LiveId" clId="{B245E6CE-B6C7-43EF-818B-DA33B7276423}" dt="2020-07-31T20:45:21.749" v="1157"/>
        <pc:sldMkLst>
          <pc:docMk/>
          <pc:sldMk cId="3585943023" sldId="258"/>
        </pc:sldMkLst>
      </pc:sldChg>
      <pc:sldChg chg="addSp modSp add mod modTransition modClrScheme modAnim chgLayout modNotesTx">
        <pc:chgData name="Stan Cox" userId="9376f276357bfffd" providerId="LiveId" clId="{B245E6CE-B6C7-43EF-818B-DA33B7276423}" dt="2020-07-31T21:45:36.131" v="2931" actId="114"/>
        <pc:sldMkLst>
          <pc:docMk/>
          <pc:sldMk cId="104831070" sldId="259"/>
        </pc:sldMkLst>
        <pc:spChg chg="mod ord">
          <ac:chgData name="Stan Cox" userId="9376f276357bfffd" providerId="LiveId" clId="{B245E6CE-B6C7-43EF-818B-DA33B7276423}" dt="2020-07-31T21:40:47.951" v="2803" actId="1035"/>
          <ac:spMkLst>
            <pc:docMk/>
            <pc:sldMk cId="104831070" sldId="259"/>
            <ac:spMk id="2" creationId="{2D49F687-CD4D-4DA7-9F33-7BD4FD3AC3C5}"/>
          </ac:spMkLst>
        </pc:spChg>
        <pc:spChg chg="mod ord">
          <ac:chgData name="Stan Cox" userId="9376f276357bfffd" providerId="LiveId" clId="{B245E6CE-B6C7-43EF-818B-DA33B7276423}" dt="2020-07-31T21:40:55.270" v="2813" actId="1035"/>
          <ac:spMkLst>
            <pc:docMk/>
            <pc:sldMk cId="104831070" sldId="259"/>
            <ac:spMk id="3" creationId="{D6193719-1DF7-4C75-AA98-F13012CB8AC6}"/>
          </ac:spMkLst>
        </pc:spChg>
        <pc:spChg chg="add mod ord">
          <ac:chgData name="Stan Cox" userId="9376f276357bfffd" providerId="LiveId" clId="{B245E6CE-B6C7-43EF-818B-DA33B7276423}" dt="2020-07-31T21:44:59.437" v="2910" actId="20577"/>
          <ac:spMkLst>
            <pc:docMk/>
            <pc:sldMk cId="104831070" sldId="259"/>
            <ac:spMk id="4" creationId="{A198F2FA-4DFD-41FE-863A-EDCDA15961C8}"/>
          </ac:spMkLst>
        </pc:spChg>
      </pc:sldChg>
      <pc:sldChg chg="add del setBg">
        <pc:chgData name="Stan Cox" userId="9376f276357bfffd" providerId="LiveId" clId="{B245E6CE-B6C7-43EF-818B-DA33B7276423}" dt="2020-07-31T20:52:52.452" v="1601"/>
        <pc:sldMkLst>
          <pc:docMk/>
          <pc:sldMk cId="1074275496" sldId="259"/>
        </pc:sldMkLst>
      </pc:sldChg>
      <pc:sldChg chg="modSp add mod modTransition modNotesTx">
        <pc:chgData name="Stan Cox" userId="9376f276357bfffd" providerId="LiveId" clId="{B245E6CE-B6C7-43EF-818B-DA33B7276423}" dt="2020-07-31T21:31:41.239" v="2551" actId="27636"/>
        <pc:sldMkLst>
          <pc:docMk/>
          <pc:sldMk cId="198390100" sldId="260"/>
        </pc:sldMkLst>
        <pc:spChg chg="mod">
          <ac:chgData name="Stan Cox" userId="9376f276357bfffd" providerId="LiveId" clId="{B245E6CE-B6C7-43EF-818B-DA33B7276423}" dt="2020-07-31T21:10:04.477" v="2257" actId="14100"/>
          <ac:spMkLst>
            <pc:docMk/>
            <pc:sldMk cId="198390100" sldId="260"/>
            <ac:spMk id="2" creationId="{2D49F687-CD4D-4DA7-9F33-7BD4FD3AC3C5}"/>
          </ac:spMkLst>
        </pc:spChg>
        <pc:spChg chg="mod">
          <ac:chgData name="Stan Cox" userId="9376f276357bfffd" providerId="LiveId" clId="{B245E6CE-B6C7-43EF-818B-DA33B7276423}" dt="2020-07-31T21:31:41.239" v="2551" actId="27636"/>
          <ac:spMkLst>
            <pc:docMk/>
            <pc:sldMk cId="198390100" sldId="260"/>
            <ac:spMk id="3" creationId="{D6193719-1DF7-4C75-AA98-F13012CB8AC6}"/>
          </ac:spMkLst>
        </pc:spChg>
      </pc:sldChg>
      <pc:sldChg chg="add del setBg">
        <pc:chgData name="Stan Cox" userId="9376f276357bfffd" providerId="LiveId" clId="{B245E6CE-B6C7-43EF-818B-DA33B7276423}" dt="2020-07-31T21:01:43.783" v="1844"/>
        <pc:sldMkLst>
          <pc:docMk/>
          <pc:sldMk cId="3972747839" sldId="260"/>
        </pc:sldMkLst>
      </pc:sldChg>
      <pc:sldChg chg="delSp new mod setBg modClrScheme chgLayout">
        <pc:chgData name="Stan Cox" userId="9376f276357bfffd" providerId="LiveId" clId="{B245E6CE-B6C7-43EF-818B-DA33B7276423}" dt="2020-07-31T22:16:01.899" v="2934"/>
        <pc:sldMkLst>
          <pc:docMk/>
          <pc:sldMk cId="1770407461" sldId="261"/>
        </pc:sldMkLst>
        <pc:spChg chg="del">
          <ac:chgData name="Stan Cox" userId="9376f276357bfffd" providerId="LiveId" clId="{B245E6CE-B6C7-43EF-818B-DA33B7276423}" dt="2020-07-31T22:15:55.053" v="2933" actId="700"/>
          <ac:spMkLst>
            <pc:docMk/>
            <pc:sldMk cId="1770407461" sldId="261"/>
            <ac:spMk id="2" creationId="{ED5B02ED-AF51-420A-98FC-25D24F119FEA}"/>
          </ac:spMkLst>
        </pc:spChg>
        <pc:spChg chg="del">
          <ac:chgData name="Stan Cox" userId="9376f276357bfffd" providerId="LiveId" clId="{B245E6CE-B6C7-43EF-818B-DA33B7276423}" dt="2020-07-31T22:15:55.053" v="2933" actId="700"/>
          <ac:spMkLst>
            <pc:docMk/>
            <pc:sldMk cId="1770407461" sldId="261"/>
            <ac:spMk id="3" creationId="{9C713089-2AB5-4DA6-8699-039DD0E68C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C9D89-1ADA-454B-8CD6-6646488ABCB4}" type="datetimeFigureOut">
              <a:rPr lang="en-US" smtClean="0"/>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A6838-1F31-48B2-A75D-F3DFFE52F43B}" type="slidenum">
              <a:rPr lang="en-US" smtClean="0"/>
              <a:t>‹#›</a:t>
            </a:fld>
            <a:endParaRPr lang="en-US"/>
          </a:p>
        </p:txBody>
      </p:sp>
    </p:spTree>
    <p:extLst>
      <p:ext uri="{BB962C8B-B14F-4D97-AF65-F5344CB8AC3E}">
        <p14:creationId xmlns:p14="http://schemas.microsoft.com/office/powerpoint/2010/main" val="393842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ndara, sans-serif"/>
              </a:rPr>
              <a:t>Joshua 3 records God’s instructions to Israel as they prepared to cross the Jordan into the land God had promised them.</a:t>
            </a:r>
          </a:p>
          <a:p>
            <a:pPr algn="l"/>
            <a:r>
              <a:rPr lang="en-US" sz="1800" b="1" i="0" dirty="0">
                <a:solidFill>
                  <a:srgbClr val="000000"/>
                </a:solidFill>
                <a:effectLst/>
                <a:latin typeface="Candara, sans-serif"/>
              </a:rPr>
              <a:t>(Joshua 3:1-6), </a:t>
            </a:r>
            <a:r>
              <a:rPr lang="en-US" sz="1800" b="0" i="1" dirty="0">
                <a:solidFill>
                  <a:srgbClr val="000000"/>
                </a:solidFill>
                <a:effectLst/>
                <a:latin typeface="Candara, sans-serif"/>
              </a:rPr>
              <a:t>“</a:t>
            </a:r>
            <a:r>
              <a:rPr lang="en-US" sz="2800" b="0" i="1" dirty="0"/>
              <a:t>Then Joshua rose early in the morning; and they set out from Acacia Grove and came to the Jordan, he and all the children of Israel, and lodged there before they crossed over.</a:t>
            </a:r>
            <a:r>
              <a:rPr lang="en-US" sz="2800" b="0" i="1" baseline="30000" dirty="0"/>
              <a:t> 2</a:t>
            </a:r>
            <a:r>
              <a:rPr lang="en-US" sz="2800" b="0" i="1" dirty="0"/>
              <a:t> So it was, after three days, that the officers went through the camp;</a:t>
            </a:r>
            <a:r>
              <a:rPr lang="en-US" sz="2800" b="0" i="1" baseline="30000" dirty="0"/>
              <a:t> 3</a:t>
            </a:r>
            <a:r>
              <a:rPr lang="en-US" sz="2800" b="0" i="1" dirty="0"/>
              <a:t> and they commanded the people, saying, “When you see the ark of the covenant of the Lord your God, and the priests, the Levites, bearing it, then you shall set out from your place and go after it.</a:t>
            </a:r>
            <a:r>
              <a:rPr lang="en-US" sz="2800" b="0" i="1" baseline="30000" dirty="0"/>
              <a:t> 4</a:t>
            </a:r>
            <a:r>
              <a:rPr lang="en-US" sz="2800" b="0" i="1" dirty="0"/>
              <a:t> Yet there shall be a space between you and it, about two thousand cubits by measure. Do not come near it, that you may know the way by which you must go, </a:t>
            </a:r>
            <a:r>
              <a:rPr lang="en-US" sz="2800" b="1" i="1" dirty="0"/>
              <a:t>for you have not passed this way before</a:t>
            </a:r>
            <a:r>
              <a:rPr lang="en-US" sz="2800" b="0" i="1" dirty="0"/>
              <a:t>.” </a:t>
            </a:r>
            <a:r>
              <a:rPr lang="en-US" sz="2800" b="0" i="1" baseline="30000" dirty="0"/>
              <a:t>5</a:t>
            </a:r>
            <a:r>
              <a:rPr lang="en-US" sz="2800" b="0" i="1" dirty="0"/>
              <a:t> And Joshua said to the people, “</a:t>
            </a:r>
            <a:r>
              <a:rPr lang="en-US" sz="2800" b="1" i="1" dirty="0"/>
              <a:t>Sanctify yourselves, for tomorrow the Lord will do wonders among you</a:t>
            </a:r>
            <a:r>
              <a:rPr lang="en-US" sz="2800" b="0" i="1" dirty="0"/>
              <a:t>.”</a:t>
            </a:r>
            <a:r>
              <a:rPr lang="en-US" sz="2800" b="0" i="1" baseline="30000" dirty="0"/>
              <a:t> 6</a:t>
            </a:r>
            <a:r>
              <a:rPr lang="en-US" sz="2800" b="0" i="1" dirty="0"/>
              <a:t> Then Joshua spoke to the priests, saying, “Take up the ark of the covenant and cross over before the people.” So they took up the ark of the covenant and went before the people.”</a:t>
            </a:r>
            <a:endParaRPr lang="en-US" sz="1800" b="0" i="1" dirty="0">
              <a:solidFill>
                <a:srgbClr val="000000"/>
              </a:solidFill>
              <a:effectLst/>
              <a:latin typeface="Candara, sans-serif"/>
            </a:endParaRPr>
          </a:p>
          <a:p>
            <a:pPr marL="742950" lvl="1" indent="-285750" algn="l">
              <a:buFont typeface="Arial" panose="020B0604020202020204" pitchFamily="34" charset="0"/>
              <a:buChar char="•"/>
            </a:pPr>
            <a:r>
              <a:rPr lang="en-US" sz="1800" b="1" i="0" dirty="0">
                <a:solidFill>
                  <a:srgbClr val="000000"/>
                </a:solidFill>
                <a:effectLst/>
                <a:latin typeface="Candara, sans-serif"/>
              </a:rPr>
              <a:t>God gave instructions to leave a space between the people and the ark of the covenant.  2,000 cubits. (That’s well over ½ of a mile ahead).</a:t>
            </a:r>
          </a:p>
          <a:p>
            <a:pPr marL="742950" lvl="1" indent="-285750" algn="l">
              <a:buFont typeface="Arial" panose="020B0604020202020204" pitchFamily="34" charset="0"/>
              <a:buChar char="•"/>
            </a:pPr>
            <a:r>
              <a:rPr lang="en-US" sz="1800" b="0" i="0" dirty="0">
                <a:solidFill>
                  <a:srgbClr val="000000"/>
                </a:solidFill>
                <a:effectLst/>
                <a:latin typeface="Candara, sans-serif"/>
              </a:rPr>
              <a:t>This perspective would allow all of Israel to see the wonders of God, and to know that God was leading them with His powerful hand, into the promised land.</a:t>
            </a:r>
          </a:p>
          <a:p>
            <a:pPr marL="742950" lvl="1" indent="-285750" algn="l">
              <a:buFont typeface="Arial" panose="020B0604020202020204" pitchFamily="34" charset="0"/>
              <a:buChar char="•"/>
            </a:pPr>
            <a:r>
              <a:rPr lang="en-US" sz="1800" b="1" i="0" dirty="0">
                <a:solidFill>
                  <a:srgbClr val="000000"/>
                </a:solidFill>
                <a:effectLst/>
                <a:latin typeface="Candara, sans-serif"/>
              </a:rPr>
              <a:t>They would need faith in God, and he would demonstrate His great power before them.</a:t>
            </a:r>
          </a:p>
          <a:p>
            <a:pPr algn="l"/>
            <a:r>
              <a:rPr lang="en-US" sz="1800" b="1" i="0" dirty="0">
                <a:solidFill>
                  <a:srgbClr val="000000"/>
                </a:solidFill>
                <a:effectLst/>
                <a:latin typeface="Candara, sans-serif"/>
              </a:rPr>
              <a:t>(Joshua 3:14-17), </a:t>
            </a:r>
            <a:r>
              <a:rPr lang="en-US" sz="1800" b="0" i="1" dirty="0">
                <a:solidFill>
                  <a:srgbClr val="000000"/>
                </a:solidFill>
                <a:effectLst/>
                <a:latin typeface="Candara, sans-serif"/>
              </a:rPr>
              <a:t>“</a:t>
            </a:r>
            <a:r>
              <a:rPr lang="en-US" sz="2800" i="1" dirty="0"/>
              <a:t>So it was, when the people set out from their camp to cross over the Jordan, with the priests bearing the ark of the covenant before the people,</a:t>
            </a:r>
            <a:r>
              <a:rPr lang="en-US" sz="2800" i="1" baseline="30000" dirty="0"/>
              <a:t> 15</a:t>
            </a:r>
            <a:r>
              <a:rPr lang="en-US" sz="2800" i="1" dirty="0"/>
              <a:t> and as those who bore the ark came to the Jordan, and the feet of the priests who bore the ark dipped in the edge of the water (for the Jordan overflows all its banks during the whole time of harvest),</a:t>
            </a:r>
            <a:r>
              <a:rPr lang="en-US" sz="2800" i="1" baseline="30000" dirty="0"/>
              <a:t> 16</a:t>
            </a:r>
            <a:r>
              <a:rPr lang="en-US" sz="2800" i="1" dirty="0"/>
              <a:t> that the waters which came down from upstream stood still, and rose in a heap very far away at Adam, the city that is beside </a:t>
            </a:r>
            <a:r>
              <a:rPr lang="en-US" sz="2800" i="1" dirty="0" err="1"/>
              <a:t>Zaretan</a:t>
            </a:r>
            <a:r>
              <a:rPr lang="en-US" sz="2800" i="1" dirty="0"/>
              <a:t>. So the waters that went down into the Sea of the Arabah, the Salt Sea, failed, and were cut off; and the people crossed over opposite Jericho.</a:t>
            </a:r>
            <a:r>
              <a:rPr lang="en-US" sz="2800" i="1" baseline="30000" dirty="0"/>
              <a:t> 17</a:t>
            </a:r>
            <a:r>
              <a:rPr lang="en-US" sz="2800" i="1" dirty="0"/>
              <a:t> Then the priests who bore the ark of the covenant of the Lord stood firm on dry ground in the midst of the Jordan; and all Israel crossed over on dry ground, until all the people had crossed completely over the Jordan.”</a:t>
            </a:r>
          </a:p>
          <a:p>
            <a:pPr marL="742950" lvl="1" indent="-285750" algn="l">
              <a:buFont typeface="Arial" panose="020B0604020202020204" pitchFamily="34" charset="0"/>
              <a:buChar char="•"/>
            </a:pPr>
            <a:r>
              <a:rPr lang="en-US" sz="1800" b="1" i="0" dirty="0">
                <a:solidFill>
                  <a:srgbClr val="000000"/>
                </a:solidFill>
                <a:effectLst/>
                <a:latin typeface="Candara, sans-serif"/>
              </a:rPr>
              <a:t>Consider the words used in God’s instructions:</a:t>
            </a:r>
            <a:r>
              <a:rPr lang="en-US" sz="1800" b="0" i="1" dirty="0">
                <a:solidFill>
                  <a:srgbClr val="000000"/>
                </a:solidFill>
                <a:effectLst/>
                <a:latin typeface="Candara, sans-serif"/>
              </a:rPr>
              <a:t>  “</a:t>
            </a:r>
            <a:r>
              <a:rPr lang="en-US" sz="1800" b="0" i="1" dirty="0"/>
              <a:t>Do not come near it, that you may know the way by which you must go, </a:t>
            </a:r>
            <a:r>
              <a:rPr lang="en-US" sz="1800" b="1" i="1" dirty="0"/>
              <a:t>for you have not passed this way before</a:t>
            </a:r>
            <a:r>
              <a:rPr lang="en-US" sz="1800" b="0" i="1" dirty="0"/>
              <a:t>.”</a:t>
            </a:r>
          </a:p>
          <a:p>
            <a:pPr marL="1200150" lvl="2" indent="-285750" algn="l">
              <a:buFont typeface="Arial" panose="020B0604020202020204" pitchFamily="34" charset="0"/>
              <a:buChar char="•"/>
            </a:pPr>
            <a:r>
              <a:rPr lang="en-US" sz="1800" b="0" i="0" dirty="0">
                <a:solidFill>
                  <a:srgbClr val="000000"/>
                </a:solidFill>
                <a:effectLst/>
                <a:latin typeface="Candara, sans-serif"/>
              </a:rPr>
              <a:t>The simple application:  A Christian needs 1) Faith in God, and 2) Instruction from God to traverse new frontiers correctly</a:t>
            </a:r>
          </a:p>
          <a:p>
            <a:pPr marL="1200150" lvl="2" indent="-285750" algn="l">
              <a:buFont typeface="Arial" panose="020B0604020202020204" pitchFamily="34" charset="0"/>
              <a:buChar char="•"/>
            </a:pPr>
            <a:r>
              <a:rPr lang="en-US" sz="1800" b="0" i="0" dirty="0">
                <a:solidFill>
                  <a:srgbClr val="000000"/>
                </a:solidFill>
                <a:effectLst/>
                <a:latin typeface="Candara, sans-serif"/>
              </a:rPr>
              <a:t>There are many paths in life we have not yet taken.  With God before us, we can do so with confidence and success</a:t>
            </a:r>
          </a:p>
          <a:p>
            <a:pPr algn="l"/>
            <a:endParaRPr lang="en-US" sz="1800" b="0" i="0" dirty="0">
              <a:solidFill>
                <a:srgbClr val="000000"/>
              </a:solidFill>
              <a:effectLst/>
              <a:latin typeface="Candara, sans-serif"/>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ndara" panose="020E0502030303020204" pitchFamily="34" charset="0"/>
              </a:rPr>
              <a:t>"You Have Not Passed This Way Before"</a:t>
            </a:r>
            <a:br>
              <a:rPr lang="en-US" sz="2800" b="0" i="0" dirty="0">
                <a:solidFill>
                  <a:srgbClr val="0000FF"/>
                </a:solidFill>
                <a:effectLst/>
                <a:latin typeface="Candara" panose="020E0502030303020204" pitchFamily="34" charset="0"/>
              </a:rPr>
            </a:br>
            <a:r>
              <a:rPr lang="en-US" sz="1800" b="0" i="0" dirty="0">
                <a:solidFill>
                  <a:srgbClr val="000000"/>
                </a:solidFill>
                <a:effectLst/>
                <a:latin typeface="Candara" panose="020E0502030303020204" pitchFamily="34" charset="0"/>
              </a:rPr>
              <a:t>Joe R. Price</a:t>
            </a:r>
          </a:p>
          <a:p>
            <a:pPr algn="r"/>
            <a:r>
              <a:rPr lang="en-US" sz="1800" b="0" i="0" dirty="0">
                <a:solidFill>
                  <a:srgbClr val="000000"/>
                </a:solidFill>
                <a:effectLst/>
                <a:latin typeface="Candara, sans-serif"/>
              </a:rPr>
              <a:t>The Spirit’s Sword, 2011</a:t>
            </a:r>
            <a:endParaRPr lang="en-US" sz="1800" b="0" i="0" dirty="0">
              <a:solidFill>
                <a:srgbClr val="000000"/>
              </a:solidFill>
              <a:effectLst/>
              <a:latin typeface="Candara" panose="020E0502030303020204" pitchFamily="34" charset="0"/>
            </a:endParaRPr>
          </a:p>
          <a:p>
            <a:endParaRPr lang="en-US" dirty="0"/>
          </a:p>
        </p:txBody>
      </p:sp>
      <p:sp>
        <p:nvSpPr>
          <p:cNvPr id="4" name="Slide Number Placeholder 3"/>
          <p:cNvSpPr>
            <a:spLocks noGrp="1"/>
          </p:cNvSpPr>
          <p:nvPr>
            <p:ph type="sldNum" sz="quarter" idx="5"/>
          </p:nvPr>
        </p:nvSpPr>
        <p:spPr/>
        <p:txBody>
          <a:bodyPr/>
          <a:lstStyle/>
          <a:p>
            <a:fld id="{751A6838-1F31-48B2-A75D-F3DFFE52F43B}" type="slidenum">
              <a:rPr lang="en-US" smtClean="0"/>
              <a:t>2</a:t>
            </a:fld>
            <a:endParaRPr lang="en-US"/>
          </a:p>
        </p:txBody>
      </p:sp>
    </p:spTree>
    <p:extLst>
      <p:ext uri="{BB962C8B-B14F-4D97-AF65-F5344CB8AC3E}">
        <p14:creationId xmlns:p14="http://schemas.microsoft.com/office/powerpoint/2010/main" val="369781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ndara" panose="020E0502030303020204" pitchFamily="34" charset="0"/>
              </a:rPr>
              <a:t>In a life’s journey with many first time twists and turns, it is not good to be reckless</a:t>
            </a: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When this happens, the outcome is seldom pretty</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(Proverbs 10:23), </a:t>
            </a:r>
            <a:r>
              <a:rPr lang="en-US" sz="1800" b="0" i="0" dirty="0">
                <a:solidFill>
                  <a:srgbClr val="000000"/>
                </a:solidFill>
                <a:effectLst/>
                <a:latin typeface="Candara" panose="020E0502030303020204" pitchFamily="34" charset="0"/>
              </a:rPr>
              <a:t>“</a:t>
            </a:r>
            <a:r>
              <a:rPr lang="en-US" sz="2800" i="1" dirty="0"/>
              <a:t>To do evil is like sport to a fool, but a man of understanding has wisdom.”</a:t>
            </a:r>
            <a:endParaRPr lang="en-US" sz="1800" b="0" i="1" dirty="0">
              <a:solidFill>
                <a:srgbClr val="000000"/>
              </a:solidFill>
              <a:effectLst/>
              <a:latin typeface="Candara" panose="020E0502030303020204" pitchFamily="34" charset="0"/>
            </a:endParaRP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(Proverbs 14:16), </a:t>
            </a:r>
            <a:r>
              <a:rPr lang="en-US" sz="1800" b="0" i="1" dirty="0">
                <a:solidFill>
                  <a:srgbClr val="000000"/>
                </a:solidFill>
                <a:effectLst/>
                <a:latin typeface="Candara" panose="020E0502030303020204" pitchFamily="34" charset="0"/>
              </a:rPr>
              <a:t>“</a:t>
            </a:r>
            <a:r>
              <a:rPr lang="en-US" sz="2800" i="1" dirty="0"/>
              <a:t>A wise man fears and departs from evil, but a fool rages and is self-confident.”</a:t>
            </a:r>
            <a:endParaRPr lang="en-US" sz="1800" b="0" i="1" dirty="0">
              <a:solidFill>
                <a:srgbClr val="000000"/>
              </a:solidFill>
              <a:effectLst/>
              <a:latin typeface="Candara" panose="020E0502030303020204" pitchFamily="34" charset="0"/>
            </a:endParaRP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(Proverbs 15:21), </a:t>
            </a:r>
            <a:r>
              <a:rPr lang="en-US" sz="1800" b="0" i="1" dirty="0">
                <a:solidFill>
                  <a:srgbClr val="000000"/>
                </a:solidFill>
                <a:effectLst/>
                <a:latin typeface="Candara" panose="020E0502030303020204" pitchFamily="34" charset="0"/>
              </a:rPr>
              <a:t>“</a:t>
            </a:r>
            <a:r>
              <a:rPr lang="en-US" sz="2800" i="1" dirty="0"/>
              <a:t>Folly is joy to him who is destitute of discernment, but a man of understanding walks uprightly.”</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Wisdom counsels discretion and knowledge.  This is where age and experience can benefit men.   </a:t>
            </a:r>
            <a:r>
              <a:rPr lang="en-US" sz="1800" b="0" i="0" dirty="0">
                <a:solidFill>
                  <a:srgbClr val="000000"/>
                </a:solidFill>
                <a:effectLst/>
                <a:latin typeface="Candara" panose="020E0502030303020204" pitchFamily="34" charset="0"/>
              </a:rPr>
              <a:t>(Those who have </a:t>
            </a:r>
            <a:r>
              <a:rPr lang="en-US" sz="1800" b="0" i="1" dirty="0">
                <a:solidFill>
                  <a:srgbClr val="000000"/>
                </a:solidFill>
                <a:effectLst/>
                <a:latin typeface="Candara" panose="020E0502030303020204" pitchFamily="34" charset="0"/>
              </a:rPr>
              <a:t>“passed this way before”</a:t>
            </a:r>
            <a:r>
              <a:rPr lang="en-US" sz="1800" b="0" i="0" dirty="0">
                <a:solidFill>
                  <a:srgbClr val="000000"/>
                </a:solidFill>
                <a:effectLst/>
                <a:latin typeface="Candara" panose="020E0502030303020204" pitchFamily="34" charset="0"/>
              </a:rPr>
              <a:t>).</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(Proverbs 4:10-15), </a:t>
            </a:r>
            <a:r>
              <a:rPr lang="en-US" sz="1800" b="0" i="1" dirty="0">
                <a:solidFill>
                  <a:srgbClr val="000000"/>
                </a:solidFill>
                <a:effectLst/>
                <a:latin typeface="Candara" panose="020E0502030303020204" pitchFamily="34" charset="0"/>
              </a:rPr>
              <a:t>“</a:t>
            </a:r>
            <a:r>
              <a:rPr lang="en-US" sz="2800" i="1" dirty="0"/>
              <a:t>Hear, my son, and receive my sayings, and the years of your life will be many. </a:t>
            </a:r>
            <a:r>
              <a:rPr lang="en-US" sz="2800" i="1" baseline="30000" dirty="0"/>
              <a:t>11</a:t>
            </a:r>
            <a:r>
              <a:rPr lang="en-US" sz="2800" i="1" dirty="0"/>
              <a:t> I have taught you in the way of wisdom; I have led you in right paths. </a:t>
            </a:r>
            <a:r>
              <a:rPr lang="en-US" sz="2800" i="1" baseline="30000" dirty="0"/>
              <a:t>12</a:t>
            </a:r>
            <a:r>
              <a:rPr lang="en-US" sz="2800" i="1" dirty="0"/>
              <a:t> When you walk, your steps will not be hindered, and when you run, you will not stumble. </a:t>
            </a:r>
            <a:r>
              <a:rPr lang="en-US" sz="2800" i="1" baseline="30000" dirty="0"/>
              <a:t>13</a:t>
            </a:r>
            <a:r>
              <a:rPr lang="en-US" sz="2800" i="1" dirty="0"/>
              <a:t> Take firm hold of instruction, do not let go; Keep her, for she is your life. </a:t>
            </a:r>
            <a:r>
              <a:rPr lang="en-US" sz="2800" i="1" baseline="30000" dirty="0"/>
              <a:t>14</a:t>
            </a:r>
            <a:r>
              <a:rPr lang="en-US" sz="2800" i="1" dirty="0"/>
              <a:t> Do not enter the path of the wicked, and do not walk in the way of evil. </a:t>
            </a:r>
            <a:r>
              <a:rPr lang="en-US" sz="2800" i="1" baseline="30000" dirty="0"/>
              <a:t>15</a:t>
            </a:r>
            <a:r>
              <a:rPr lang="en-US" sz="2800" i="1" dirty="0"/>
              <a:t> Avoid it, do not travel on it; turn away from it and pass on.”</a:t>
            </a:r>
            <a:endParaRPr lang="en-US" sz="1800" b="0" i="1" dirty="0">
              <a:solidFill>
                <a:srgbClr val="000000"/>
              </a:solidFill>
              <a:effectLst/>
              <a:latin typeface="Candara" panose="020E05020303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838-1F31-48B2-A75D-F3DFFE52F4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53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God’s Word Contains Wisdom</a:t>
            </a: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It guides us in every right path!</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(Psalm 119:105), </a:t>
            </a:r>
            <a:r>
              <a:rPr lang="en-US" sz="1800" b="0" i="1" dirty="0">
                <a:solidFill>
                  <a:srgbClr val="000000"/>
                </a:solidFill>
                <a:effectLst/>
                <a:latin typeface="Candara" panose="020E0502030303020204" pitchFamily="34" charset="0"/>
              </a:rPr>
              <a:t>“</a:t>
            </a:r>
            <a:r>
              <a:rPr lang="en-US" sz="2800" i="1" dirty="0"/>
              <a:t>Your word is a lamp to my feet and a light to my path.”</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If we put our faith in God, and follow His direction, He will lead us home!</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(Hebrews 4:8-9), </a:t>
            </a:r>
            <a:r>
              <a:rPr lang="en-US" sz="1800" b="0" i="1" dirty="0">
                <a:solidFill>
                  <a:srgbClr val="000000"/>
                </a:solidFill>
                <a:effectLst/>
                <a:latin typeface="Candara" panose="020E0502030303020204" pitchFamily="34" charset="0"/>
              </a:rPr>
              <a:t>“</a:t>
            </a:r>
            <a:r>
              <a:rPr lang="en-US" sz="2800" i="1" dirty="0"/>
              <a:t>For if Joshua had given them rest, then He would not afterward have spoken of another day.</a:t>
            </a:r>
            <a:r>
              <a:rPr lang="en-US" sz="2800" i="1" baseline="30000" dirty="0"/>
              <a:t> 9</a:t>
            </a:r>
            <a:r>
              <a:rPr lang="en-US" sz="2800" i="1" dirty="0"/>
              <a:t> There remains therefore a rest for the people of God.”</a:t>
            </a:r>
            <a:endParaRPr lang="en-US" sz="1800" b="0" i="1" dirty="0">
              <a:solidFill>
                <a:srgbClr val="000000"/>
              </a:solidFill>
              <a:effectLst/>
              <a:latin typeface="Candara" panose="020E05020303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838-1F31-48B2-A75D-F3DFFE52F4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4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ndara, sans-serif"/>
              </a:rPr>
              <a:t>Salvation from your sins</a:t>
            </a:r>
            <a:endParaRPr lang="en-US" sz="1800" b="0" i="0"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0" i="0" dirty="0">
                <a:solidFill>
                  <a:srgbClr val="000000"/>
                </a:solidFill>
                <a:effectLst/>
                <a:latin typeface="Candara" panose="020E0502030303020204" pitchFamily="34" charset="0"/>
              </a:rPr>
              <a:t>The lost person has not yet passed the way of salvation, but not because he or she cannot be saved; </a:t>
            </a: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They must hear, believe and obey the gospel to make this journey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(Romans 10:13-17), </a:t>
            </a:r>
            <a:r>
              <a:rPr lang="en-US" sz="1800" b="0" i="1" dirty="0">
                <a:solidFill>
                  <a:srgbClr val="000000"/>
                </a:solidFill>
                <a:effectLst/>
                <a:latin typeface="Candara" panose="020E0502030303020204" pitchFamily="34" charset="0"/>
              </a:rPr>
              <a:t>“</a:t>
            </a:r>
            <a:r>
              <a:rPr lang="en-US" sz="2800" i="1" dirty="0"/>
              <a:t>For “whoever calls on the name of the Lord shall be saved.” </a:t>
            </a:r>
            <a:r>
              <a:rPr lang="en-US" sz="2800" i="1" baseline="30000" dirty="0"/>
              <a:t>14</a:t>
            </a:r>
            <a:r>
              <a:rPr lang="en-US" sz="2800" i="1" dirty="0"/>
              <a:t> How then shall they call on Him in whom they have not believed? And how shall they believe in Him of whom they have not heard? And how shall they hear without a preacher?</a:t>
            </a:r>
            <a:r>
              <a:rPr lang="en-US" sz="2800" i="1" baseline="30000" dirty="0"/>
              <a:t> 15</a:t>
            </a:r>
            <a:r>
              <a:rPr lang="en-US" sz="2800" i="1" dirty="0"/>
              <a:t> And how shall they preach unless they are sent? As it is written: “How beautiful are the feet of those who preach the gospel of peace, Who bring glad tidings of good things!” </a:t>
            </a:r>
            <a:r>
              <a:rPr lang="en-US" sz="2800" i="1" baseline="30000" dirty="0"/>
              <a:t>16</a:t>
            </a:r>
            <a:r>
              <a:rPr lang="en-US" sz="2800" i="1" dirty="0"/>
              <a:t> But they have not all obeyed the gospel. For Isaiah says, “Lord, who has believed our report?”</a:t>
            </a:r>
            <a:r>
              <a:rPr lang="en-US" sz="2800" i="1" baseline="30000" dirty="0"/>
              <a:t> 17</a:t>
            </a:r>
            <a:r>
              <a:rPr lang="en-US" sz="2800" i="1" dirty="0"/>
              <a:t> So then faith comes by hearing, and hearing by the word of God.”</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If you are not a Christian you must let the word of God guide you to your salvation</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(Acts 8:30-39), </a:t>
            </a:r>
            <a:r>
              <a:rPr lang="en-US" sz="1800" b="0" i="1" dirty="0">
                <a:solidFill>
                  <a:srgbClr val="000000"/>
                </a:solidFill>
                <a:effectLst/>
                <a:latin typeface="Candara" panose="020E0502030303020204" pitchFamily="34" charset="0"/>
              </a:rPr>
              <a:t>“</a:t>
            </a:r>
            <a:r>
              <a:rPr lang="en-US" sz="2800" i="1" dirty="0"/>
              <a:t>So Philip ran to him, and heard him reading the prophet Isaiah, and said, “Do you understand what you are reading?” </a:t>
            </a:r>
            <a:r>
              <a:rPr lang="en-US" sz="2800" i="1" baseline="30000" dirty="0"/>
              <a:t>31</a:t>
            </a:r>
            <a:r>
              <a:rPr lang="en-US" sz="2800" i="1" dirty="0"/>
              <a:t> And he said, “How can I, unless someone guides me?” And he asked Philip to come up and sit with him.</a:t>
            </a:r>
            <a:r>
              <a:rPr lang="en-US" sz="2800" i="1" baseline="30000" dirty="0"/>
              <a:t> 32</a:t>
            </a:r>
            <a:r>
              <a:rPr lang="en-US" sz="2800" i="1" dirty="0"/>
              <a:t> The place in the Scripture which he read was this: “He was led as a sheep to the slaughter; And as a lamb before its shearer is silent, So He opened not His mouth.</a:t>
            </a:r>
            <a:br>
              <a:rPr lang="en-US" sz="2800" i="1" dirty="0"/>
            </a:br>
            <a:r>
              <a:rPr lang="en-US" sz="2800" i="1" baseline="30000" dirty="0"/>
              <a:t>33</a:t>
            </a:r>
            <a:r>
              <a:rPr lang="en-US" sz="2800" i="1" dirty="0"/>
              <a:t> In His humiliation His justice was taken away, And who will declare His generation? For His life is taken from the earth.” </a:t>
            </a:r>
            <a:r>
              <a:rPr lang="en-US" sz="2800" i="1" baseline="30000" dirty="0"/>
              <a:t>34</a:t>
            </a:r>
            <a:r>
              <a:rPr lang="en-US" sz="2800" i="1" dirty="0"/>
              <a:t> So the eunuch answered Philip and said, “I ask you, of whom does the prophet say this, of himself or of some other man?”</a:t>
            </a:r>
            <a:r>
              <a:rPr lang="en-US" sz="2800" i="1" baseline="30000" dirty="0"/>
              <a:t> 35</a:t>
            </a:r>
            <a:r>
              <a:rPr lang="en-US" sz="2800" i="1" dirty="0"/>
              <a:t> Then Philip opened his mouth, and beginning at this Scripture, preached Jesus to him.</a:t>
            </a:r>
            <a:r>
              <a:rPr lang="en-US" sz="2800" i="1" baseline="30000" dirty="0"/>
              <a:t> 36</a:t>
            </a:r>
            <a:r>
              <a:rPr lang="en-US" sz="2800" i="1" dirty="0"/>
              <a:t> Now as they went down the road, they came to some water. And the eunuch said, “See, here is water. What hinders me from being baptized?” </a:t>
            </a:r>
            <a:r>
              <a:rPr lang="en-US" sz="2800" i="1" baseline="30000" dirty="0"/>
              <a:t>37</a:t>
            </a:r>
            <a:r>
              <a:rPr lang="en-US" sz="2800" i="1" dirty="0"/>
              <a:t> Then Philip said, “If you believe with all your heart, you may.” And he answered and said, “I believe that Jesus Christ is the Son of God.” </a:t>
            </a:r>
            <a:r>
              <a:rPr lang="en-US" sz="2800" i="1" baseline="30000" dirty="0"/>
              <a:t>38</a:t>
            </a:r>
            <a:r>
              <a:rPr lang="en-US" sz="2800" i="1" dirty="0"/>
              <a:t> So he commanded the chariot to stand still. And both Philip and the eunuch went down into the water, and he baptized him.</a:t>
            </a:r>
            <a:r>
              <a:rPr lang="en-US" sz="2800" i="1" baseline="30000" dirty="0"/>
              <a:t> 39</a:t>
            </a:r>
            <a:r>
              <a:rPr lang="en-US" sz="2800" i="1" dirty="0"/>
              <a:t> Now when they came up out of the water, the Spirit of the Lord caught Philip away, so that the eunuch saw him no more; and he went on his way rejoicing.”</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0" i="0" dirty="0">
                <a:solidFill>
                  <a:srgbClr val="000000"/>
                </a:solidFill>
                <a:effectLst/>
                <a:latin typeface="Candara" panose="020E0502030303020204" pitchFamily="34" charset="0"/>
              </a:rPr>
              <a:t>You have not been this way before, </a:t>
            </a:r>
            <a:r>
              <a:rPr lang="en-US" sz="1800" b="1" i="0" dirty="0">
                <a:solidFill>
                  <a:srgbClr val="000000"/>
                </a:solidFill>
                <a:effectLst/>
                <a:latin typeface="Candara" panose="020E0502030303020204" pitchFamily="34" charset="0"/>
              </a:rPr>
              <a:t>so trust the word of God to show you the way to salvation</a:t>
            </a:r>
            <a:r>
              <a:rPr lang="en-US" sz="1800" b="0" i="0" dirty="0">
                <a:solidFill>
                  <a:srgbClr val="000000"/>
                </a:solidFill>
                <a:effectLst/>
                <a:latin typeface="Candara" panose="020E0502030303020204" pitchFamily="34" charset="0"/>
              </a:rPr>
              <a:t>, not men’s wisdom, creeds and doctrines</a:t>
            </a:r>
          </a:p>
          <a:p>
            <a:pPr algn="l"/>
            <a:endParaRPr lang="en-US" sz="1800" b="1" i="1" dirty="0">
              <a:solidFill>
                <a:srgbClr val="000000"/>
              </a:solidFill>
              <a:effectLst/>
              <a:latin typeface="Candara, sans-serif"/>
            </a:endParaRPr>
          </a:p>
          <a:p>
            <a:pPr algn="l"/>
            <a:r>
              <a:rPr lang="en-US" sz="1800" b="1" i="0" dirty="0">
                <a:solidFill>
                  <a:srgbClr val="000000"/>
                </a:solidFill>
                <a:effectLst/>
                <a:latin typeface="Candara, sans-serif"/>
              </a:rPr>
              <a:t>Getting married</a:t>
            </a:r>
            <a:endParaRPr lang="en-US" sz="1800" b="0" i="0"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God joins together the man and woman who have not passed this way before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(Matthew 19:4-6), </a:t>
            </a:r>
            <a:r>
              <a:rPr lang="en-US" sz="1800" b="0" i="1" dirty="0">
                <a:solidFill>
                  <a:srgbClr val="000000"/>
                </a:solidFill>
                <a:effectLst/>
                <a:latin typeface="Candara" panose="020E0502030303020204" pitchFamily="34" charset="0"/>
              </a:rPr>
              <a:t>“</a:t>
            </a:r>
            <a:r>
              <a:rPr lang="en-US" sz="2800" i="1" dirty="0"/>
              <a:t>And He answered and said to them, “Have you not read that He who made them at the beginning ‘made them male and female,’</a:t>
            </a:r>
            <a:r>
              <a:rPr lang="en-US" sz="2800" i="1" baseline="30000" dirty="0"/>
              <a:t> 5</a:t>
            </a:r>
            <a:r>
              <a:rPr lang="en-US" sz="2800" i="1" dirty="0"/>
              <a:t> and said, “For this reason a man shall leave his father and mother and be joined to his wife, and the two shall become one flesh’?</a:t>
            </a:r>
            <a:r>
              <a:rPr lang="en-US" sz="2800" i="1" baseline="30000" dirty="0"/>
              <a:t> 6</a:t>
            </a:r>
            <a:r>
              <a:rPr lang="en-US" sz="2800" i="1" dirty="0"/>
              <a:t> So then, they are no longer two but one flesh. Therefore what God has joined together, let not man separate.”</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God’s word can guide you to the joyful expectations and happy fulfillment of honorable marriage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(Hebrews 13:4), </a:t>
            </a:r>
            <a:r>
              <a:rPr lang="en-US" sz="1800" b="0" i="1" dirty="0">
                <a:solidFill>
                  <a:srgbClr val="000000"/>
                </a:solidFill>
                <a:effectLst/>
                <a:latin typeface="Candara" panose="020E0502030303020204" pitchFamily="34" charset="0"/>
              </a:rPr>
              <a:t>“</a:t>
            </a:r>
            <a:r>
              <a:rPr lang="en-US" sz="2800" i="1" dirty="0"/>
              <a:t>Marriage is honorable among all, and the bed undefiled; but fornicators and adulterers God will judge.”</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0" i="0" dirty="0">
                <a:solidFill>
                  <a:srgbClr val="000000"/>
                </a:solidFill>
                <a:effectLst/>
                <a:latin typeface="Candara" panose="020E0502030303020204" pitchFamily="34" charset="0"/>
              </a:rPr>
              <a:t>Do not be deceived by the world’s false definitions of marriage and by false notions of what a “modern” marriage consists. </a:t>
            </a: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Trust God’s word to lead you on life’s journey of marriage.</a:t>
            </a:r>
          </a:p>
          <a:p>
            <a:pPr algn="l"/>
            <a:endParaRPr lang="en-US" sz="1800" b="1" i="1" dirty="0">
              <a:solidFill>
                <a:srgbClr val="000000"/>
              </a:solidFill>
              <a:effectLst/>
              <a:latin typeface="Candara, sans-serif"/>
            </a:endParaRPr>
          </a:p>
          <a:p>
            <a:pPr algn="l"/>
            <a:r>
              <a:rPr lang="en-US" sz="1800" b="1" i="0" dirty="0">
                <a:solidFill>
                  <a:srgbClr val="000000"/>
                </a:solidFill>
                <a:effectLst/>
                <a:latin typeface="Candara, sans-serif"/>
              </a:rPr>
              <a:t>Having and rearing children</a:t>
            </a: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Children are a blessing from God, not an inconvenience on life’s journey to self-indulgence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(Psalm 127:3), </a:t>
            </a:r>
            <a:r>
              <a:rPr lang="en-US" sz="1800" b="0" i="1" dirty="0">
                <a:solidFill>
                  <a:srgbClr val="000000"/>
                </a:solidFill>
                <a:effectLst/>
                <a:latin typeface="Candara" panose="020E0502030303020204" pitchFamily="34" charset="0"/>
              </a:rPr>
              <a:t>“</a:t>
            </a:r>
            <a:r>
              <a:rPr lang="en-US" sz="2800" i="1" dirty="0"/>
              <a:t>Behold, children are a heritage from the Lord, the fruit of the womb is a reward.”</a:t>
            </a:r>
            <a:endParaRPr lang="en-US" sz="1800" b="0" i="1" dirty="0">
              <a:solidFill>
                <a:srgbClr val="000000"/>
              </a:solidFill>
              <a:effectLst/>
              <a:latin typeface="Candara" panose="020E0502030303020204" pitchFamily="34" charset="0"/>
            </a:endParaRP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(Psalm 128:1-6),</a:t>
            </a:r>
            <a:r>
              <a:rPr lang="en-US" sz="1800" b="0" i="0" dirty="0">
                <a:solidFill>
                  <a:srgbClr val="000000"/>
                </a:solidFill>
                <a:effectLst/>
                <a:latin typeface="Candara" panose="020E0502030303020204" pitchFamily="34" charset="0"/>
              </a:rPr>
              <a:t> </a:t>
            </a:r>
            <a:r>
              <a:rPr lang="en-US" sz="1800" b="0" i="1" dirty="0">
                <a:solidFill>
                  <a:srgbClr val="000000"/>
                </a:solidFill>
                <a:effectLst/>
                <a:latin typeface="Candara" panose="020E0502030303020204" pitchFamily="34" charset="0"/>
              </a:rPr>
              <a:t>“</a:t>
            </a:r>
            <a:r>
              <a:rPr lang="en-US" sz="2800" i="1" dirty="0"/>
              <a:t>Blessed is every one who fears the Lord, who walks in His ways. </a:t>
            </a:r>
            <a:r>
              <a:rPr lang="en-US" sz="2800" i="1" baseline="30000" dirty="0"/>
              <a:t>2</a:t>
            </a:r>
            <a:r>
              <a:rPr lang="en-US" sz="2800" i="1" dirty="0"/>
              <a:t> When you eat the labor of your hands, you shall be happy, and it shall be well with you. </a:t>
            </a:r>
            <a:r>
              <a:rPr lang="en-US" sz="2800" i="1" baseline="30000" dirty="0"/>
              <a:t>3</a:t>
            </a:r>
            <a:r>
              <a:rPr lang="en-US" sz="2800" i="1" dirty="0"/>
              <a:t> Your wife shall be like a fruitful vine in the very heart of your house, your children like olive plants all around your table. </a:t>
            </a:r>
            <a:r>
              <a:rPr lang="en-US" sz="2800" i="1" baseline="30000" dirty="0"/>
              <a:t>4</a:t>
            </a:r>
            <a:r>
              <a:rPr lang="en-US" sz="2800" i="1" dirty="0"/>
              <a:t> Behold, thus shall the man be blessed who fears the Lord. </a:t>
            </a:r>
            <a:r>
              <a:rPr lang="en-US" sz="2800" i="1" baseline="30000" dirty="0"/>
              <a:t>5</a:t>
            </a:r>
            <a:r>
              <a:rPr lang="en-US" sz="2800" i="1" dirty="0"/>
              <a:t> The Lord bless you out of Zion, and may you see the good of Jerusalem all the days of your life. </a:t>
            </a:r>
            <a:r>
              <a:rPr lang="en-US" sz="2800" i="1" baseline="30000" dirty="0"/>
              <a:t>6</a:t>
            </a:r>
            <a:r>
              <a:rPr lang="en-US" sz="2800" i="1" dirty="0"/>
              <a:t> Yes, may you see your children's children. Peace be upon Israel!”</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New parents “have not passed this way before” and those who are wise will seek counsel from God’s word and from those who have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(Proverbs 11:14), </a:t>
            </a:r>
            <a:r>
              <a:rPr lang="en-US" sz="1800" b="0" i="1" dirty="0">
                <a:solidFill>
                  <a:srgbClr val="000000"/>
                </a:solidFill>
                <a:effectLst/>
                <a:latin typeface="Candara" panose="020E0502030303020204" pitchFamily="34" charset="0"/>
              </a:rPr>
              <a:t>“</a:t>
            </a:r>
            <a:r>
              <a:rPr lang="en-US" sz="2800" i="1" dirty="0"/>
              <a:t>Where there is no counsel, the people fall; but in the multitude of counselors there is safety.”</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0" i="0" dirty="0">
                <a:solidFill>
                  <a:srgbClr val="000000"/>
                </a:solidFill>
                <a:effectLst/>
                <a:latin typeface="Candara" panose="020E0502030303020204" pitchFamily="34" charset="0"/>
              </a:rPr>
              <a:t>The job of being a parent is not accomplished in one day, but over a life time. </a:t>
            </a: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Steady, consistent training is key. God’s word shows you the way you have not yet passed</a:t>
            </a:r>
            <a:r>
              <a:rPr lang="en-US" sz="1800" b="0" i="0" dirty="0">
                <a:solidFill>
                  <a:srgbClr val="000000"/>
                </a:solidFill>
                <a:effectLst/>
                <a:latin typeface="Candara" panose="020E0502030303020204" pitchFamily="34" charset="0"/>
              </a:rPr>
              <a:t>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(Proverbs 22:6),</a:t>
            </a:r>
            <a:r>
              <a:rPr lang="en-US" sz="1800" b="0" i="0" dirty="0">
                <a:solidFill>
                  <a:srgbClr val="000000"/>
                </a:solidFill>
                <a:effectLst/>
                <a:latin typeface="Candara" panose="020E0502030303020204" pitchFamily="34" charset="0"/>
              </a:rPr>
              <a:t> </a:t>
            </a:r>
            <a:r>
              <a:rPr lang="en-US" sz="1800" b="0" i="1" dirty="0">
                <a:solidFill>
                  <a:srgbClr val="000000"/>
                </a:solidFill>
                <a:effectLst/>
                <a:latin typeface="Candara" panose="020E0502030303020204" pitchFamily="34" charset="0"/>
              </a:rPr>
              <a:t>“</a:t>
            </a:r>
            <a:r>
              <a:rPr lang="en-US" sz="2800" i="1" dirty="0"/>
              <a:t>Train up a child in the way he should go, and when he is old he will not depart from it.”</a:t>
            </a:r>
            <a:endParaRPr lang="en-US" sz="1800" b="0" i="1" dirty="0">
              <a:solidFill>
                <a:srgbClr val="000000"/>
              </a:solidFill>
              <a:effectLst/>
              <a:latin typeface="Candara" panose="020E0502030303020204" pitchFamily="34" charset="0"/>
            </a:endParaRPr>
          </a:p>
          <a:p>
            <a:pPr algn="l"/>
            <a:endParaRPr lang="en-US" sz="1800" b="1" i="1" dirty="0">
              <a:solidFill>
                <a:srgbClr val="000000"/>
              </a:solidFill>
              <a:effectLst/>
              <a:latin typeface="Candara, sans-serif"/>
            </a:endParaRPr>
          </a:p>
          <a:p>
            <a:pPr algn="l"/>
            <a:r>
              <a:rPr lang="en-US" sz="1800" b="1" i="0" dirty="0">
                <a:solidFill>
                  <a:srgbClr val="000000"/>
                </a:solidFill>
                <a:effectLst/>
                <a:latin typeface="Candara, sans-serif"/>
              </a:rPr>
              <a:t>Death</a:t>
            </a:r>
            <a:endParaRPr lang="en-US" sz="1800" b="0" i="0"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We have not yet passed the way of death, but we shall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(Hebrews 9:27-28), </a:t>
            </a:r>
            <a:r>
              <a:rPr lang="en-US" sz="1800" b="0" i="1" dirty="0">
                <a:solidFill>
                  <a:srgbClr val="000000"/>
                </a:solidFill>
                <a:effectLst/>
                <a:latin typeface="Candara" panose="020E0502030303020204" pitchFamily="34" charset="0"/>
              </a:rPr>
              <a:t>“</a:t>
            </a:r>
            <a:r>
              <a:rPr lang="en-US" sz="2800" i="1" dirty="0"/>
              <a:t>And as it is appointed for men to die once, but after this the judgment,</a:t>
            </a:r>
            <a:r>
              <a:rPr lang="en-US" sz="2800" i="1" baseline="30000" dirty="0"/>
              <a:t> 28</a:t>
            </a:r>
            <a:r>
              <a:rPr lang="en-US" sz="2800" i="1" dirty="0"/>
              <a:t> so Christ was offered once to bear the sins of many. To those who eagerly wait for Him He will appear a second time, apart from sin, for salvation.”</a:t>
            </a:r>
            <a:endParaRPr lang="en-US" sz="1800" b="0" i="1" dirty="0">
              <a:solidFill>
                <a:srgbClr val="000000"/>
              </a:solidFill>
              <a:effectLst/>
              <a:latin typeface="Candara" panose="020E0502030303020204" pitchFamily="34" charset="0"/>
            </a:endParaRPr>
          </a:p>
          <a:p>
            <a:pPr marL="742950" lvl="1" indent="-285750" algn="l">
              <a:buFont typeface="Arial" panose="020B0604020202020204" pitchFamily="34" charset="0"/>
              <a:buChar char="•"/>
            </a:pPr>
            <a:r>
              <a:rPr lang="en-US" sz="1800" b="1" i="0" dirty="0">
                <a:solidFill>
                  <a:srgbClr val="000000"/>
                </a:solidFill>
                <a:effectLst/>
                <a:latin typeface="Candara" panose="020E0502030303020204" pitchFamily="34" charset="0"/>
              </a:rPr>
              <a:t>The Lord God will lead us safely home through Jordan’s waves; let us trust and follow Him </a:t>
            </a:r>
          </a:p>
          <a:p>
            <a:pPr marL="0" lvl="0" indent="0" algn="l">
              <a:buFont typeface="Arial" panose="020B0604020202020204" pitchFamily="34" charset="0"/>
              <a:buNone/>
            </a:pPr>
            <a:r>
              <a:rPr lang="en-US" sz="1800" b="1" i="0" dirty="0">
                <a:solidFill>
                  <a:srgbClr val="000000"/>
                </a:solidFill>
                <a:effectLst/>
                <a:latin typeface="Candara" panose="020E0502030303020204" pitchFamily="34" charset="0"/>
              </a:rPr>
              <a:t>(2 Timothy 4:6-8), </a:t>
            </a:r>
            <a:r>
              <a:rPr lang="en-US" sz="1800" b="0" i="1" dirty="0">
                <a:solidFill>
                  <a:srgbClr val="000000"/>
                </a:solidFill>
                <a:effectLst/>
                <a:latin typeface="Candara" panose="020E0502030303020204" pitchFamily="34" charset="0"/>
              </a:rPr>
              <a:t>“</a:t>
            </a:r>
            <a:r>
              <a:rPr lang="en-US" sz="2800" i="1" dirty="0"/>
              <a:t>For I am already being poured out as a drink offering, and the time of my departure is at hand.</a:t>
            </a:r>
            <a:r>
              <a:rPr lang="en-US" sz="2800" i="1" baseline="30000" dirty="0"/>
              <a:t> 7</a:t>
            </a:r>
            <a:r>
              <a:rPr lang="en-US" sz="2800" i="1" dirty="0"/>
              <a:t> I have fought the good fight, I have finished the race, I have kept the faith.</a:t>
            </a:r>
            <a:r>
              <a:rPr lang="en-US" sz="2800" i="1" baseline="30000" dirty="0"/>
              <a:t> 8</a:t>
            </a:r>
            <a:r>
              <a:rPr lang="en-US" sz="2800" i="1" dirty="0"/>
              <a:t> Finally, there is laid up for me the crown of righteousness, which the Lord, the righteous Judge, will give to me on that Day, and not to me only but also to all who have loved His appearing.”</a:t>
            </a:r>
            <a:endParaRPr lang="en-US" sz="1800" b="0" i="1" dirty="0">
              <a:solidFill>
                <a:srgbClr val="000000"/>
              </a:solidFill>
              <a:effectLst/>
              <a:latin typeface="Candara" panose="020E05020303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838-1F31-48B2-A75D-F3DFFE52F4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50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Candara, sans-serif"/>
              </a:rPr>
              <a:t>Many are the ways we have not yet passed. </a:t>
            </a:r>
          </a:p>
          <a:p>
            <a:pPr algn="l"/>
            <a:endParaRPr lang="en-US" sz="1800" b="1" i="0" dirty="0">
              <a:solidFill>
                <a:srgbClr val="000000"/>
              </a:solidFill>
              <a:effectLst/>
              <a:latin typeface="Candara, sans-serif"/>
            </a:endParaRPr>
          </a:p>
          <a:p>
            <a:pPr algn="l"/>
            <a:r>
              <a:rPr lang="en-US" sz="1800" b="1" i="0" dirty="0">
                <a:solidFill>
                  <a:srgbClr val="000000"/>
                </a:solidFill>
                <a:effectLst/>
                <a:latin typeface="Candara, sans-serif"/>
              </a:rPr>
              <a:t>God will safely lead us through them all.</a:t>
            </a:r>
          </a:p>
          <a:p>
            <a:endParaRPr lang="en-US" b="1" dirty="0"/>
          </a:p>
          <a:p>
            <a:r>
              <a:rPr lang="en-US" b="1" dirty="0"/>
              <a:t>(Jeremiah 10:23), </a:t>
            </a:r>
            <a:r>
              <a:rPr lang="en-US" i="1" dirty="0"/>
              <a:t>“O Lord, I know the way of man is not in himself; it is not in man who walks to direct his own steps.”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838-1F31-48B2-A75D-F3DFFE52F4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71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94D1-6FC3-4C31-8514-11796E66C7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8E8B55-2504-4F33-B818-4E4E662CB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EE2BB-C972-49BC-B6E0-42CBAB6947EA}"/>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5" name="Footer Placeholder 4">
            <a:extLst>
              <a:ext uri="{FF2B5EF4-FFF2-40B4-BE49-F238E27FC236}">
                <a16:creationId xmlns:a16="http://schemas.microsoft.com/office/drawing/2014/main" id="{88F8A95C-7DF8-42B7-A6D6-4EC1EAC79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BFD7B-0E4C-43EF-9BFE-02843F684165}"/>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290729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1FFA-2AEE-41C5-8989-E4F65FE98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180E9-41C7-4D54-BA53-45382456CD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783EA-6292-443E-9DA2-52B582629E2D}"/>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5" name="Footer Placeholder 4">
            <a:extLst>
              <a:ext uri="{FF2B5EF4-FFF2-40B4-BE49-F238E27FC236}">
                <a16:creationId xmlns:a16="http://schemas.microsoft.com/office/drawing/2014/main" id="{3AFE8E0D-4064-4378-BA7D-EEEEAD932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9122F-0AA8-4603-A913-F0BED979C4C4}"/>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104238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6CCBA-7965-4C52-BC92-F13B46DE76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B982C6-4D41-4DCE-B253-DBFC65AD8D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A72F6-C86C-4491-8B0B-AB0E3F9BD28A}"/>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5" name="Footer Placeholder 4">
            <a:extLst>
              <a:ext uri="{FF2B5EF4-FFF2-40B4-BE49-F238E27FC236}">
                <a16:creationId xmlns:a16="http://schemas.microsoft.com/office/drawing/2014/main" id="{436FD45A-FA79-4E7E-81ED-0AB1E0F9E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3BDD7-0694-4D56-B8F3-B1B540955934}"/>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63989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E6B2-725A-415F-A0EE-FA8DF223D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5C93E-7299-409F-82A1-4954E99DB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E006B-09AD-48DA-BE69-07DC5E158C3F}"/>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5" name="Footer Placeholder 4">
            <a:extLst>
              <a:ext uri="{FF2B5EF4-FFF2-40B4-BE49-F238E27FC236}">
                <a16:creationId xmlns:a16="http://schemas.microsoft.com/office/drawing/2014/main" id="{23319541-F373-4BA3-9E8C-78F2F168C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0D624-ED41-4432-8159-2A8620C4396A}"/>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265600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8464-261D-4F7E-BB8E-F533CEEBD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1317A-E74B-45BC-A13E-5FDD95102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54915-FEA1-43E6-B7D7-569F2FF720B1}"/>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5" name="Footer Placeholder 4">
            <a:extLst>
              <a:ext uri="{FF2B5EF4-FFF2-40B4-BE49-F238E27FC236}">
                <a16:creationId xmlns:a16="http://schemas.microsoft.com/office/drawing/2014/main" id="{FA7A482C-CB7A-4D1C-93D1-CA0DD3D16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2C8CB-555F-43FF-9950-EA7B60599AF0}"/>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279605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4997-3620-433E-9B09-5791A6A6A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EDEF6-374B-4DBD-8E8F-9FE642F7B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11002-A3CA-4FF6-A920-260F7E285D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6F746A-A771-4F62-9D95-EFD32C1F64DF}"/>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6" name="Footer Placeholder 5">
            <a:extLst>
              <a:ext uri="{FF2B5EF4-FFF2-40B4-BE49-F238E27FC236}">
                <a16:creationId xmlns:a16="http://schemas.microsoft.com/office/drawing/2014/main" id="{1639BB73-B5D1-4FDD-93EC-22FBC5026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367E3-8760-4122-99F1-20150AE6424F}"/>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246386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BD6-8762-4FC6-8F74-18A4E90251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D93D5-BDA5-46CF-8B39-CDC88F6723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D10E0-0B0F-4F31-9956-812209F7A4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10697C-0679-4784-8BB7-26FA3411B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98405-9CC4-451A-8BE5-7DB54D2D86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F1A64F-9E6A-4B7F-AD4D-338C41E7CFBE}"/>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8" name="Footer Placeholder 7">
            <a:extLst>
              <a:ext uri="{FF2B5EF4-FFF2-40B4-BE49-F238E27FC236}">
                <a16:creationId xmlns:a16="http://schemas.microsoft.com/office/drawing/2014/main" id="{0AAEC4A7-195D-46FA-AA42-4ABD40C7F6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70AA54-4570-4855-96EE-AE3CC3D6B052}"/>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158656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7F3D-4351-454F-8EB9-4AFB4E3F2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BEEA89-7484-4DBD-BFF0-EF4EF5156174}"/>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4" name="Footer Placeholder 3">
            <a:extLst>
              <a:ext uri="{FF2B5EF4-FFF2-40B4-BE49-F238E27FC236}">
                <a16:creationId xmlns:a16="http://schemas.microsoft.com/office/drawing/2014/main" id="{8360E090-268D-458D-AF15-D36F76BB38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B678F2-EA69-40D5-8CF7-86ED1D86A17D}"/>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396170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34B92-8AA8-45E6-B6F1-967881FCA080}"/>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3" name="Footer Placeholder 2">
            <a:extLst>
              <a:ext uri="{FF2B5EF4-FFF2-40B4-BE49-F238E27FC236}">
                <a16:creationId xmlns:a16="http://schemas.microsoft.com/office/drawing/2014/main" id="{1694F790-FB0F-4994-8334-976C21818A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E15F5F-C897-4A08-A5A6-C300F452911A}"/>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377596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D46B-83CE-41E9-BC95-83A55A4E1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51A1E-477D-4CD5-A138-C2D8ABC93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FE0A9D-C94E-4A2B-9749-59B8F0731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2418E-2871-4385-9F19-56E28202648E}"/>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6" name="Footer Placeholder 5">
            <a:extLst>
              <a:ext uri="{FF2B5EF4-FFF2-40B4-BE49-F238E27FC236}">
                <a16:creationId xmlns:a16="http://schemas.microsoft.com/office/drawing/2014/main" id="{58D1DE37-0C4B-412F-BDEA-0B2D4C42A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8B034-21ED-4339-858A-2DC19CD99A79}"/>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176354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531C-4E4D-4F40-9A41-073C4CBFF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03C1F-6226-4337-BF7C-DBE3FA8DA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C08E49-3FDE-4216-8228-5AF9EE239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570B4C-36E3-4FEB-96D6-47C7D684CD5A}"/>
              </a:ext>
            </a:extLst>
          </p:cNvPr>
          <p:cNvSpPr>
            <a:spLocks noGrp="1"/>
          </p:cNvSpPr>
          <p:nvPr>
            <p:ph type="dt" sz="half" idx="10"/>
          </p:nvPr>
        </p:nvSpPr>
        <p:spPr/>
        <p:txBody>
          <a:bodyPr/>
          <a:lstStyle/>
          <a:p>
            <a:fld id="{F15E9187-4DC6-40AC-9FCC-E94F9E8D0395}" type="datetimeFigureOut">
              <a:rPr lang="en-US" smtClean="0"/>
              <a:t>7/31/2020</a:t>
            </a:fld>
            <a:endParaRPr lang="en-US"/>
          </a:p>
        </p:txBody>
      </p:sp>
      <p:sp>
        <p:nvSpPr>
          <p:cNvPr id="6" name="Footer Placeholder 5">
            <a:extLst>
              <a:ext uri="{FF2B5EF4-FFF2-40B4-BE49-F238E27FC236}">
                <a16:creationId xmlns:a16="http://schemas.microsoft.com/office/drawing/2014/main" id="{AC0697D5-AC85-41BA-B90F-3BA889795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71671-FCC0-4107-9D75-F2738E14B069}"/>
              </a:ext>
            </a:extLst>
          </p:cNvPr>
          <p:cNvSpPr>
            <a:spLocks noGrp="1"/>
          </p:cNvSpPr>
          <p:nvPr>
            <p:ph type="sldNum" sz="quarter" idx="12"/>
          </p:nvPr>
        </p:nvSpPr>
        <p:spPr/>
        <p:txBody>
          <a:bodyPr/>
          <a:lstStyle/>
          <a:p>
            <a:fld id="{EA4E3A95-35AC-4CB9-B86A-4F9EA40BF628}" type="slidenum">
              <a:rPr lang="en-US" smtClean="0"/>
              <a:t>‹#›</a:t>
            </a:fld>
            <a:endParaRPr lang="en-US"/>
          </a:p>
        </p:txBody>
      </p:sp>
    </p:spTree>
    <p:extLst>
      <p:ext uri="{BB962C8B-B14F-4D97-AF65-F5344CB8AC3E}">
        <p14:creationId xmlns:p14="http://schemas.microsoft.com/office/powerpoint/2010/main" val="177643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A4C9E-A4E1-4DF8-BD01-94CCCDA55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1E9E-4A50-4114-AF9E-DB472FA68A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FE208-5251-44F1-B639-77CFD2FB2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E9187-4DC6-40AC-9FCC-E94F9E8D0395}" type="datetimeFigureOut">
              <a:rPr lang="en-US" smtClean="0"/>
              <a:t>7/31/2020</a:t>
            </a:fld>
            <a:endParaRPr lang="en-US"/>
          </a:p>
        </p:txBody>
      </p:sp>
      <p:sp>
        <p:nvSpPr>
          <p:cNvPr id="5" name="Footer Placeholder 4">
            <a:extLst>
              <a:ext uri="{FF2B5EF4-FFF2-40B4-BE49-F238E27FC236}">
                <a16:creationId xmlns:a16="http://schemas.microsoft.com/office/drawing/2014/main" id="{9D2DC84B-3910-462F-98D9-733FE078D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6076A-2D2B-481C-A958-703D68C07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E3A95-35AC-4CB9-B86A-4F9EA40BF628}" type="slidenum">
              <a:rPr lang="en-US" smtClean="0"/>
              <a:t>‹#›</a:t>
            </a:fld>
            <a:endParaRPr lang="en-US"/>
          </a:p>
        </p:txBody>
      </p:sp>
    </p:spTree>
    <p:extLst>
      <p:ext uri="{BB962C8B-B14F-4D97-AF65-F5344CB8AC3E}">
        <p14:creationId xmlns:p14="http://schemas.microsoft.com/office/powerpoint/2010/main" val="146002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0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F687-CD4D-4DA7-9F33-7BD4FD3AC3C5}"/>
              </a:ext>
            </a:extLst>
          </p:cNvPr>
          <p:cNvSpPr>
            <a:spLocks noGrp="1"/>
          </p:cNvSpPr>
          <p:nvPr>
            <p:ph type="ctrTitle"/>
          </p:nvPr>
        </p:nvSpPr>
        <p:spPr>
          <a:xfrm>
            <a:off x="1524000" y="292097"/>
            <a:ext cx="9144000" cy="2387600"/>
          </a:xfrm>
        </p:spPr>
        <p:txBody>
          <a:bodyPr>
            <a:normAutofit/>
          </a:bodyPr>
          <a:lstStyle/>
          <a:p>
            <a:r>
              <a:rPr lang="en-US" sz="7200"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“You Have Not Passed This Way Before”</a:t>
            </a:r>
          </a:p>
        </p:txBody>
      </p:sp>
      <p:sp>
        <p:nvSpPr>
          <p:cNvPr id="3" name="Subtitle 2">
            <a:extLst>
              <a:ext uri="{FF2B5EF4-FFF2-40B4-BE49-F238E27FC236}">
                <a16:creationId xmlns:a16="http://schemas.microsoft.com/office/drawing/2014/main" id="{D6193719-1DF7-4C75-AA98-F13012CB8AC6}"/>
              </a:ext>
            </a:extLst>
          </p:cNvPr>
          <p:cNvSpPr>
            <a:spLocks noGrp="1"/>
          </p:cNvSpPr>
          <p:nvPr>
            <p:ph type="subTitle" idx="1"/>
          </p:nvPr>
        </p:nvSpPr>
        <p:spPr>
          <a:xfrm>
            <a:off x="8202386" y="4546148"/>
            <a:ext cx="3243943" cy="888319"/>
          </a:xfrm>
        </p:spPr>
        <p:txBody>
          <a:bodyPr>
            <a:normAutofit/>
          </a:bodyPr>
          <a:lstStyle/>
          <a:p>
            <a:pPr algn="l"/>
            <a:r>
              <a:rPr lang="en-US" sz="4400" dirty="0">
                <a:solidFill>
                  <a:schemeClr val="bg1"/>
                </a:solidFill>
                <a:effectLst>
                  <a:outerShdw blurRad="38100" dist="38100" dir="2700000" algn="tl">
                    <a:srgbClr val="000000">
                      <a:alpha val="43137"/>
                    </a:srgbClr>
                  </a:outerShdw>
                </a:effectLst>
              </a:rPr>
              <a:t>Joshua 3:1-6</a:t>
            </a:r>
          </a:p>
        </p:txBody>
      </p:sp>
    </p:spTree>
    <p:extLst>
      <p:ext uri="{BB962C8B-B14F-4D97-AF65-F5344CB8AC3E}">
        <p14:creationId xmlns:p14="http://schemas.microsoft.com/office/powerpoint/2010/main" val="94560785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F687-CD4D-4DA7-9F33-7BD4FD3AC3C5}"/>
              </a:ext>
            </a:extLst>
          </p:cNvPr>
          <p:cNvSpPr>
            <a:spLocks noGrp="1"/>
          </p:cNvSpPr>
          <p:nvPr>
            <p:ph type="ctrTitle"/>
          </p:nvPr>
        </p:nvSpPr>
        <p:spPr>
          <a:xfrm>
            <a:off x="1524000" y="510036"/>
            <a:ext cx="9144000" cy="1340760"/>
          </a:xfrm>
        </p:spPr>
        <p:txBody>
          <a:bodyPr anchor="t">
            <a:normAutofit/>
          </a:bodyPr>
          <a:lstStyle/>
          <a:p>
            <a:pPr>
              <a:lnSpc>
                <a:spcPct val="100000"/>
              </a:lnSpc>
            </a:pPr>
            <a:r>
              <a:rPr lang="en-US" sz="7200"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The Danger of Recklessness</a:t>
            </a:r>
          </a:p>
        </p:txBody>
      </p:sp>
      <p:sp>
        <p:nvSpPr>
          <p:cNvPr id="3" name="Subtitle 2">
            <a:extLst>
              <a:ext uri="{FF2B5EF4-FFF2-40B4-BE49-F238E27FC236}">
                <a16:creationId xmlns:a16="http://schemas.microsoft.com/office/drawing/2014/main" id="{D6193719-1DF7-4C75-AA98-F13012CB8AC6}"/>
              </a:ext>
            </a:extLst>
          </p:cNvPr>
          <p:cNvSpPr>
            <a:spLocks noGrp="1"/>
          </p:cNvSpPr>
          <p:nvPr>
            <p:ph type="subTitle" idx="1"/>
          </p:nvPr>
        </p:nvSpPr>
        <p:spPr>
          <a:xfrm>
            <a:off x="718457" y="1850796"/>
            <a:ext cx="10727872" cy="4497168"/>
          </a:xfrm>
        </p:spPr>
        <p:txBody>
          <a:bodyPr>
            <a:norm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When men abandon restraint, doing merely as they desire, the outcome is unfortunate</a:t>
            </a:r>
          </a:p>
          <a:p>
            <a:r>
              <a:rPr lang="en-US" sz="4400" dirty="0">
                <a:solidFill>
                  <a:srgbClr val="FFFF00"/>
                </a:solidFill>
                <a:effectLst>
                  <a:outerShdw blurRad="38100" dist="38100" dir="2700000" algn="tl">
                    <a:srgbClr val="000000">
                      <a:alpha val="43137"/>
                    </a:srgbClr>
                  </a:outerShdw>
                </a:effectLst>
              </a:rPr>
              <a:t>Proverbs 10:23; 14:16; 15:21</a:t>
            </a:r>
          </a:p>
          <a:p>
            <a:endParaRPr lang="en-US" sz="800" dirty="0">
              <a:solidFill>
                <a:schemeClr val="bg1"/>
              </a:solidFill>
              <a:effectLst>
                <a:outerShdw blurRad="38100" dist="38100" dir="2700000" algn="tl">
                  <a:srgbClr val="000000">
                    <a:alpha val="43137"/>
                  </a:srgbClr>
                </a:outerShdw>
              </a:effectLst>
            </a:endParaRPr>
          </a:p>
          <a:p>
            <a:r>
              <a:rPr lang="en-US" sz="4400" b="1" dirty="0">
                <a:solidFill>
                  <a:schemeClr val="accent1">
                    <a:lumMod val="20000"/>
                    <a:lumOff val="80000"/>
                  </a:schemeClr>
                </a:solidFill>
                <a:effectLst>
                  <a:outerShdw blurRad="38100" dist="38100" dir="2700000" algn="tl">
                    <a:srgbClr val="000000">
                      <a:alpha val="43137"/>
                    </a:srgbClr>
                  </a:outerShdw>
                </a:effectLst>
              </a:rPr>
              <a:t>The wise seek the counsel of age and experience!</a:t>
            </a:r>
          </a:p>
          <a:p>
            <a:r>
              <a:rPr lang="en-US" sz="4400" dirty="0">
                <a:solidFill>
                  <a:srgbClr val="FFFF00"/>
                </a:solidFill>
                <a:effectLst>
                  <a:outerShdw blurRad="38100" dist="38100" dir="2700000" algn="tl">
                    <a:srgbClr val="000000">
                      <a:alpha val="43137"/>
                    </a:srgbClr>
                  </a:outerShdw>
                </a:effectLst>
              </a:rPr>
              <a:t>Proverbs 4:10-15 </a:t>
            </a:r>
          </a:p>
        </p:txBody>
      </p:sp>
    </p:spTree>
    <p:extLst>
      <p:ext uri="{BB962C8B-B14F-4D97-AF65-F5344CB8AC3E}">
        <p14:creationId xmlns:p14="http://schemas.microsoft.com/office/powerpoint/2010/main" val="2914554406"/>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F687-CD4D-4DA7-9F33-7BD4FD3AC3C5}"/>
              </a:ext>
            </a:extLst>
          </p:cNvPr>
          <p:cNvSpPr>
            <a:spLocks noGrp="1"/>
          </p:cNvSpPr>
          <p:nvPr>
            <p:ph type="ctrTitle"/>
          </p:nvPr>
        </p:nvSpPr>
        <p:spPr>
          <a:xfrm>
            <a:off x="1524000" y="510036"/>
            <a:ext cx="9144000" cy="1340760"/>
          </a:xfrm>
        </p:spPr>
        <p:txBody>
          <a:bodyPr anchor="t">
            <a:normAutofit/>
          </a:bodyPr>
          <a:lstStyle/>
          <a:p>
            <a:pPr>
              <a:lnSpc>
                <a:spcPct val="100000"/>
              </a:lnSpc>
            </a:pPr>
            <a:r>
              <a:rPr lang="en-US" sz="7200"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God’s Word Contains Wisdom</a:t>
            </a:r>
          </a:p>
        </p:txBody>
      </p:sp>
      <p:sp>
        <p:nvSpPr>
          <p:cNvPr id="3" name="Subtitle 2">
            <a:extLst>
              <a:ext uri="{FF2B5EF4-FFF2-40B4-BE49-F238E27FC236}">
                <a16:creationId xmlns:a16="http://schemas.microsoft.com/office/drawing/2014/main" id="{D6193719-1DF7-4C75-AA98-F13012CB8AC6}"/>
              </a:ext>
            </a:extLst>
          </p:cNvPr>
          <p:cNvSpPr>
            <a:spLocks noGrp="1"/>
          </p:cNvSpPr>
          <p:nvPr>
            <p:ph type="subTitle" idx="1"/>
          </p:nvPr>
        </p:nvSpPr>
        <p:spPr>
          <a:xfrm>
            <a:off x="718457" y="1850796"/>
            <a:ext cx="10727872" cy="4497168"/>
          </a:xfrm>
        </p:spPr>
        <p:txBody>
          <a:bodyPr>
            <a:normAutofit/>
          </a:bodyPr>
          <a:lstStyle/>
          <a:p>
            <a:r>
              <a:rPr lang="en-US" sz="4400" b="1" dirty="0">
                <a:solidFill>
                  <a:schemeClr val="accent1">
                    <a:lumMod val="20000"/>
                    <a:lumOff val="80000"/>
                  </a:schemeClr>
                </a:solidFill>
                <a:effectLst>
                  <a:outerShdw blurRad="38100" dist="38100" dir="2700000" algn="tl">
                    <a:srgbClr val="000000">
                      <a:alpha val="43137"/>
                    </a:srgbClr>
                  </a:outerShdw>
                </a:effectLst>
              </a:rPr>
              <a:t>It guides us in every right path!</a:t>
            </a:r>
          </a:p>
          <a:p>
            <a:r>
              <a:rPr lang="en-US" sz="4400" dirty="0">
                <a:solidFill>
                  <a:srgbClr val="FFFF00"/>
                </a:solidFill>
                <a:effectLst>
                  <a:outerShdw blurRad="38100" dist="38100" dir="2700000" algn="tl">
                    <a:srgbClr val="000000">
                      <a:alpha val="43137"/>
                    </a:srgbClr>
                  </a:outerShdw>
                </a:effectLst>
              </a:rPr>
              <a:t>Psalm 119:105</a:t>
            </a:r>
          </a:p>
          <a:p>
            <a:endParaRPr lang="en-US" sz="800" dirty="0">
              <a:solidFill>
                <a:schemeClr val="bg1"/>
              </a:solidFill>
              <a:effectLst>
                <a:outerShdw blurRad="38100" dist="38100" dir="2700000" algn="tl">
                  <a:srgbClr val="000000">
                    <a:alpha val="43137"/>
                  </a:srgbClr>
                </a:outerShdw>
              </a:effectLst>
            </a:endParaRPr>
          </a:p>
          <a:p>
            <a:r>
              <a:rPr lang="en-US" sz="4400" b="1" dirty="0">
                <a:solidFill>
                  <a:schemeClr val="accent1">
                    <a:lumMod val="20000"/>
                    <a:lumOff val="80000"/>
                  </a:schemeClr>
                </a:solidFill>
                <a:effectLst>
                  <a:outerShdw blurRad="38100" dist="38100" dir="2700000" algn="tl">
                    <a:srgbClr val="000000">
                      <a:alpha val="43137"/>
                    </a:srgbClr>
                  </a:outerShdw>
                </a:effectLst>
              </a:rPr>
              <a:t>If we put our faith in God, and follow His direction, He will lead us home!</a:t>
            </a:r>
          </a:p>
          <a:p>
            <a:r>
              <a:rPr lang="en-US" sz="4400" dirty="0">
                <a:solidFill>
                  <a:srgbClr val="FFFF00"/>
                </a:solidFill>
                <a:effectLst>
                  <a:outerShdw blurRad="38100" dist="38100" dir="2700000" algn="tl">
                    <a:srgbClr val="000000">
                      <a:alpha val="43137"/>
                    </a:srgbClr>
                  </a:outerShdw>
                </a:effectLst>
              </a:rPr>
              <a:t>Hebrews 4:8-9</a:t>
            </a:r>
          </a:p>
        </p:txBody>
      </p:sp>
    </p:spTree>
    <p:extLst>
      <p:ext uri="{BB962C8B-B14F-4D97-AF65-F5344CB8AC3E}">
        <p14:creationId xmlns:p14="http://schemas.microsoft.com/office/powerpoint/2010/main" val="3375162972"/>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PaintStrokes/>
                    </a14:imgEffect>
                    <a14:imgEffect>
                      <a14:brightnessContrast bright="-5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F687-CD4D-4DA7-9F33-7BD4FD3AC3C5}"/>
              </a:ext>
            </a:extLst>
          </p:cNvPr>
          <p:cNvSpPr>
            <a:spLocks noGrp="1"/>
          </p:cNvSpPr>
          <p:nvPr>
            <p:ph type="title"/>
          </p:nvPr>
        </p:nvSpPr>
        <p:spPr>
          <a:xfrm>
            <a:off x="838200" y="218164"/>
            <a:ext cx="10515600" cy="1325563"/>
          </a:xfrm>
        </p:spPr>
        <p:txBody>
          <a:bodyPr anchor="t">
            <a:normAutofit/>
          </a:bodyPr>
          <a:lstStyle/>
          <a:p>
            <a:pPr algn="ctr">
              <a:lnSpc>
                <a:spcPct val="100000"/>
              </a:lnSpc>
            </a:pPr>
            <a:r>
              <a:rPr lang="en-US" sz="7200"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Untrod Paths</a:t>
            </a:r>
          </a:p>
        </p:txBody>
      </p:sp>
      <p:sp>
        <p:nvSpPr>
          <p:cNvPr id="3" name="Subtitle 2">
            <a:extLst>
              <a:ext uri="{FF2B5EF4-FFF2-40B4-BE49-F238E27FC236}">
                <a16:creationId xmlns:a16="http://schemas.microsoft.com/office/drawing/2014/main" id="{D6193719-1DF7-4C75-AA98-F13012CB8AC6}"/>
              </a:ext>
            </a:extLst>
          </p:cNvPr>
          <p:cNvSpPr>
            <a:spLocks noGrp="1"/>
          </p:cNvSpPr>
          <p:nvPr>
            <p:ph sz="half" idx="1"/>
          </p:nvPr>
        </p:nvSpPr>
        <p:spPr>
          <a:xfrm>
            <a:off x="838200" y="1404253"/>
            <a:ext cx="4806043" cy="4925332"/>
          </a:xfrm>
        </p:spPr>
        <p:txBody>
          <a:bodyPr>
            <a:normAutofit/>
          </a:bodyPr>
          <a:lstStyle/>
          <a:p>
            <a:pPr marL="0" indent="0" algn="ctr">
              <a:buNone/>
            </a:pPr>
            <a:r>
              <a:rPr lang="en-US" sz="4400" b="1" dirty="0">
                <a:solidFill>
                  <a:schemeClr val="accent1">
                    <a:lumMod val="20000"/>
                    <a:lumOff val="80000"/>
                  </a:schemeClr>
                </a:solidFill>
                <a:effectLst>
                  <a:outerShdw blurRad="38100" dist="38100" dir="2700000" algn="tl">
                    <a:srgbClr val="000000">
                      <a:alpha val="43137"/>
                    </a:srgbClr>
                  </a:outerShdw>
                </a:effectLst>
              </a:rPr>
              <a:t>Salvation from sins</a:t>
            </a:r>
          </a:p>
          <a:p>
            <a:pPr marL="0" indent="0" algn="ctr">
              <a:buNone/>
            </a:pPr>
            <a:r>
              <a:rPr lang="en-US" sz="4000" dirty="0">
                <a:solidFill>
                  <a:srgbClr val="FFFF00"/>
                </a:solidFill>
                <a:effectLst>
                  <a:outerShdw blurRad="38100" dist="38100" dir="2700000" algn="tl">
                    <a:srgbClr val="000000">
                      <a:alpha val="43137"/>
                    </a:srgbClr>
                  </a:outerShdw>
                </a:effectLst>
              </a:rPr>
              <a:t>Romans 10:13-17</a:t>
            </a:r>
          </a:p>
          <a:p>
            <a:pPr marL="0" indent="0" algn="ctr">
              <a:buNone/>
            </a:pPr>
            <a:r>
              <a:rPr lang="en-US" sz="4000" dirty="0">
                <a:solidFill>
                  <a:srgbClr val="FFFF00"/>
                </a:solidFill>
                <a:effectLst>
                  <a:outerShdw blurRad="38100" dist="38100" dir="2700000" algn="tl">
                    <a:srgbClr val="000000">
                      <a:alpha val="43137"/>
                    </a:srgbClr>
                  </a:outerShdw>
                </a:effectLst>
              </a:rPr>
              <a:t>Acts 8:30-39</a:t>
            </a:r>
          </a:p>
          <a:p>
            <a:pPr marL="0" indent="0" algn="ctr">
              <a:buNone/>
            </a:pPr>
            <a:endParaRPr lang="en-US" sz="800" dirty="0">
              <a:solidFill>
                <a:schemeClr val="bg1"/>
              </a:solidFill>
              <a:effectLst>
                <a:outerShdw blurRad="38100" dist="38100" dir="2700000" algn="tl">
                  <a:srgbClr val="000000">
                    <a:alpha val="43137"/>
                  </a:srgbClr>
                </a:outerShdw>
              </a:effectLst>
            </a:endParaRPr>
          </a:p>
          <a:p>
            <a:pPr marL="0" indent="0" algn="ctr">
              <a:buNone/>
            </a:pPr>
            <a:r>
              <a:rPr lang="en-US" sz="4400" b="1" dirty="0">
                <a:solidFill>
                  <a:schemeClr val="accent1">
                    <a:lumMod val="20000"/>
                    <a:lumOff val="80000"/>
                  </a:schemeClr>
                </a:solidFill>
                <a:effectLst>
                  <a:outerShdw blurRad="38100" dist="38100" dir="2700000" algn="tl">
                    <a:srgbClr val="000000">
                      <a:alpha val="43137"/>
                    </a:srgbClr>
                  </a:outerShdw>
                </a:effectLst>
              </a:rPr>
              <a:t>Getting Married</a:t>
            </a:r>
          </a:p>
          <a:p>
            <a:pPr marL="0" indent="0" algn="ctr">
              <a:buNone/>
            </a:pPr>
            <a:r>
              <a:rPr lang="en-US" sz="4000" dirty="0">
                <a:solidFill>
                  <a:srgbClr val="FFFF00"/>
                </a:solidFill>
                <a:effectLst>
                  <a:outerShdw blurRad="38100" dist="38100" dir="2700000" algn="tl">
                    <a:srgbClr val="000000">
                      <a:alpha val="43137"/>
                    </a:srgbClr>
                  </a:outerShdw>
                </a:effectLst>
              </a:rPr>
              <a:t>Matthew 19:4-6</a:t>
            </a:r>
          </a:p>
          <a:p>
            <a:pPr marL="0" indent="0" algn="ctr">
              <a:buNone/>
            </a:pPr>
            <a:r>
              <a:rPr lang="en-US" sz="4000" dirty="0">
                <a:solidFill>
                  <a:srgbClr val="FFFF00"/>
                </a:solidFill>
                <a:effectLst>
                  <a:outerShdw blurRad="38100" dist="38100" dir="2700000" algn="tl">
                    <a:srgbClr val="000000">
                      <a:alpha val="43137"/>
                    </a:srgbClr>
                  </a:outerShdw>
                </a:effectLst>
              </a:rPr>
              <a:t>Hebrews 13:4</a:t>
            </a:r>
          </a:p>
        </p:txBody>
      </p:sp>
      <p:sp>
        <p:nvSpPr>
          <p:cNvPr id="4" name="Content Placeholder 3">
            <a:extLst>
              <a:ext uri="{FF2B5EF4-FFF2-40B4-BE49-F238E27FC236}">
                <a16:creationId xmlns:a16="http://schemas.microsoft.com/office/drawing/2014/main" id="{A198F2FA-4DFD-41FE-863A-EDCDA15961C8}"/>
              </a:ext>
            </a:extLst>
          </p:cNvPr>
          <p:cNvSpPr>
            <a:spLocks noGrp="1"/>
          </p:cNvSpPr>
          <p:nvPr>
            <p:ph sz="half" idx="2"/>
          </p:nvPr>
        </p:nvSpPr>
        <p:spPr>
          <a:xfrm>
            <a:off x="6547756" y="1404252"/>
            <a:ext cx="4806043" cy="5176157"/>
          </a:xfrm>
        </p:spPr>
        <p:txBody>
          <a:bodyPr>
            <a:normAutofit/>
          </a:bodyPr>
          <a:lstStyle/>
          <a:p>
            <a:pPr marL="0" indent="0" algn="ctr">
              <a:buNone/>
            </a:pPr>
            <a:r>
              <a:rPr lang="en-US" sz="4400" b="1" dirty="0">
                <a:solidFill>
                  <a:schemeClr val="accent1">
                    <a:lumMod val="20000"/>
                    <a:lumOff val="80000"/>
                  </a:schemeClr>
                </a:solidFill>
                <a:effectLst>
                  <a:outerShdw blurRad="38100" dist="38100" dir="2700000" algn="tl">
                    <a:srgbClr val="000000">
                      <a:alpha val="43137"/>
                    </a:srgbClr>
                  </a:outerShdw>
                </a:effectLst>
              </a:rPr>
              <a:t>Having and Rearing Children</a:t>
            </a:r>
          </a:p>
          <a:p>
            <a:pPr marL="0" indent="0" algn="ctr">
              <a:buNone/>
            </a:pPr>
            <a:r>
              <a:rPr lang="en-US" sz="4000" dirty="0">
                <a:solidFill>
                  <a:srgbClr val="FFFF00"/>
                </a:solidFill>
                <a:effectLst>
                  <a:outerShdw blurRad="38100" dist="38100" dir="2700000" algn="tl">
                    <a:srgbClr val="000000">
                      <a:alpha val="43137"/>
                    </a:srgbClr>
                  </a:outerShdw>
                </a:effectLst>
              </a:rPr>
              <a:t>Psalm 127:3; 128:1-6</a:t>
            </a:r>
          </a:p>
          <a:p>
            <a:pPr marL="0" indent="0" algn="ctr">
              <a:buNone/>
            </a:pPr>
            <a:r>
              <a:rPr lang="en-US" sz="4000" dirty="0">
                <a:solidFill>
                  <a:srgbClr val="FFFF00"/>
                </a:solidFill>
                <a:effectLst>
                  <a:outerShdw blurRad="38100" dist="38100" dir="2700000" algn="tl">
                    <a:srgbClr val="000000">
                      <a:alpha val="43137"/>
                    </a:srgbClr>
                  </a:outerShdw>
                </a:effectLst>
              </a:rPr>
              <a:t>Proverbs 11:14; 22:6</a:t>
            </a:r>
          </a:p>
          <a:p>
            <a:pPr marL="0" indent="0" algn="ctr">
              <a:buNone/>
            </a:pPr>
            <a:endParaRPr lang="en-US" sz="800" dirty="0">
              <a:solidFill>
                <a:schemeClr val="bg1"/>
              </a:solidFill>
              <a:effectLst>
                <a:outerShdw blurRad="38100" dist="38100" dir="2700000" algn="tl">
                  <a:srgbClr val="000000">
                    <a:alpha val="43137"/>
                  </a:srgbClr>
                </a:outerShdw>
              </a:effectLst>
            </a:endParaRPr>
          </a:p>
          <a:p>
            <a:pPr marL="0" indent="0" algn="ctr">
              <a:buNone/>
            </a:pPr>
            <a:r>
              <a:rPr lang="en-US" sz="4400" b="1" dirty="0">
                <a:solidFill>
                  <a:schemeClr val="accent1">
                    <a:lumMod val="20000"/>
                    <a:lumOff val="80000"/>
                  </a:schemeClr>
                </a:solidFill>
                <a:effectLst>
                  <a:outerShdw blurRad="38100" dist="38100" dir="2700000" algn="tl">
                    <a:srgbClr val="000000">
                      <a:alpha val="43137"/>
                    </a:srgbClr>
                  </a:outerShdw>
                </a:effectLst>
              </a:rPr>
              <a:t>Death</a:t>
            </a:r>
          </a:p>
          <a:p>
            <a:pPr marL="0" indent="0" algn="ctr">
              <a:buNone/>
            </a:pPr>
            <a:r>
              <a:rPr lang="en-US" sz="4000" dirty="0">
                <a:solidFill>
                  <a:srgbClr val="FFFF00"/>
                </a:solidFill>
                <a:effectLst>
                  <a:outerShdw blurRad="38100" dist="38100" dir="2700000" algn="tl">
                    <a:srgbClr val="000000">
                      <a:alpha val="43137"/>
                    </a:srgbClr>
                  </a:outerShdw>
                </a:effectLst>
              </a:rPr>
              <a:t>Hebrews 9:27-28</a:t>
            </a:r>
          </a:p>
          <a:p>
            <a:pPr marL="0" indent="0" algn="ctr">
              <a:buNone/>
            </a:pPr>
            <a:r>
              <a:rPr lang="en-US" sz="4000" dirty="0">
                <a:solidFill>
                  <a:srgbClr val="FFFF00"/>
                </a:solidFill>
                <a:effectLst>
                  <a:outerShdw blurRad="38100" dist="38100" dir="2700000" algn="tl">
                    <a:srgbClr val="000000">
                      <a:alpha val="43137"/>
                    </a:srgbClr>
                  </a:outerShdw>
                </a:effectLst>
              </a:rPr>
              <a:t>2 Timothy 4:6-8</a:t>
            </a:r>
          </a:p>
        </p:txBody>
      </p:sp>
    </p:spTree>
    <p:extLst>
      <p:ext uri="{BB962C8B-B14F-4D97-AF65-F5344CB8AC3E}">
        <p14:creationId xmlns:p14="http://schemas.microsoft.com/office/powerpoint/2010/main" val="104831070"/>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anim calcmode="lin" valueType="num">
                                      <p:cBhvr>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anim calcmode="lin" valueType="num">
                                      <p:cBhvr>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500"/>
                                        <p:tgtEl>
                                          <p:spTgt spid="4">
                                            <p:txEl>
                                              <p:pRg st="1" end="1"/>
                                            </p:txEl>
                                          </p:spTgt>
                                        </p:tgtEl>
                                      </p:cBhvr>
                                    </p:animEffect>
                                    <p:anim calcmode="lin" valueType="num">
                                      <p:cBhvr>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500"/>
                                        <p:tgtEl>
                                          <p:spTgt spid="4">
                                            <p:txEl>
                                              <p:pRg st="2" end="2"/>
                                            </p:txEl>
                                          </p:spTgt>
                                        </p:tgtEl>
                                      </p:cBhvr>
                                    </p:animEffect>
                                    <p:anim calcmode="lin" valueType="num">
                                      <p:cBhvr>
                                        <p:cTn id="5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500"/>
                                        <p:tgtEl>
                                          <p:spTgt spid="4">
                                            <p:txEl>
                                              <p:pRg st="4" end="4"/>
                                            </p:txEl>
                                          </p:spTgt>
                                        </p:tgtEl>
                                      </p:cBhvr>
                                    </p:animEffect>
                                    <p:anim calcmode="lin" valueType="num">
                                      <p:cBhvr>
                                        <p:cTn id="5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4" end="4"/>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fade">
                                      <p:cBhvr>
                                        <p:cTn id="63" dur="500"/>
                                        <p:tgtEl>
                                          <p:spTgt spid="4">
                                            <p:txEl>
                                              <p:pRg st="5" end="5"/>
                                            </p:txEl>
                                          </p:spTgt>
                                        </p:tgtEl>
                                      </p:cBhvr>
                                    </p:animEffect>
                                    <p:anim calcmode="lin" valueType="num">
                                      <p:cBhvr>
                                        <p:cTn id="6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5" end="5"/>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fade">
                                      <p:cBhvr>
                                        <p:cTn id="68" dur="500"/>
                                        <p:tgtEl>
                                          <p:spTgt spid="4">
                                            <p:txEl>
                                              <p:pRg st="6" end="6"/>
                                            </p:txEl>
                                          </p:spTgt>
                                        </p:tgtEl>
                                      </p:cBhvr>
                                    </p:animEffect>
                                    <p:anim calcmode="lin" valueType="num">
                                      <p:cBhvr>
                                        <p:cTn id="6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0"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F687-CD4D-4DA7-9F33-7BD4FD3AC3C5}"/>
              </a:ext>
            </a:extLst>
          </p:cNvPr>
          <p:cNvSpPr>
            <a:spLocks noGrp="1"/>
          </p:cNvSpPr>
          <p:nvPr>
            <p:ph type="ctrTitle"/>
          </p:nvPr>
        </p:nvSpPr>
        <p:spPr>
          <a:xfrm>
            <a:off x="604157" y="606461"/>
            <a:ext cx="11070772" cy="4569696"/>
          </a:xfrm>
        </p:spPr>
        <p:txBody>
          <a:bodyPr anchor="t">
            <a:normAutofit/>
          </a:bodyPr>
          <a:lstStyle/>
          <a:p>
            <a:r>
              <a:rPr lang="en-US"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There are many ways</a:t>
            </a:r>
            <a:br>
              <a:rPr lang="en-US"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br>
            <a:r>
              <a:rPr lang="en-US"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we have not yet passed</a:t>
            </a:r>
            <a:br>
              <a:rPr lang="en-US" sz="2400"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br>
            <a:br>
              <a:rPr lang="en-US" sz="2400"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br>
            <a:r>
              <a:rPr lang="en-US" dirty="0">
                <a:solidFill>
                  <a:schemeClr val="accent1">
                    <a:lumMod val="20000"/>
                    <a:lumOff val="80000"/>
                  </a:schemeClr>
                </a:solidFill>
                <a:effectLst>
                  <a:outerShdw blurRad="25400" dist="76200" dir="2700000" algn="tl" rotWithShape="0">
                    <a:schemeClr val="accent1">
                      <a:lumMod val="50000"/>
                      <a:alpha val="52000"/>
                    </a:schemeClr>
                  </a:outerShdw>
                </a:effectLst>
                <a:latin typeface="Bebas Neue" panose="020B0606020202050201" pitchFamily="34" charset="0"/>
              </a:rPr>
              <a:t>God will safely lead us through them all!</a:t>
            </a:r>
          </a:p>
        </p:txBody>
      </p:sp>
      <p:sp>
        <p:nvSpPr>
          <p:cNvPr id="3" name="Subtitle 2">
            <a:extLst>
              <a:ext uri="{FF2B5EF4-FFF2-40B4-BE49-F238E27FC236}">
                <a16:creationId xmlns:a16="http://schemas.microsoft.com/office/drawing/2014/main" id="{D6193719-1DF7-4C75-AA98-F13012CB8AC6}"/>
              </a:ext>
            </a:extLst>
          </p:cNvPr>
          <p:cNvSpPr>
            <a:spLocks noGrp="1"/>
          </p:cNvSpPr>
          <p:nvPr>
            <p:ph type="subTitle" idx="1"/>
          </p:nvPr>
        </p:nvSpPr>
        <p:spPr>
          <a:xfrm>
            <a:off x="1286189" y="4100775"/>
            <a:ext cx="9706708" cy="2150764"/>
          </a:xfrm>
          <a:solidFill>
            <a:schemeClr val="tx1">
              <a:alpha val="50000"/>
            </a:schemeClr>
          </a:solidFill>
          <a:ln>
            <a:noFill/>
          </a:ln>
          <a:effectLst>
            <a:softEdge rad="127000"/>
          </a:effectLst>
        </p:spPr>
        <p:txBody>
          <a:bodyPr lIns="182880" tIns="182880" rIns="182880" bIns="182880">
            <a:normAutofit lnSpcReduction="10000"/>
          </a:bodyPr>
          <a:lstStyle/>
          <a:p>
            <a:pPr algn="l"/>
            <a:r>
              <a:rPr lang="en-US" sz="4400" dirty="0">
                <a:solidFill>
                  <a:srgbClr val="FFFF00"/>
                </a:solidFill>
                <a:effectLst>
                  <a:outerShdw blurRad="38100" dist="38100" dir="2700000" algn="tl">
                    <a:srgbClr val="000000">
                      <a:alpha val="43137"/>
                    </a:srgbClr>
                  </a:outerShdw>
                </a:effectLst>
              </a:rPr>
              <a:t>     “O Lord, I know the way of man is not in himself; it is not in man who walks to direct his own steps.” (Jeremiah 10:23)</a:t>
            </a:r>
          </a:p>
        </p:txBody>
      </p:sp>
    </p:spTree>
    <p:extLst>
      <p:ext uri="{BB962C8B-B14F-4D97-AF65-F5344CB8AC3E}">
        <p14:creationId xmlns:p14="http://schemas.microsoft.com/office/powerpoint/2010/main" val="19839010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2339</Words>
  <Application>Microsoft Office PowerPoint</Application>
  <PresentationFormat>Widescreen</PresentationFormat>
  <Paragraphs>96</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Bebas Neue</vt:lpstr>
      <vt:lpstr>Calibri</vt:lpstr>
      <vt:lpstr>Calibri Light</vt:lpstr>
      <vt:lpstr>Candara</vt:lpstr>
      <vt:lpstr>Candara, sans-serif</vt:lpstr>
      <vt:lpstr>Office Theme</vt:lpstr>
      <vt:lpstr>PowerPoint Presentation</vt:lpstr>
      <vt:lpstr>“You Have Not Passed This Way Before”</vt:lpstr>
      <vt:lpstr>The Danger of Recklessness</vt:lpstr>
      <vt:lpstr>God’s Word Contains Wisdom</vt:lpstr>
      <vt:lpstr>Untrod Paths</vt:lpstr>
      <vt:lpstr>There are many ways we have not yet passed  God will safely lead us through them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Have Not Passed This Way Before”</dc:title>
  <dc:creator>Stan Cox</dc:creator>
  <cp:lastModifiedBy>Stan Cox</cp:lastModifiedBy>
  <cp:revision>6</cp:revision>
  <dcterms:created xsi:type="dcterms:W3CDTF">2020-07-31T18:44:08Z</dcterms:created>
  <dcterms:modified xsi:type="dcterms:W3CDTF">2020-07-31T22:16:18Z</dcterms:modified>
</cp:coreProperties>
</file>