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6858000" cy="9144000"/>
  <p:embeddedFontLst>
    <p:embeddedFont>
      <p:font typeface="Six feet under" panose="02000000000000000000" pitchFamily="2" charset="0"/>
      <p:regular r:id="rId9"/>
    </p:embeddedFon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A24D"/>
    <a:srgbClr val="A88B3A"/>
    <a:srgbClr val="C09200"/>
    <a:srgbClr val="EFC276"/>
    <a:srgbClr val="DBAB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1" autoAdjust="0"/>
    <p:restoredTop sz="48625" autoAdjust="0"/>
  </p:normalViewPr>
  <p:slideViewPr>
    <p:cSldViewPr snapToGrid="0">
      <p:cViewPr varScale="1">
        <p:scale>
          <a:sx n="38" d="100"/>
          <a:sy n="38" d="100"/>
        </p:scale>
        <p:origin x="1109" y="48"/>
      </p:cViewPr>
      <p:guideLst/>
    </p:cSldViewPr>
  </p:slideViewPr>
  <p:notesTextViewPr>
    <p:cViewPr>
      <p:scale>
        <a:sx n="1" d="1"/>
        <a:sy n="1" d="1"/>
      </p:scale>
      <p:origin x="0" y="0"/>
    </p:cViewPr>
  </p:notesTextViewPr>
  <p:notesViewPr>
    <p:cSldViewPr snapToGrid="0">
      <p:cViewPr varScale="1">
        <p:scale>
          <a:sx n="63" d="100"/>
          <a:sy n="63" d="100"/>
        </p:scale>
        <p:origin x="1877"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32B797-24C9-4C53-8574-E9B8432957CD}"/>
              </a:ext>
            </a:extLst>
          </p:cNvPr>
          <p:cNvSpPr>
            <a:spLocks noGrp="1"/>
          </p:cNvSpPr>
          <p:nvPr>
            <p:ph type="hdr" sz="quarter"/>
          </p:nvPr>
        </p:nvSpPr>
        <p:spPr>
          <a:xfrm>
            <a:off x="0" y="0"/>
            <a:ext cx="2971800" cy="707136"/>
          </a:xfrm>
          <a:prstGeom prst="rect">
            <a:avLst/>
          </a:prstGeom>
        </p:spPr>
        <p:txBody>
          <a:bodyPr vert="horz" lIns="91440" tIns="45720" rIns="91440" bIns="45720" rtlCol="0"/>
          <a:lstStyle>
            <a:lvl1pPr algn="l">
              <a:defRPr sz="1200"/>
            </a:lvl1pPr>
          </a:lstStyle>
          <a:p>
            <a:r>
              <a:rPr lang="en-US" sz="3600" dirty="0">
                <a:effectLst>
                  <a:glow rad="139700">
                    <a:schemeClr val="accent3">
                      <a:satMod val="175000"/>
                      <a:alpha val="40000"/>
                    </a:schemeClr>
                  </a:glow>
                </a:effectLst>
                <a:latin typeface="Six feet under" panose="02000000000000000000" pitchFamily="2" charset="0"/>
              </a:rPr>
              <a:t>ZEAL</a:t>
            </a:r>
          </a:p>
        </p:txBody>
      </p:sp>
      <p:sp>
        <p:nvSpPr>
          <p:cNvPr id="3" name="Date Placeholder 2">
            <a:extLst>
              <a:ext uri="{FF2B5EF4-FFF2-40B4-BE49-F238E27FC236}">
                <a16:creationId xmlns:a16="http://schemas.microsoft.com/office/drawing/2014/main" id="{F6849DAC-9C7C-4394-9081-890DA540F2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April 1, 2018 am</a:t>
            </a:r>
          </a:p>
        </p:txBody>
      </p:sp>
      <p:sp>
        <p:nvSpPr>
          <p:cNvPr id="4" name="Footer Placeholder 3">
            <a:extLst>
              <a:ext uri="{FF2B5EF4-FFF2-40B4-BE49-F238E27FC236}">
                <a16:creationId xmlns:a16="http://schemas.microsoft.com/office/drawing/2014/main" id="{4A4A8A01-FCDD-418C-8FE4-5AAA5B665F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43D69C1C-DF25-4710-A996-EEEC91B0A4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8FD095C2-5D90-46DB-A7C1-C24FD880FDBE}" type="slidenum">
              <a:rPr lang="en-US" smtClean="0"/>
              <a:t>‹#›</a:t>
            </a:fld>
            <a:endParaRPr lang="en-US" dirty="0"/>
          </a:p>
        </p:txBody>
      </p:sp>
    </p:spTree>
    <p:extLst>
      <p:ext uri="{BB962C8B-B14F-4D97-AF65-F5344CB8AC3E}">
        <p14:creationId xmlns:p14="http://schemas.microsoft.com/office/powerpoint/2010/main" val="3271832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ED4DAB-6166-4A84-99A2-743FEFB670C6}" type="datetimeFigureOut">
              <a:rPr lang="en-US" smtClean="0"/>
              <a:t>3/31/2018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A9BEA4-A0EB-4A49-94F1-3FC5E76F2075}" type="slidenum">
              <a:rPr lang="en-US" smtClean="0"/>
              <a:t>‹#›</a:t>
            </a:fld>
            <a:endParaRPr lang="en-US"/>
          </a:p>
        </p:txBody>
      </p:sp>
    </p:spTree>
    <p:extLst>
      <p:ext uri="{BB962C8B-B14F-4D97-AF65-F5344CB8AC3E}">
        <p14:creationId xmlns:p14="http://schemas.microsoft.com/office/powerpoint/2010/main" val="2594132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Definition of the term:  ZEAL (Greek, </a:t>
            </a:r>
            <a:r>
              <a:rPr lang="en-US" sz="1200" b="1" i="1" kern="1200" dirty="0" err="1">
                <a:solidFill>
                  <a:schemeClr val="tx1"/>
                </a:solidFill>
                <a:effectLst/>
                <a:latin typeface="+mn-lt"/>
                <a:ea typeface="+mn-ea"/>
                <a:cs typeface="+mn-cs"/>
              </a:rPr>
              <a:t>zelos</a:t>
            </a:r>
            <a:r>
              <a:rPr lang="en-US" sz="1200" b="1" i="0" kern="120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“excitement of (the) mind, ardor, fervor of spirit…in embracing, pursuing, defending anything”</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From </a:t>
            </a:r>
            <a:r>
              <a:rPr lang="en-US" sz="1200" b="0" i="1" kern="1200" dirty="0" err="1">
                <a:solidFill>
                  <a:schemeClr val="tx1"/>
                </a:solidFill>
                <a:effectLst/>
                <a:latin typeface="+mn-lt"/>
                <a:ea typeface="+mn-ea"/>
                <a:cs typeface="+mn-cs"/>
              </a:rPr>
              <a:t>zeo</a:t>
            </a:r>
            <a:r>
              <a:rPr lang="en-US" sz="1200" b="0" i="0" kern="1200" dirty="0">
                <a:solidFill>
                  <a:schemeClr val="tx1"/>
                </a:solidFill>
                <a:effectLst/>
                <a:latin typeface="+mn-lt"/>
                <a:ea typeface="+mn-ea"/>
                <a:cs typeface="+mn-cs"/>
              </a:rPr>
              <a:t>, “to boil with heat, be hot”.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Note:  Important to establish what it is NOT</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It is not prejudice, anger or hatred disguised as religious fervor.</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Zeal is a good thing </a:t>
            </a:r>
            <a:r>
              <a:rPr lang="en-US" sz="1200" b="1" i="0" kern="1200" dirty="0">
                <a:solidFill>
                  <a:schemeClr val="tx1"/>
                </a:solidFill>
                <a:effectLst/>
                <a:latin typeface="+mn-lt"/>
                <a:ea typeface="+mn-ea"/>
                <a:cs typeface="+mn-cs"/>
              </a:rPr>
              <a:t>when grounded on truth &amp; directed toward godly ends </a:t>
            </a:r>
          </a:p>
          <a:p>
            <a:pPr marL="0" indent="0">
              <a:buFont typeface="Arial" panose="020B0604020202020204" pitchFamily="34" charset="0"/>
              <a:buNone/>
            </a:pPr>
            <a:r>
              <a:rPr lang="en-US" sz="1200" b="1" i="0" kern="1200" dirty="0">
                <a:solidFill>
                  <a:schemeClr val="tx1"/>
                </a:solidFill>
                <a:effectLst/>
                <a:latin typeface="+mn-lt"/>
                <a:ea typeface="+mn-ea"/>
                <a:cs typeface="+mn-cs"/>
              </a:rPr>
              <a:t>(Galatians 4:17-18) [Zeal of the Judaizing teachers was not a good thing], </a:t>
            </a:r>
            <a:r>
              <a:rPr lang="en-US" sz="1200" b="0" i="1" kern="1200" dirty="0">
                <a:solidFill>
                  <a:schemeClr val="tx1"/>
                </a:solidFill>
                <a:effectLst/>
                <a:latin typeface="+mn-lt"/>
                <a:ea typeface="+mn-ea"/>
                <a:cs typeface="+mn-cs"/>
              </a:rPr>
              <a:t>“</a:t>
            </a:r>
            <a:r>
              <a:rPr lang="en-US" b="0" i="1" dirty="0"/>
              <a:t>They zealously court you, but for no good; yes, they want to exclude you, that you may be zealous for them.</a:t>
            </a:r>
            <a:r>
              <a:rPr lang="en-US" b="0" i="1" baseline="30000" dirty="0"/>
              <a:t> 18</a:t>
            </a:r>
            <a:r>
              <a:rPr lang="en-US" b="0" i="1" dirty="0"/>
              <a:t> </a:t>
            </a:r>
            <a:r>
              <a:rPr lang="en-US" b="1" i="1" dirty="0"/>
              <a:t>But it is good to be zealous in a good thing always</a:t>
            </a:r>
            <a:r>
              <a:rPr lang="en-US" b="0" i="1" dirty="0"/>
              <a:t>, and not only when I am present with you.”</a:t>
            </a:r>
          </a:p>
          <a:p>
            <a:pPr marL="0" indent="0">
              <a:buFont typeface="Arial" panose="020B0604020202020204" pitchFamily="34" charset="0"/>
              <a:buNone/>
            </a:pPr>
            <a:endParaRPr lang="en-US" sz="1200" b="0" i="1"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MISPLACED ZEAL is bad</a:t>
            </a:r>
          </a:p>
          <a:p>
            <a:r>
              <a:rPr lang="en-US" sz="1200" b="1" i="0" kern="1200" dirty="0">
                <a:solidFill>
                  <a:schemeClr val="tx1"/>
                </a:solidFill>
                <a:effectLst/>
                <a:latin typeface="+mn-lt"/>
                <a:ea typeface="+mn-ea"/>
                <a:cs typeface="+mn-cs"/>
              </a:rPr>
              <a:t>(Romans 10:1-3), </a:t>
            </a:r>
            <a:r>
              <a:rPr lang="en-US" sz="1200" b="0" i="1" kern="1200" dirty="0">
                <a:solidFill>
                  <a:schemeClr val="tx1"/>
                </a:solidFill>
                <a:effectLst/>
                <a:latin typeface="+mn-lt"/>
                <a:ea typeface="+mn-ea"/>
                <a:cs typeface="+mn-cs"/>
              </a:rPr>
              <a:t>“</a:t>
            </a:r>
            <a:r>
              <a:rPr lang="en-US" b="0" i="1" dirty="0"/>
              <a:t>Brethren, my heart's desire and prayer to God for Israel is that they may be saved.</a:t>
            </a:r>
            <a:r>
              <a:rPr lang="en-US" b="0" i="1" baseline="30000" dirty="0"/>
              <a:t> 2</a:t>
            </a:r>
            <a:r>
              <a:rPr lang="en-US" b="0" i="1" dirty="0"/>
              <a:t> For I bear them witness that they have a zeal for God, but not according to knowledge.</a:t>
            </a:r>
            <a:r>
              <a:rPr lang="en-US" b="0" i="1" baseline="30000" dirty="0"/>
              <a:t> 3</a:t>
            </a:r>
            <a:r>
              <a:rPr lang="en-US" b="0" i="1" dirty="0"/>
              <a:t> For they being ignorant of God's righteousness, and seeking to establish their own righteousness, have not submitted to the righteousness of God.”</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Ignorance</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Zeal for the traditions of men (as the Judaizers, and seen today in embracing man made religion)</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A9BEA4-A0EB-4A49-94F1-3FC5E76F2075}" type="slidenum">
              <a:rPr lang="en-US" smtClean="0"/>
              <a:t>1</a:t>
            </a:fld>
            <a:endParaRPr lang="en-US"/>
          </a:p>
        </p:txBody>
      </p:sp>
    </p:spTree>
    <p:extLst>
      <p:ext uri="{BB962C8B-B14F-4D97-AF65-F5344CB8AC3E}">
        <p14:creationId xmlns:p14="http://schemas.microsoft.com/office/powerpoint/2010/main" val="285417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GOD-APPROVED ZEAL:</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 given, in order for God to approve, zeal must </a:t>
            </a:r>
            <a:r>
              <a:rPr lang="en-US" sz="1200" b="1" i="0" kern="1200" dirty="0">
                <a:solidFill>
                  <a:schemeClr val="tx1"/>
                </a:solidFill>
                <a:effectLst/>
                <a:latin typeface="+mn-lt"/>
                <a:ea typeface="+mn-ea"/>
                <a:cs typeface="+mn-cs"/>
              </a:rPr>
              <a:t>harmonize</a:t>
            </a:r>
            <a:r>
              <a:rPr lang="en-US" sz="1200" b="0" i="0" kern="1200" dirty="0">
                <a:solidFill>
                  <a:schemeClr val="tx1"/>
                </a:solidFill>
                <a:effectLst/>
                <a:latin typeface="+mn-lt"/>
                <a:ea typeface="+mn-ea"/>
                <a:cs typeface="+mn-cs"/>
              </a:rPr>
              <a:t> with the </a:t>
            </a:r>
            <a:r>
              <a:rPr lang="en-US" sz="1200" b="1" i="0" kern="1200" dirty="0">
                <a:solidFill>
                  <a:schemeClr val="tx1"/>
                </a:solidFill>
                <a:effectLst/>
                <a:latin typeface="+mn-lt"/>
                <a:ea typeface="+mn-ea"/>
                <a:cs typeface="+mn-cs"/>
              </a:rPr>
              <a:t>Divine Will</a:t>
            </a:r>
          </a:p>
          <a:p>
            <a:pPr marL="0" indent="0">
              <a:buFont typeface="Arial" panose="020B0604020202020204" pitchFamily="34" charset="0"/>
              <a:buNone/>
            </a:pPr>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Romans 10:2), [The zeal of Israel was not acceptable, because it was not of God], </a:t>
            </a:r>
            <a:r>
              <a:rPr lang="en-US" sz="1200" b="0" i="1" kern="1200" dirty="0">
                <a:solidFill>
                  <a:schemeClr val="tx1"/>
                </a:solidFill>
                <a:effectLst/>
                <a:latin typeface="+mn-lt"/>
                <a:ea typeface="+mn-ea"/>
                <a:cs typeface="+mn-cs"/>
              </a:rPr>
              <a:t>“</a:t>
            </a:r>
            <a:r>
              <a:rPr lang="en-US" i="1" dirty="0"/>
              <a:t>For I bear them witness that they have a zeal for God, but not according to knowledge.”</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The zeal of which we speak is directed toward God</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It is the </a:t>
            </a:r>
            <a:r>
              <a:rPr lang="en-US" sz="1200" b="0" i="1" kern="1200" dirty="0">
                <a:solidFill>
                  <a:schemeClr val="tx1"/>
                </a:solidFill>
                <a:effectLst/>
                <a:latin typeface="+mn-lt"/>
                <a:ea typeface="+mn-ea"/>
                <a:cs typeface="+mn-cs"/>
              </a:rPr>
              <a:t>“thy will be done”</a:t>
            </a:r>
            <a:r>
              <a:rPr lang="en-US" sz="1200" b="0" i="0" kern="1200" dirty="0">
                <a:solidFill>
                  <a:schemeClr val="tx1"/>
                </a:solidFill>
                <a:effectLst/>
                <a:latin typeface="+mn-lt"/>
                <a:ea typeface="+mn-ea"/>
                <a:cs typeface="+mn-cs"/>
              </a:rPr>
              <a:t> mentality that drives one to obey God.</a:t>
            </a:r>
            <a:endParaRPr lang="en-US" sz="1200" b="1"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Romans 12:11</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t>
            </a:r>
            <a:r>
              <a:rPr lang="en-US" i="1" dirty="0"/>
              <a:t>not lagging in diligence, fervent in spirit, </a:t>
            </a:r>
            <a:r>
              <a:rPr lang="en-US" b="1" i="1" dirty="0"/>
              <a:t>serving the Lord</a:t>
            </a:r>
            <a:r>
              <a:rPr lang="en-US" i="1" dirty="0"/>
              <a:t>.”</a:t>
            </a:r>
            <a:endParaRPr lang="en-US" sz="1200" b="0" i="1"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Zeal is found in the pursuit of good things</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(Philippians 2:12), </a:t>
            </a:r>
            <a:r>
              <a:rPr lang="en-US" sz="1200" b="0" i="1" kern="1200" dirty="0">
                <a:solidFill>
                  <a:schemeClr val="tx1"/>
                </a:solidFill>
                <a:effectLst/>
                <a:latin typeface="+mn-lt"/>
                <a:ea typeface="+mn-ea"/>
                <a:cs typeface="+mn-cs"/>
              </a:rPr>
              <a:t>“</a:t>
            </a:r>
            <a:r>
              <a:rPr lang="en-US" i="1" dirty="0"/>
              <a:t>Therefore, my beloved, </a:t>
            </a:r>
            <a:r>
              <a:rPr lang="en-US" b="1" i="1" dirty="0"/>
              <a:t>as you have always obeyed</a:t>
            </a:r>
            <a:r>
              <a:rPr lang="en-US" i="1" dirty="0"/>
              <a:t>, not as in my presence only, but now much more in my absence, work out your own salvation with fear and trembling.”</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It is not fervency borne of “eye-service” to please men </a:t>
            </a:r>
          </a:p>
          <a:p>
            <a:pPr marL="0" indent="0">
              <a:buFont typeface="Arial" panose="020B0604020202020204" pitchFamily="34" charset="0"/>
              <a:buNone/>
            </a:pPr>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Colossians 3:22-24</a:t>
            </a:r>
            <a:r>
              <a:rPr lang="en-US" sz="1200" b="0" i="0" kern="1200" dirty="0">
                <a:solidFill>
                  <a:schemeClr val="tx1"/>
                </a:solidFill>
                <a:effectLst/>
                <a:latin typeface="+mn-lt"/>
                <a:ea typeface="+mn-ea"/>
                <a:cs typeface="+mn-cs"/>
              </a:rPr>
              <a:t>), “</a:t>
            </a:r>
            <a:r>
              <a:rPr lang="en-US" dirty="0"/>
              <a:t>Bondservants, obey in all things your masters according to the flesh, </a:t>
            </a:r>
            <a:r>
              <a:rPr lang="en-US" b="1" dirty="0"/>
              <a:t>not with eyeservice</a:t>
            </a:r>
            <a:r>
              <a:rPr lang="en-US" dirty="0"/>
              <a:t>, as men-pleasers, but in sincerity of heart, fearing God.</a:t>
            </a:r>
            <a:r>
              <a:rPr lang="en-US" baseline="30000" dirty="0"/>
              <a:t> 23</a:t>
            </a:r>
            <a:r>
              <a:rPr lang="en-US" dirty="0"/>
              <a:t> </a:t>
            </a:r>
            <a:r>
              <a:rPr lang="en-US" b="1" dirty="0"/>
              <a:t>And whatever you do, do it heartily, as to the Lord and not to men</a:t>
            </a:r>
            <a:r>
              <a:rPr lang="en-US" dirty="0"/>
              <a:t>,</a:t>
            </a:r>
            <a:r>
              <a:rPr lang="en-US" baseline="30000" dirty="0"/>
              <a:t> 24</a:t>
            </a:r>
            <a:r>
              <a:rPr lang="en-US" dirty="0"/>
              <a:t> knowing that from the Lord you will receive the reward of the inheritance; for you serve the Lord Christ.”</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Christians are zealous for good works</a:t>
            </a:r>
            <a:r>
              <a:rPr lang="en-US" sz="1200" b="0" i="0" kern="1200" dirty="0">
                <a:solidFill>
                  <a:schemeClr val="tx1"/>
                </a:solidFill>
                <a:effectLst/>
                <a:latin typeface="+mn-lt"/>
                <a:ea typeface="+mn-ea"/>
                <a:cs typeface="+mn-cs"/>
              </a:rPr>
              <a:t> </a:t>
            </a:r>
          </a:p>
          <a:p>
            <a:pPr marL="0" indent="0">
              <a:buFont typeface="Arial" panose="020B0604020202020204" pitchFamily="34" charset="0"/>
              <a:buNone/>
            </a:pPr>
            <a:r>
              <a:rPr lang="en-US" sz="1200" b="1" i="0" kern="1200" dirty="0">
                <a:solidFill>
                  <a:schemeClr val="tx1"/>
                </a:solidFill>
                <a:effectLst/>
                <a:latin typeface="+mn-lt"/>
                <a:ea typeface="+mn-ea"/>
                <a:cs typeface="+mn-cs"/>
              </a:rPr>
              <a:t>(Titus 2:11-14</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t>
            </a:r>
            <a:r>
              <a:rPr lang="en-US" i="1" dirty="0"/>
              <a:t>For the grace of God that brings salvation has appeared to all men,</a:t>
            </a:r>
            <a:r>
              <a:rPr lang="en-US" i="1" baseline="30000" dirty="0"/>
              <a:t> 12</a:t>
            </a:r>
            <a:r>
              <a:rPr lang="en-US" i="1" dirty="0"/>
              <a:t> teaching us that, denying ungodliness and worldly lusts, </a:t>
            </a:r>
            <a:r>
              <a:rPr lang="en-US" b="1" i="1" dirty="0"/>
              <a:t>we should live soberly, righteously, and godly in the present age</a:t>
            </a:r>
            <a:r>
              <a:rPr lang="en-US" i="1" dirty="0"/>
              <a:t>,</a:t>
            </a:r>
            <a:r>
              <a:rPr lang="en-US" i="1" baseline="30000" dirty="0"/>
              <a:t> 13</a:t>
            </a:r>
            <a:r>
              <a:rPr lang="en-US" i="1" dirty="0"/>
              <a:t> looking for the blessed hope and glorious appearing of our great God and Savior Jesus Christ,</a:t>
            </a:r>
            <a:r>
              <a:rPr lang="en-US" i="1" baseline="30000" dirty="0"/>
              <a:t> 14</a:t>
            </a:r>
            <a:r>
              <a:rPr lang="en-US" i="1" dirty="0"/>
              <a:t> who gave Himself for us, that He might redeem us from every lawless deed and purify for Himself His own special people</a:t>
            </a:r>
            <a:r>
              <a:rPr lang="en-US" b="1" i="1" dirty="0"/>
              <a:t>, zealous for good works</a:t>
            </a:r>
            <a:r>
              <a:rPr lang="en-US" i="1" dirty="0"/>
              <a:t>.”</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9BEA4-A0EB-4A49-94F1-3FC5E76F20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5283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Zeal is seen in the treatment of others (Specifically as we work and pray for their spiritual well-being)</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(Colossians 4:12-13), [Paul lifted up Epaphras of </a:t>
            </a:r>
            <a:r>
              <a:rPr lang="en-US" sz="1200" b="1" i="0" kern="1200" dirty="0" err="1">
                <a:solidFill>
                  <a:schemeClr val="tx1"/>
                </a:solidFill>
                <a:effectLst/>
                <a:latin typeface="+mn-lt"/>
                <a:ea typeface="+mn-ea"/>
                <a:cs typeface="+mn-cs"/>
              </a:rPr>
              <a:t>Colosse</a:t>
            </a:r>
            <a:r>
              <a:rPr lang="en-US" sz="1200" b="1" i="0" kern="1200" dirty="0">
                <a:solidFill>
                  <a:schemeClr val="tx1"/>
                </a:solidFill>
                <a:effectLst/>
                <a:latin typeface="+mn-lt"/>
                <a:ea typeface="+mn-ea"/>
                <a:cs typeface="+mn-cs"/>
              </a:rPr>
              <a:t> as an example], </a:t>
            </a:r>
            <a:r>
              <a:rPr lang="en-US" sz="1200" b="1" i="1" kern="1200" dirty="0">
                <a:solidFill>
                  <a:schemeClr val="tx1"/>
                </a:solidFill>
                <a:effectLst/>
                <a:latin typeface="+mn-lt"/>
                <a:ea typeface="+mn-ea"/>
                <a:cs typeface="+mn-cs"/>
              </a:rPr>
              <a:t>“</a:t>
            </a:r>
            <a:r>
              <a:rPr lang="en-US" i="1" dirty="0"/>
              <a:t>Epaphras, who is one of you, a bondservant of Christ, greets you, always laboring fervently for you in prayers, that you may stand perfect and complete in all the will of God.</a:t>
            </a:r>
            <a:r>
              <a:rPr lang="en-US" i="1" baseline="30000" dirty="0"/>
              <a:t> 13</a:t>
            </a:r>
            <a:r>
              <a:rPr lang="en-US" i="1" dirty="0"/>
              <a:t> For I bear him witness that he has a great zeal for you, and those who are in Laodicea, and those in Hierapolis.”</a:t>
            </a:r>
            <a:endParaRPr lang="en-US" sz="1200" b="1"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Genuine zeal will </a:t>
            </a:r>
            <a:r>
              <a:rPr lang="en-US" sz="1200" b="1" i="0" u="sng" kern="1200" dirty="0">
                <a:solidFill>
                  <a:schemeClr val="tx1"/>
                </a:solidFill>
                <a:effectLst/>
                <a:latin typeface="+mn-lt"/>
                <a:ea typeface="+mn-ea"/>
                <a:cs typeface="+mn-cs"/>
              </a:rPr>
              <a:t>strengthen</a:t>
            </a:r>
            <a:r>
              <a:rPr lang="en-US" sz="1200" b="1" i="0" kern="1200" dirty="0">
                <a:solidFill>
                  <a:schemeClr val="tx1"/>
                </a:solidFill>
                <a:effectLst/>
                <a:latin typeface="+mn-lt"/>
                <a:ea typeface="+mn-ea"/>
                <a:cs typeface="+mn-cs"/>
              </a:rPr>
              <a:t> &amp; </a:t>
            </a:r>
            <a:r>
              <a:rPr lang="en-US" sz="1200" b="1" i="0" u="sng" kern="1200" dirty="0">
                <a:solidFill>
                  <a:schemeClr val="tx1"/>
                </a:solidFill>
                <a:effectLst/>
                <a:latin typeface="+mn-lt"/>
                <a:ea typeface="+mn-ea"/>
                <a:cs typeface="+mn-cs"/>
              </a:rPr>
              <a:t>influence</a:t>
            </a:r>
            <a:r>
              <a:rPr lang="en-US" sz="1200" b="1" i="0" kern="1200" dirty="0">
                <a:solidFill>
                  <a:schemeClr val="tx1"/>
                </a:solidFill>
                <a:effectLst/>
                <a:latin typeface="+mn-lt"/>
                <a:ea typeface="+mn-ea"/>
                <a:cs typeface="+mn-cs"/>
              </a:rPr>
              <a:t> fellow-Christians to pursue good works </a:t>
            </a:r>
          </a:p>
          <a:p>
            <a:pPr marL="0" indent="0">
              <a:buFont typeface="Arial" panose="020B0604020202020204" pitchFamily="34" charset="0"/>
              <a:buNone/>
            </a:pPr>
            <a:r>
              <a:rPr lang="en-US" sz="1200" b="1" i="0" kern="1200" dirty="0">
                <a:solidFill>
                  <a:schemeClr val="tx1"/>
                </a:solidFill>
                <a:effectLst/>
                <a:latin typeface="+mn-lt"/>
                <a:ea typeface="+mn-ea"/>
                <a:cs typeface="+mn-cs"/>
              </a:rPr>
              <a:t>(2 Corinthians  9:1-2), </a:t>
            </a:r>
            <a:r>
              <a:rPr lang="en-US" sz="1200" b="1" i="1" kern="1200" dirty="0">
                <a:solidFill>
                  <a:schemeClr val="tx1"/>
                </a:solidFill>
                <a:effectLst/>
                <a:latin typeface="+mn-lt"/>
                <a:ea typeface="+mn-ea"/>
                <a:cs typeface="+mn-cs"/>
              </a:rPr>
              <a:t>“</a:t>
            </a:r>
            <a:r>
              <a:rPr lang="en-US" i="1" dirty="0"/>
              <a:t>Now concerning the ministering to the saints, it is superfluous for me to write to you;</a:t>
            </a:r>
            <a:r>
              <a:rPr lang="en-US" i="1" baseline="30000" dirty="0"/>
              <a:t> 2</a:t>
            </a:r>
            <a:r>
              <a:rPr lang="en-US" i="1" dirty="0"/>
              <a:t> for I know your willingness, about which I boast of you to the Macedonians, that Achaia was ready a year ago; and your zeal has stirred up the majority.”</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Genuine zeal never harms the cause of Christ or His church</a:t>
            </a:r>
          </a:p>
          <a:p>
            <a:pPr marL="0" indent="0">
              <a:buFont typeface="Arial" panose="020B0604020202020204" pitchFamily="34" charset="0"/>
              <a:buNone/>
            </a:pPr>
            <a:r>
              <a:rPr lang="en-US" sz="1200" b="1" i="0" kern="1200" dirty="0">
                <a:solidFill>
                  <a:schemeClr val="tx1"/>
                </a:solidFill>
                <a:effectLst/>
                <a:latin typeface="+mn-lt"/>
                <a:ea typeface="+mn-ea"/>
                <a:cs typeface="+mn-cs"/>
              </a:rPr>
              <a:t>(Philippians 3:6), [Contrast Paul’s earlier life, with his declarations as an apostle] </a:t>
            </a:r>
            <a:r>
              <a:rPr lang="en-US" sz="1200" b="1" i="1" kern="1200" dirty="0">
                <a:solidFill>
                  <a:schemeClr val="tx1"/>
                </a:solidFill>
                <a:effectLst/>
                <a:latin typeface="+mn-lt"/>
                <a:ea typeface="+mn-ea"/>
                <a:cs typeface="+mn-cs"/>
              </a:rPr>
              <a:t>“</a:t>
            </a:r>
            <a:r>
              <a:rPr lang="en-US" b="1" i="1" dirty="0"/>
              <a:t>concerning zeal [as a fleshly Jew], persecuting the church</a:t>
            </a:r>
            <a:r>
              <a:rPr lang="en-US" i="1" dirty="0"/>
              <a:t>; concerning the righteousness which is in the law, blameless.”</a:t>
            </a:r>
          </a:p>
          <a:p>
            <a:pPr marL="0" indent="0">
              <a:buFont typeface="Arial" panose="020B0604020202020204" pitchFamily="34" charset="0"/>
              <a:buNone/>
            </a:pPr>
            <a:r>
              <a:rPr lang="en-US" b="1" i="0" dirty="0"/>
              <a:t>(Romans 1:14-15), </a:t>
            </a:r>
            <a:r>
              <a:rPr lang="en-US" i="1" dirty="0"/>
              <a:t>“I am a debtor both to Greeks and to barbarians, both to wise and to unwise.</a:t>
            </a:r>
            <a:r>
              <a:rPr lang="en-US" i="1" baseline="30000" dirty="0"/>
              <a:t> 15</a:t>
            </a:r>
            <a:r>
              <a:rPr lang="en-US" i="1" dirty="0"/>
              <a:t> So, as much as is in me, I am ready to preach the gospel to you who are in Rome also.”</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9BEA4-A0EB-4A49-94F1-3FC5E76F20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5591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i="0" kern="1200" dirty="0">
                <a:solidFill>
                  <a:schemeClr val="tx1"/>
                </a:solidFill>
                <a:effectLst/>
                <a:latin typeface="+mn-lt"/>
                <a:ea typeface="+mn-ea"/>
                <a:cs typeface="+mn-cs"/>
              </a:rPr>
              <a:t>Genuine zeal is present because of a person’s genuine conversion to the Lord!</a:t>
            </a:r>
          </a:p>
          <a:p>
            <a:pPr marL="0" indent="0">
              <a:buFont typeface="Arial" panose="020B0604020202020204" pitchFamily="34" charset="0"/>
              <a:buNone/>
            </a:pPr>
            <a:endParaRPr lang="en-US" sz="1200" b="1"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(2 Corinthians 7:11), [Paul praising the penitent attitude of the Corinthians], </a:t>
            </a:r>
            <a:r>
              <a:rPr lang="en-US" sz="1200" b="0" i="1" kern="1200" dirty="0">
                <a:solidFill>
                  <a:schemeClr val="tx1"/>
                </a:solidFill>
                <a:effectLst/>
                <a:latin typeface="+mn-lt"/>
                <a:ea typeface="+mn-ea"/>
                <a:cs typeface="+mn-cs"/>
              </a:rPr>
              <a:t>“</a:t>
            </a:r>
            <a:r>
              <a:rPr lang="en-US" i="1" dirty="0"/>
              <a:t>For observe this very thing, that you sorrowed in a godly manner: What diligence it produced in you, what clearing of yourselves, what indignation, what fear, what vehement desire, what zeal, what vindication! In all things you proved yourselves to be clear in this matter.”</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Diligence, fear, vehement desire, zeal – all these should ALWAYS be present in EVERY Christian!</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Result of genuine conversion to Christ [This point is encapsulated in Paul’s words to the Galatians!]</a:t>
            </a:r>
          </a:p>
          <a:p>
            <a:pPr marL="0" indent="0">
              <a:buFont typeface="Arial" panose="020B0604020202020204" pitchFamily="34" charset="0"/>
              <a:buNone/>
            </a:pPr>
            <a:r>
              <a:rPr lang="en-US" sz="1200" b="1" i="0" kern="1200" dirty="0">
                <a:solidFill>
                  <a:schemeClr val="tx1"/>
                </a:solidFill>
                <a:effectLst/>
                <a:latin typeface="+mn-lt"/>
                <a:ea typeface="+mn-ea"/>
                <a:cs typeface="+mn-cs"/>
              </a:rPr>
              <a:t>(Galatians 2:20), </a:t>
            </a:r>
            <a:r>
              <a:rPr lang="en-US" sz="1200" b="0" i="1" kern="1200" dirty="0">
                <a:solidFill>
                  <a:schemeClr val="tx1"/>
                </a:solidFill>
                <a:effectLst/>
                <a:latin typeface="+mn-lt"/>
                <a:ea typeface="+mn-ea"/>
                <a:cs typeface="+mn-cs"/>
              </a:rPr>
              <a:t>“</a:t>
            </a:r>
            <a:r>
              <a:rPr lang="en-US" i="1" dirty="0"/>
              <a:t>I have been crucified with Christ; it is no longer I who live, but Christ lives in me; and the life which I now live in the flesh I live by faith in the Son of God, who loved me and gave Himself for me.”</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Note the example of the early Christians in Jerusalem</a:t>
            </a:r>
          </a:p>
          <a:p>
            <a:pPr marL="0" indent="0">
              <a:buFont typeface="Arial" panose="020B0604020202020204" pitchFamily="34" charset="0"/>
              <a:buNone/>
            </a:pPr>
            <a:r>
              <a:rPr lang="en-US" sz="1200" b="1" i="0" kern="1200" dirty="0">
                <a:solidFill>
                  <a:schemeClr val="tx1"/>
                </a:solidFill>
                <a:effectLst/>
                <a:latin typeface="+mn-lt"/>
                <a:ea typeface="+mn-ea"/>
                <a:cs typeface="+mn-cs"/>
              </a:rPr>
              <a:t>(Acts 2:41-47), </a:t>
            </a:r>
            <a:r>
              <a:rPr lang="en-US" sz="1200" b="0" i="1" kern="1200" dirty="0">
                <a:solidFill>
                  <a:schemeClr val="tx1"/>
                </a:solidFill>
                <a:effectLst/>
                <a:latin typeface="+mn-lt"/>
                <a:ea typeface="+mn-ea"/>
                <a:cs typeface="+mn-cs"/>
              </a:rPr>
              <a:t>“</a:t>
            </a:r>
            <a:r>
              <a:rPr lang="en-US" b="0" i="1" dirty="0"/>
              <a:t>Then those who gladly received his word were baptized; and that day about three thousand souls were added to them.</a:t>
            </a:r>
            <a:r>
              <a:rPr lang="en-US" b="0" i="1" baseline="30000" dirty="0"/>
              <a:t> 42</a:t>
            </a:r>
            <a:r>
              <a:rPr lang="en-US" b="0" i="1" dirty="0"/>
              <a:t> And </a:t>
            </a:r>
            <a:r>
              <a:rPr lang="en-US" b="1" i="1" dirty="0"/>
              <a:t>they continued steadfastly </a:t>
            </a:r>
            <a:r>
              <a:rPr lang="en-US" b="0" i="1" dirty="0"/>
              <a:t>in the apostles’ doctrine and fellowship, in the breaking of bread, and in prayers.</a:t>
            </a:r>
            <a:r>
              <a:rPr lang="en-US" b="0" i="1" baseline="30000" dirty="0"/>
              <a:t> 43</a:t>
            </a:r>
            <a:r>
              <a:rPr lang="en-US" b="0" i="1" dirty="0"/>
              <a:t> Then fear came upon every soul, and many wonders and signs were done through the apostles.</a:t>
            </a:r>
            <a:r>
              <a:rPr lang="en-US" b="0" i="1" baseline="30000" dirty="0"/>
              <a:t> 44</a:t>
            </a:r>
            <a:r>
              <a:rPr lang="en-US" b="0" i="1" dirty="0"/>
              <a:t> Now all who believed were together, and had all things in common,</a:t>
            </a:r>
            <a:r>
              <a:rPr lang="en-US" b="0" i="1" baseline="30000" dirty="0"/>
              <a:t> 45</a:t>
            </a:r>
            <a:r>
              <a:rPr lang="en-US" b="0" i="1" dirty="0"/>
              <a:t> and </a:t>
            </a:r>
            <a:r>
              <a:rPr lang="en-US" b="1" i="1" dirty="0"/>
              <a:t>sold their possessions and goods</a:t>
            </a:r>
            <a:r>
              <a:rPr lang="en-US" b="0" i="1" dirty="0"/>
              <a:t>, and divided them among all, as anyone had need. </a:t>
            </a:r>
            <a:r>
              <a:rPr lang="en-US" b="0" i="1" baseline="30000" dirty="0"/>
              <a:t>46</a:t>
            </a:r>
            <a:r>
              <a:rPr lang="en-US" b="0" i="1" dirty="0"/>
              <a:t> So </a:t>
            </a:r>
            <a:r>
              <a:rPr lang="en-US" b="1" i="1" dirty="0"/>
              <a:t>continuing daily</a:t>
            </a:r>
            <a:r>
              <a:rPr lang="en-US" b="0" i="1" dirty="0"/>
              <a:t> with one accord in the temple, and breaking bread from house to house, they ate their food with gladness and simplicity of heart,</a:t>
            </a:r>
            <a:r>
              <a:rPr lang="en-US" b="0" i="1" baseline="30000" dirty="0"/>
              <a:t> 47</a:t>
            </a:r>
            <a:r>
              <a:rPr lang="en-US" b="0" i="1" dirty="0"/>
              <a:t> </a:t>
            </a:r>
            <a:r>
              <a:rPr lang="en-US" b="1" i="1" dirty="0"/>
              <a:t>praising God </a:t>
            </a:r>
            <a:r>
              <a:rPr lang="en-US" b="0" i="1" dirty="0"/>
              <a:t>and having favor with all the people. And the Lord added to the church daily those who were being saved.”</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Note:  </a:t>
            </a:r>
            <a:r>
              <a:rPr lang="en-US" sz="1200" b="0" i="0" kern="1200" dirty="0">
                <a:solidFill>
                  <a:schemeClr val="tx1"/>
                </a:solidFill>
                <a:effectLst/>
                <a:latin typeface="+mn-lt"/>
                <a:ea typeface="+mn-ea"/>
                <a:cs typeface="+mn-cs"/>
              </a:rPr>
              <a:t>If your zeal is genuine, it will be evident to all men!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9BEA4-A0EB-4A49-94F1-3FC5E76F20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6606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0" kern="1200" dirty="0">
                <a:solidFill>
                  <a:schemeClr val="tx1"/>
                </a:solidFill>
                <a:effectLst/>
                <a:latin typeface="+mn-lt"/>
                <a:ea typeface="+mn-ea"/>
                <a:cs typeface="+mn-cs"/>
              </a:rPr>
              <a:t>We are thankful for the Zeal of the Lord of Hosts.  Because of His zeal for man, redemption was accomplished!</a:t>
            </a:r>
          </a:p>
          <a:p>
            <a:pPr algn="ctr"/>
            <a:r>
              <a:rPr lang="en-US" sz="1200" b="0" i="1" kern="1200" dirty="0">
                <a:solidFill>
                  <a:schemeClr val="tx1"/>
                </a:solidFill>
                <a:effectLst/>
                <a:latin typeface="+mn-lt"/>
                <a:ea typeface="+mn-ea"/>
                <a:cs typeface="+mn-cs"/>
              </a:rPr>
              <a:t>“</a:t>
            </a:r>
            <a:r>
              <a:rPr lang="en-US" i="1" dirty="0"/>
              <a:t>For unto us a Child is born, Unto us a Son is given;</a:t>
            </a:r>
            <a:br>
              <a:rPr lang="en-US" i="1" dirty="0"/>
            </a:br>
            <a:r>
              <a:rPr lang="en-US" i="1" dirty="0"/>
              <a:t>And the government will be upon His shoulder.</a:t>
            </a:r>
            <a:br>
              <a:rPr lang="en-US" i="1" dirty="0"/>
            </a:br>
            <a:r>
              <a:rPr lang="en-US" i="1" dirty="0"/>
              <a:t>And His name will be called Wonderful, Counselor, Mighty God,</a:t>
            </a:r>
            <a:br>
              <a:rPr lang="en-US" i="1" dirty="0"/>
            </a:br>
            <a:r>
              <a:rPr lang="en-US" i="1" dirty="0"/>
              <a:t>Everlasting Father, Prince of Peace.</a:t>
            </a:r>
            <a:br>
              <a:rPr lang="en-US" i="1" dirty="0"/>
            </a:br>
            <a:r>
              <a:rPr lang="en-US" i="1" baseline="30000" dirty="0"/>
              <a:t>7</a:t>
            </a:r>
            <a:r>
              <a:rPr lang="en-US" i="1" dirty="0"/>
              <a:t> Of the increase of His government and peace There will be no end,</a:t>
            </a:r>
          </a:p>
          <a:p>
            <a:pPr algn="ctr"/>
            <a:r>
              <a:rPr lang="en-US" i="1" dirty="0"/>
              <a:t>Upon the throne of David and over His kingdom,</a:t>
            </a:r>
          </a:p>
          <a:p>
            <a:pPr algn="ctr"/>
            <a:r>
              <a:rPr lang="en-US" i="1" dirty="0"/>
              <a:t>To order it and establish it with judgment and justice From that time forward, even forever.</a:t>
            </a:r>
            <a:br>
              <a:rPr lang="en-US" i="1" dirty="0"/>
            </a:br>
            <a:r>
              <a:rPr lang="en-US" b="1" i="1" dirty="0"/>
              <a:t>The zeal of the Lord of hosts will perform this</a:t>
            </a:r>
            <a:r>
              <a:rPr lang="en-US" i="1" dirty="0"/>
              <a:t>. “</a:t>
            </a:r>
          </a:p>
          <a:p>
            <a:pPr algn="ctr"/>
            <a:r>
              <a:rPr lang="en-US" sz="1200" b="1" i="0" kern="1200" dirty="0">
                <a:solidFill>
                  <a:schemeClr val="tx1"/>
                </a:solidFill>
                <a:effectLst/>
                <a:latin typeface="+mn-lt"/>
                <a:ea typeface="+mn-ea"/>
                <a:cs typeface="+mn-cs"/>
              </a:rPr>
              <a:t>(Isaiah 9:6-7)</a:t>
            </a:r>
          </a:p>
          <a:p>
            <a:endParaRPr lang="en-US" sz="1200" b="0" i="0" kern="1200" dirty="0">
              <a:solidFill>
                <a:schemeClr val="tx1"/>
              </a:solidFill>
              <a:effectLst/>
              <a:latin typeface="+mn-lt"/>
              <a:ea typeface="+mn-ea"/>
              <a:cs typeface="+mn-cs"/>
            </a:endParaRPr>
          </a:p>
          <a:p>
            <a:pPr algn="ctr"/>
            <a:r>
              <a:rPr lang="en-US" sz="1200" b="1" i="0" kern="1200" dirty="0">
                <a:solidFill>
                  <a:schemeClr val="tx1"/>
                </a:solidFill>
                <a:effectLst/>
                <a:latin typeface="+mn-lt"/>
                <a:ea typeface="+mn-ea"/>
                <a:cs typeface="+mn-cs"/>
              </a:rPr>
              <a:t> With what God has done for us, how can we not respond in kind, with a consuming zeal for the Lord?</a:t>
            </a:r>
          </a:p>
          <a:p>
            <a:r>
              <a:rPr lang="en-US" sz="1200" b="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Note:  </a:t>
            </a:r>
            <a:r>
              <a:rPr lang="en-US" sz="1200" b="0" i="0" kern="1200" dirty="0">
                <a:solidFill>
                  <a:schemeClr val="tx1"/>
                </a:solidFill>
                <a:effectLst/>
                <a:latin typeface="+mn-lt"/>
                <a:ea typeface="+mn-ea"/>
                <a:cs typeface="+mn-cs"/>
              </a:rPr>
              <a:t>From time to time, each of us need to be stirred up</a:t>
            </a:r>
          </a:p>
          <a:p>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Hebrews 10:24</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t>
            </a:r>
            <a:r>
              <a:rPr lang="en-US" i="1" dirty="0"/>
              <a:t>And let us consider one another in order to stir up love and good works”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Always, and in all things, may we encourage one another to be zealous for the Lord and His people!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9BEA4-A0EB-4A49-94F1-3FC5E76F20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96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5C678-2418-46F3-ADDE-452F06E96D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A1F4B4-F03E-4D9A-9755-CEB9BA2BBB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907394-5898-42F6-AF96-D38499394618}"/>
              </a:ext>
            </a:extLst>
          </p:cNvPr>
          <p:cNvSpPr>
            <a:spLocks noGrp="1"/>
          </p:cNvSpPr>
          <p:nvPr>
            <p:ph type="dt" sz="half" idx="10"/>
          </p:nvPr>
        </p:nvSpPr>
        <p:spPr/>
        <p:txBody>
          <a:bodyPr/>
          <a:lstStyle/>
          <a:p>
            <a:fld id="{DE27F900-775D-4940-8A0D-455B101F31B0}" type="datetimeFigureOut">
              <a:rPr lang="en-US" smtClean="0"/>
              <a:t>3/31/2018</a:t>
            </a:fld>
            <a:endParaRPr lang="en-US"/>
          </a:p>
        </p:txBody>
      </p:sp>
      <p:sp>
        <p:nvSpPr>
          <p:cNvPr id="5" name="Footer Placeholder 4">
            <a:extLst>
              <a:ext uri="{FF2B5EF4-FFF2-40B4-BE49-F238E27FC236}">
                <a16:creationId xmlns:a16="http://schemas.microsoft.com/office/drawing/2014/main" id="{C749DCF3-65D5-4D40-9CA7-54974938A6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0FFEC7-BAC3-49CD-A06F-2E0466370FCE}"/>
              </a:ext>
            </a:extLst>
          </p:cNvPr>
          <p:cNvSpPr>
            <a:spLocks noGrp="1"/>
          </p:cNvSpPr>
          <p:nvPr>
            <p:ph type="sldNum" sz="quarter" idx="12"/>
          </p:nvPr>
        </p:nvSpPr>
        <p:spPr/>
        <p:txBody>
          <a:bodyPr/>
          <a:lstStyle/>
          <a:p>
            <a:fld id="{FFCEB799-60AD-474E-AF87-508873DB66CF}" type="slidenum">
              <a:rPr lang="en-US" smtClean="0"/>
              <a:t>‹#›</a:t>
            </a:fld>
            <a:endParaRPr lang="en-US"/>
          </a:p>
        </p:txBody>
      </p:sp>
    </p:spTree>
    <p:extLst>
      <p:ext uri="{BB962C8B-B14F-4D97-AF65-F5344CB8AC3E}">
        <p14:creationId xmlns:p14="http://schemas.microsoft.com/office/powerpoint/2010/main" val="238077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8B3DE-BA21-4DC5-BF46-78B8D70529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A88714-FD06-4B81-B1E1-D79C2CB30C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88CF3F-040A-4518-97E0-B00CE80A96CF}"/>
              </a:ext>
            </a:extLst>
          </p:cNvPr>
          <p:cNvSpPr>
            <a:spLocks noGrp="1"/>
          </p:cNvSpPr>
          <p:nvPr>
            <p:ph type="dt" sz="half" idx="10"/>
          </p:nvPr>
        </p:nvSpPr>
        <p:spPr/>
        <p:txBody>
          <a:bodyPr/>
          <a:lstStyle/>
          <a:p>
            <a:fld id="{DE27F900-775D-4940-8A0D-455B101F31B0}" type="datetimeFigureOut">
              <a:rPr lang="en-US" smtClean="0"/>
              <a:t>3/31/2018</a:t>
            </a:fld>
            <a:endParaRPr lang="en-US"/>
          </a:p>
        </p:txBody>
      </p:sp>
      <p:sp>
        <p:nvSpPr>
          <p:cNvPr id="5" name="Footer Placeholder 4">
            <a:extLst>
              <a:ext uri="{FF2B5EF4-FFF2-40B4-BE49-F238E27FC236}">
                <a16:creationId xmlns:a16="http://schemas.microsoft.com/office/drawing/2014/main" id="{AAD65F75-4D5C-4011-83FA-4DE10C7683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D33FE4-3D99-4161-877E-FF146047F917}"/>
              </a:ext>
            </a:extLst>
          </p:cNvPr>
          <p:cNvSpPr>
            <a:spLocks noGrp="1"/>
          </p:cNvSpPr>
          <p:nvPr>
            <p:ph type="sldNum" sz="quarter" idx="12"/>
          </p:nvPr>
        </p:nvSpPr>
        <p:spPr/>
        <p:txBody>
          <a:bodyPr/>
          <a:lstStyle/>
          <a:p>
            <a:fld id="{FFCEB799-60AD-474E-AF87-508873DB66CF}" type="slidenum">
              <a:rPr lang="en-US" smtClean="0"/>
              <a:t>‹#›</a:t>
            </a:fld>
            <a:endParaRPr lang="en-US"/>
          </a:p>
        </p:txBody>
      </p:sp>
    </p:spTree>
    <p:extLst>
      <p:ext uri="{BB962C8B-B14F-4D97-AF65-F5344CB8AC3E}">
        <p14:creationId xmlns:p14="http://schemas.microsoft.com/office/powerpoint/2010/main" val="321485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37B46B-5124-40C3-BC3A-1E6DE69962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732B2D-F44E-4D7C-816C-86CC9AA755A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8E2F8E-B2E4-4F53-B25D-A0900B028A00}"/>
              </a:ext>
            </a:extLst>
          </p:cNvPr>
          <p:cNvSpPr>
            <a:spLocks noGrp="1"/>
          </p:cNvSpPr>
          <p:nvPr>
            <p:ph type="dt" sz="half" idx="10"/>
          </p:nvPr>
        </p:nvSpPr>
        <p:spPr/>
        <p:txBody>
          <a:bodyPr/>
          <a:lstStyle/>
          <a:p>
            <a:fld id="{DE27F900-775D-4940-8A0D-455B101F31B0}" type="datetimeFigureOut">
              <a:rPr lang="en-US" smtClean="0"/>
              <a:t>3/31/2018</a:t>
            </a:fld>
            <a:endParaRPr lang="en-US"/>
          </a:p>
        </p:txBody>
      </p:sp>
      <p:sp>
        <p:nvSpPr>
          <p:cNvPr id="5" name="Footer Placeholder 4">
            <a:extLst>
              <a:ext uri="{FF2B5EF4-FFF2-40B4-BE49-F238E27FC236}">
                <a16:creationId xmlns:a16="http://schemas.microsoft.com/office/drawing/2014/main" id="{2669FCFF-C967-46F0-83A5-974B6A8543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625193-E47D-4701-BD43-21C1A1F7650E}"/>
              </a:ext>
            </a:extLst>
          </p:cNvPr>
          <p:cNvSpPr>
            <a:spLocks noGrp="1"/>
          </p:cNvSpPr>
          <p:nvPr>
            <p:ph type="sldNum" sz="quarter" idx="12"/>
          </p:nvPr>
        </p:nvSpPr>
        <p:spPr/>
        <p:txBody>
          <a:bodyPr/>
          <a:lstStyle/>
          <a:p>
            <a:fld id="{FFCEB799-60AD-474E-AF87-508873DB66CF}" type="slidenum">
              <a:rPr lang="en-US" smtClean="0"/>
              <a:t>‹#›</a:t>
            </a:fld>
            <a:endParaRPr lang="en-US"/>
          </a:p>
        </p:txBody>
      </p:sp>
    </p:spTree>
    <p:extLst>
      <p:ext uri="{BB962C8B-B14F-4D97-AF65-F5344CB8AC3E}">
        <p14:creationId xmlns:p14="http://schemas.microsoft.com/office/powerpoint/2010/main" val="3282045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01E1D-5293-41AA-A987-1DB309A252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9C1DE-CC25-4429-A28E-5ECB1E4D064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36CFA0-E3A3-4200-9A62-F4A16041715A}"/>
              </a:ext>
            </a:extLst>
          </p:cNvPr>
          <p:cNvSpPr>
            <a:spLocks noGrp="1"/>
          </p:cNvSpPr>
          <p:nvPr>
            <p:ph type="dt" sz="half" idx="10"/>
          </p:nvPr>
        </p:nvSpPr>
        <p:spPr/>
        <p:txBody>
          <a:bodyPr/>
          <a:lstStyle/>
          <a:p>
            <a:fld id="{DE27F900-775D-4940-8A0D-455B101F31B0}" type="datetimeFigureOut">
              <a:rPr lang="en-US" smtClean="0"/>
              <a:t>3/31/2018</a:t>
            </a:fld>
            <a:endParaRPr lang="en-US"/>
          </a:p>
        </p:txBody>
      </p:sp>
      <p:sp>
        <p:nvSpPr>
          <p:cNvPr id="5" name="Footer Placeholder 4">
            <a:extLst>
              <a:ext uri="{FF2B5EF4-FFF2-40B4-BE49-F238E27FC236}">
                <a16:creationId xmlns:a16="http://schemas.microsoft.com/office/drawing/2014/main" id="{3EA49825-036B-4D84-B245-F8A980738F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1A141-A0CF-429E-82AF-ACC0BD4A4D6B}"/>
              </a:ext>
            </a:extLst>
          </p:cNvPr>
          <p:cNvSpPr>
            <a:spLocks noGrp="1"/>
          </p:cNvSpPr>
          <p:nvPr>
            <p:ph type="sldNum" sz="quarter" idx="12"/>
          </p:nvPr>
        </p:nvSpPr>
        <p:spPr/>
        <p:txBody>
          <a:bodyPr/>
          <a:lstStyle/>
          <a:p>
            <a:fld id="{FFCEB799-60AD-474E-AF87-508873DB66CF}" type="slidenum">
              <a:rPr lang="en-US" smtClean="0"/>
              <a:t>‹#›</a:t>
            </a:fld>
            <a:endParaRPr lang="en-US"/>
          </a:p>
        </p:txBody>
      </p:sp>
    </p:spTree>
    <p:extLst>
      <p:ext uri="{BB962C8B-B14F-4D97-AF65-F5344CB8AC3E}">
        <p14:creationId xmlns:p14="http://schemas.microsoft.com/office/powerpoint/2010/main" val="676578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0DEA3-0C3D-4C36-A7C9-E6E6F03C46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A73954-3144-418D-89EE-EE00185907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1A23E6B-0080-4959-AA3F-0D11053A5EA0}"/>
              </a:ext>
            </a:extLst>
          </p:cNvPr>
          <p:cNvSpPr>
            <a:spLocks noGrp="1"/>
          </p:cNvSpPr>
          <p:nvPr>
            <p:ph type="dt" sz="half" idx="10"/>
          </p:nvPr>
        </p:nvSpPr>
        <p:spPr/>
        <p:txBody>
          <a:bodyPr/>
          <a:lstStyle/>
          <a:p>
            <a:fld id="{DE27F900-775D-4940-8A0D-455B101F31B0}" type="datetimeFigureOut">
              <a:rPr lang="en-US" smtClean="0"/>
              <a:t>3/31/2018</a:t>
            </a:fld>
            <a:endParaRPr lang="en-US"/>
          </a:p>
        </p:txBody>
      </p:sp>
      <p:sp>
        <p:nvSpPr>
          <p:cNvPr id="5" name="Footer Placeholder 4">
            <a:extLst>
              <a:ext uri="{FF2B5EF4-FFF2-40B4-BE49-F238E27FC236}">
                <a16:creationId xmlns:a16="http://schemas.microsoft.com/office/drawing/2014/main" id="{F66D45FF-D0E5-4083-9318-20394283C6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C7B8C8-3F4F-44D9-97A5-CF986A291604}"/>
              </a:ext>
            </a:extLst>
          </p:cNvPr>
          <p:cNvSpPr>
            <a:spLocks noGrp="1"/>
          </p:cNvSpPr>
          <p:nvPr>
            <p:ph type="sldNum" sz="quarter" idx="12"/>
          </p:nvPr>
        </p:nvSpPr>
        <p:spPr/>
        <p:txBody>
          <a:bodyPr/>
          <a:lstStyle/>
          <a:p>
            <a:fld id="{FFCEB799-60AD-474E-AF87-508873DB66CF}" type="slidenum">
              <a:rPr lang="en-US" smtClean="0"/>
              <a:t>‹#›</a:t>
            </a:fld>
            <a:endParaRPr lang="en-US"/>
          </a:p>
        </p:txBody>
      </p:sp>
    </p:spTree>
    <p:extLst>
      <p:ext uri="{BB962C8B-B14F-4D97-AF65-F5344CB8AC3E}">
        <p14:creationId xmlns:p14="http://schemas.microsoft.com/office/powerpoint/2010/main" val="3097108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41B8F-55FF-4F8E-9226-4206FA15A1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7304A0-B66D-489B-8319-440B39340B5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7323E0-675D-4445-BE00-94C58BD7E71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0BC0CC-B10C-4D5B-8EA1-64FD89D6ECF0}"/>
              </a:ext>
            </a:extLst>
          </p:cNvPr>
          <p:cNvSpPr>
            <a:spLocks noGrp="1"/>
          </p:cNvSpPr>
          <p:nvPr>
            <p:ph type="dt" sz="half" idx="10"/>
          </p:nvPr>
        </p:nvSpPr>
        <p:spPr/>
        <p:txBody>
          <a:bodyPr/>
          <a:lstStyle/>
          <a:p>
            <a:fld id="{DE27F900-775D-4940-8A0D-455B101F31B0}" type="datetimeFigureOut">
              <a:rPr lang="en-US" smtClean="0"/>
              <a:t>3/31/2018</a:t>
            </a:fld>
            <a:endParaRPr lang="en-US"/>
          </a:p>
        </p:txBody>
      </p:sp>
      <p:sp>
        <p:nvSpPr>
          <p:cNvPr id="6" name="Footer Placeholder 5">
            <a:extLst>
              <a:ext uri="{FF2B5EF4-FFF2-40B4-BE49-F238E27FC236}">
                <a16:creationId xmlns:a16="http://schemas.microsoft.com/office/drawing/2014/main" id="{F89E688C-DAFC-4C51-ACA0-A36A6E7EEA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4DD98B-624F-46D3-BD56-BCD3D2E82359}"/>
              </a:ext>
            </a:extLst>
          </p:cNvPr>
          <p:cNvSpPr>
            <a:spLocks noGrp="1"/>
          </p:cNvSpPr>
          <p:nvPr>
            <p:ph type="sldNum" sz="quarter" idx="12"/>
          </p:nvPr>
        </p:nvSpPr>
        <p:spPr/>
        <p:txBody>
          <a:bodyPr/>
          <a:lstStyle/>
          <a:p>
            <a:fld id="{FFCEB799-60AD-474E-AF87-508873DB66CF}" type="slidenum">
              <a:rPr lang="en-US" smtClean="0"/>
              <a:t>‹#›</a:t>
            </a:fld>
            <a:endParaRPr lang="en-US"/>
          </a:p>
        </p:txBody>
      </p:sp>
    </p:spTree>
    <p:extLst>
      <p:ext uri="{BB962C8B-B14F-4D97-AF65-F5344CB8AC3E}">
        <p14:creationId xmlns:p14="http://schemas.microsoft.com/office/powerpoint/2010/main" val="4062722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1348D-A58D-4C13-B030-B83F8B9262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224429-042E-4001-8206-ED54FEB2DC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FF5B197-D96B-4AE8-8B6E-CF255BF351C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3B8758-60FF-4493-A618-84F9250239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2748FCF-70C7-43AD-AC50-D90B75B66E0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6DB4AD-A61B-446B-B83E-D6103ADFD940}"/>
              </a:ext>
            </a:extLst>
          </p:cNvPr>
          <p:cNvSpPr>
            <a:spLocks noGrp="1"/>
          </p:cNvSpPr>
          <p:nvPr>
            <p:ph type="dt" sz="half" idx="10"/>
          </p:nvPr>
        </p:nvSpPr>
        <p:spPr/>
        <p:txBody>
          <a:bodyPr/>
          <a:lstStyle/>
          <a:p>
            <a:fld id="{DE27F900-775D-4940-8A0D-455B101F31B0}" type="datetimeFigureOut">
              <a:rPr lang="en-US" smtClean="0"/>
              <a:t>3/31/2018</a:t>
            </a:fld>
            <a:endParaRPr lang="en-US"/>
          </a:p>
        </p:txBody>
      </p:sp>
      <p:sp>
        <p:nvSpPr>
          <p:cNvPr id="8" name="Footer Placeholder 7">
            <a:extLst>
              <a:ext uri="{FF2B5EF4-FFF2-40B4-BE49-F238E27FC236}">
                <a16:creationId xmlns:a16="http://schemas.microsoft.com/office/drawing/2014/main" id="{DDF4099C-9E2C-4AF9-9F5A-5296023E94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3D0168-215D-4EE8-A57A-46129ECEBA20}"/>
              </a:ext>
            </a:extLst>
          </p:cNvPr>
          <p:cNvSpPr>
            <a:spLocks noGrp="1"/>
          </p:cNvSpPr>
          <p:nvPr>
            <p:ph type="sldNum" sz="quarter" idx="12"/>
          </p:nvPr>
        </p:nvSpPr>
        <p:spPr/>
        <p:txBody>
          <a:bodyPr/>
          <a:lstStyle/>
          <a:p>
            <a:fld id="{FFCEB799-60AD-474E-AF87-508873DB66CF}" type="slidenum">
              <a:rPr lang="en-US" smtClean="0"/>
              <a:t>‹#›</a:t>
            </a:fld>
            <a:endParaRPr lang="en-US"/>
          </a:p>
        </p:txBody>
      </p:sp>
    </p:spTree>
    <p:extLst>
      <p:ext uri="{BB962C8B-B14F-4D97-AF65-F5344CB8AC3E}">
        <p14:creationId xmlns:p14="http://schemas.microsoft.com/office/powerpoint/2010/main" val="1894689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CDFE0-5732-46B0-BE63-ED15913C3A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CD0AC0-E2A2-452F-9272-DA2CD7863576}"/>
              </a:ext>
            </a:extLst>
          </p:cNvPr>
          <p:cNvSpPr>
            <a:spLocks noGrp="1"/>
          </p:cNvSpPr>
          <p:nvPr>
            <p:ph type="dt" sz="half" idx="10"/>
          </p:nvPr>
        </p:nvSpPr>
        <p:spPr/>
        <p:txBody>
          <a:bodyPr/>
          <a:lstStyle/>
          <a:p>
            <a:fld id="{DE27F900-775D-4940-8A0D-455B101F31B0}" type="datetimeFigureOut">
              <a:rPr lang="en-US" smtClean="0"/>
              <a:t>3/31/2018</a:t>
            </a:fld>
            <a:endParaRPr lang="en-US"/>
          </a:p>
        </p:txBody>
      </p:sp>
      <p:sp>
        <p:nvSpPr>
          <p:cNvPr id="4" name="Footer Placeholder 3">
            <a:extLst>
              <a:ext uri="{FF2B5EF4-FFF2-40B4-BE49-F238E27FC236}">
                <a16:creationId xmlns:a16="http://schemas.microsoft.com/office/drawing/2014/main" id="{7D76D91F-EE4E-4B5F-A948-09047D1E4A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624014-BAD5-4F55-81C3-65631A547A12}"/>
              </a:ext>
            </a:extLst>
          </p:cNvPr>
          <p:cNvSpPr>
            <a:spLocks noGrp="1"/>
          </p:cNvSpPr>
          <p:nvPr>
            <p:ph type="sldNum" sz="quarter" idx="12"/>
          </p:nvPr>
        </p:nvSpPr>
        <p:spPr/>
        <p:txBody>
          <a:bodyPr/>
          <a:lstStyle/>
          <a:p>
            <a:fld id="{FFCEB799-60AD-474E-AF87-508873DB66CF}" type="slidenum">
              <a:rPr lang="en-US" smtClean="0"/>
              <a:t>‹#›</a:t>
            </a:fld>
            <a:endParaRPr lang="en-US"/>
          </a:p>
        </p:txBody>
      </p:sp>
    </p:spTree>
    <p:extLst>
      <p:ext uri="{BB962C8B-B14F-4D97-AF65-F5344CB8AC3E}">
        <p14:creationId xmlns:p14="http://schemas.microsoft.com/office/powerpoint/2010/main" val="2622585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E668A7-DE3F-43D1-ADD0-D61438025976}"/>
              </a:ext>
            </a:extLst>
          </p:cNvPr>
          <p:cNvSpPr>
            <a:spLocks noGrp="1"/>
          </p:cNvSpPr>
          <p:nvPr>
            <p:ph type="dt" sz="half" idx="10"/>
          </p:nvPr>
        </p:nvSpPr>
        <p:spPr/>
        <p:txBody>
          <a:bodyPr/>
          <a:lstStyle/>
          <a:p>
            <a:fld id="{DE27F900-775D-4940-8A0D-455B101F31B0}" type="datetimeFigureOut">
              <a:rPr lang="en-US" smtClean="0"/>
              <a:t>3/31/2018</a:t>
            </a:fld>
            <a:endParaRPr lang="en-US"/>
          </a:p>
        </p:txBody>
      </p:sp>
      <p:sp>
        <p:nvSpPr>
          <p:cNvPr id="3" name="Footer Placeholder 2">
            <a:extLst>
              <a:ext uri="{FF2B5EF4-FFF2-40B4-BE49-F238E27FC236}">
                <a16:creationId xmlns:a16="http://schemas.microsoft.com/office/drawing/2014/main" id="{995A7165-57F3-415A-B2F7-0FB265C2ED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316555-4072-4536-A246-E06D0B36D2C2}"/>
              </a:ext>
            </a:extLst>
          </p:cNvPr>
          <p:cNvSpPr>
            <a:spLocks noGrp="1"/>
          </p:cNvSpPr>
          <p:nvPr>
            <p:ph type="sldNum" sz="quarter" idx="12"/>
          </p:nvPr>
        </p:nvSpPr>
        <p:spPr/>
        <p:txBody>
          <a:bodyPr/>
          <a:lstStyle/>
          <a:p>
            <a:fld id="{FFCEB799-60AD-474E-AF87-508873DB66CF}" type="slidenum">
              <a:rPr lang="en-US" smtClean="0"/>
              <a:t>‹#›</a:t>
            </a:fld>
            <a:endParaRPr lang="en-US"/>
          </a:p>
        </p:txBody>
      </p:sp>
    </p:spTree>
    <p:extLst>
      <p:ext uri="{BB962C8B-B14F-4D97-AF65-F5344CB8AC3E}">
        <p14:creationId xmlns:p14="http://schemas.microsoft.com/office/powerpoint/2010/main" val="787266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963C9-D728-4B66-B490-0F4A02B5A2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A10973-E90F-4079-B776-149475ACC9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F1BEE3-AFA5-4EB3-86E8-C995372BA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455D62-2596-47D0-B7FE-C7E6234ED32C}"/>
              </a:ext>
            </a:extLst>
          </p:cNvPr>
          <p:cNvSpPr>
            <a:spLocks noGrp="1"/>
          </p:cNvSpPr>
          <p:nvPr>
            <p:ph type="dt" sz="half" idx="10"/>
          </p:nvPr>
        </p:nvSpPr>
        <p:spPr/>
        <p:txBody>
          <a:bodyPr/>
          <a:lstStyle/>
          <a:p>
            <a:fld id="{DE27F900-775D-4940-8A0D-455B101F31B0}" type="datetimeFigureOut">
              <a:rPr lang="en-US" smtClean="0"/>
              <a:t>3/31/2018</a:t>
            </a:fld>
            <a:endParaRPr lang="en-US"/>
          </a:p>
        </p:txBody>
      </p:sp>
      <p:sp>
        <p:nvSpPr>
          <p:cNvPr id="6" name="Footer Placeholder 5">
            <a:extLst>
              <a:ext uri="{FF2B5EF4-FFF2-40B4-BE49-F238E27FC236}">
                <a16:creationId xmlns:a16="http://schemas.microsoft.com/office/drawing/2014/main" id="{872B8CBE-FC9B-4F56-B705-639A220B7A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DFF0BC-D1E8-4A5A-917B-8CBA5BF5D384}"/>
              </a:ext>
            </a:extLst>
          </p:cNvPr>
          <p:cNvSpPr>
            <a:spLocks noGrp="1"/>
          </p:cNvSpPr>
          <p:nvPr>
            <p:ph type="sldNum" sz="quarter" idx="12"/>
          </p:nvPr>
        </p:nvSpPr>
        <p:spPr/>
        <p:txBody>
          <a:bodyPr/>
          <a:lstStyle/>
          <a:p>
            <a:fld id="{FFCEB799-60AD-474E-AF87-508873DB66CF}" type="slidenum">
              <a:rPr lang="en-US" smtClean="0"/>
              <a:t>‹#›</a:t>
            </a:fld>
            <a:endParaRPr lang="en-US"/>
          </a:p>
        </p:txBody>
      </p:sp>
    </p:spTree>
    <p:extLst>
      <p:ext uri="{BB962C8B-B14F-4D97-AF65-F5344CB8AC3E}">
        <p14:creationId xmlns:p14="http://schemas.microsoft.com/office/powerpoint/2010/main" val="687505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F9EF1-39EE-4461-97F9-85A1ABC788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7F99F5-2A77-4B2E-9563-BC799E1EDC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CA5C23-C244-49B9-A5CC-871EE53775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A8EB07-2545-42B5-81C6-132B04BBF92A}"/>
              </a:ext>
            </a:extLst>
          </p:cNvPr>
          <p:cNvSpPr>
            <a:spLocks noGrp="1"/>
          </p:cNvSpPr>
          <p:nvPr>
            <p:ph type="dt" sz="half" idx="10"/>
          </p:nvPr>
        </p:nvSpPr>
        <p:spPr/>
        <p:txBody>
          <a:bodyPr/>
          <a:lstStyle/>
          <a:p>
            <a:fld id="{DE27F900-775D-4940-8A0D-455B101F31B0}" type="datetimeFigureOut">
              <a:rPr lang="en-US" smtClean="0"/>
              <a:t>3/31/2018</a:t>
            </a:fld>
            <a:endParaRPr lang="en-US"/>
          </a:p>
        </p:txBody>
      </p:sp>
      <p:sp>
        <p:nvSpPr>
          <p:cNvPr id="6" name="Footer Placeholder 5">
            <a:extLst>
              <a:ext uri="{FF2B5EF4-FFF2-40B4-BE49-F238E27FC236}">
                <a16:creationId xmlns:a16="http://schemas.microsoft.com/office/drawing/2014/main" id="{4EE4EE85-0380-455D-919C-242E53673F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F4CCCF-4493-4266-8EDF-369C9C6567CE}"/>
              </a:ext>
            </a:extLst>
          </p:cNvPr>
          <p:cNvSpPr>
            <a:spLocks noGrp="1"/>
          </p:cNvSpPr>
          <p:nvPr>
            <p:ph type="sldNum" sz="quarter" idx="12"/>
          </p:nvPr>
        </p:nvSpPr>
        <p:spPr/>
        <p:txBody>
          <a:bodyPr/>
          <a:lstStyle/>
          <a:p>
            <a:fld id="{FFCEB799-60AD-474E-AF87-508873DB66CF}" type="slidenum">
              <a:rPr lang="en-US" smtClean="0"/>
              <a:t>‹#›</a:t>
            </a:fld>
            <a:endParaRPr lang="en-US"/>
          </a:p>
        </p:txBody>
      </p:sp>
    </p:spTree>
    <p:extLst>
      <p:ext uri="{BB962C8B-B14F-4D97-AF65-F5344CB8AC3E}">
        <p14:creationId xmlns:p14="http://schemas.microsoft.com/office/powerpoint/2010/main" val="613696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D4D88A-8629-47CF-B1AF-5D269C9ADB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3DD883-BBEE-4A40-B514-E01296BBA6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3507D0-9835-4C22-8392-76E21DB2A5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7F900-775D-4940-8A0D-455B101F31B0}" type="datetimeFigureOut">
              <a:rPr lang="en-US" smtClean="0"/>
              <a:t>3/31/2018</a:t>
            </a:fld>
            <a:endParaRPr lang="en-US"/>
          </a:p>
        </p:txBody>
      </p:sp>
      <p:sp>
        <p:nvSpPr>
          <p:cNvPr id="5" name="Footer Placeholder 4">
            <a:extLst>
              <a:ext uri="{FF2B5EF4-FFF2-40B4-BE49-F238E27FC236}">
                <a16:creationId xmlns:a16="http://schemas.microsoft.com/office/drawing/2014/main" id="{2FFFF2DA-4DB3-45A8-9572-D4EFA0CF34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6330DC-95C1-4D80-BA5C-8583AD4CED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CEB799-60AD-474E-AF87-508873DB66CF}" type="slidenum">
              <a:rPr lang="en-US" smtClean="0"/>
              <a:t>‹#›</a:t>
            </a:fld>
            <a:endParaRPr lang="en-US"/>
          </a:p>
        </p:txBody>
      </p:sp>
    </p:spTree>
    <p:extLst>
      <p:ext uri="{BB962C8B-B14F-4D97-AF65-F5344CB8AC3E}">
        <p14:creationId xmlns:p14="http://schemas.microsoft.com/office/powerpoint/2010/main" val="3249247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colorTemperature colorTemp="11500"/>
                    </a14:imgEffect>
                    <a14:imgEffect>
                      <a14:saturation sat="13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309AC-86E7-4DA7-93E2-324F528FDB77}"/>
              </a:ext>
            </a:extLst>
          </p:cNvPr>
          <p:cNvSpPr>
            <a:spLocks noGrp="1"/>
          </p:cNvSpPr>
          <p:nvPr>
            <p:ph type="ctrTitle"/>
          </p:nvPr>
        </p:nvSpPr>
        <p:spPr>
          <a:xfrm>
            <a:off x="1523998" y="1441914"/>
            <a:ext cx="5063411" cy="2591222"/>
          </a:xfrm>
        </p:spPr>
        <p:txBody>
          <a:bodyPr>
            <a:noAutofit/>
          </a:bodyPr>
          <a:lstStyle/>
          <a:p>
            <a:r>
              <a:rPr lang="en-US" sz="18000" dirty="0">
                <a:effectLst>
                  <a:glow rad="152400">
                    <a:srgbClr val="D7A24D"/>
                  </a:glow>
                </a:effectLst>
                <a:latin typeface="Six feet under" panose="02000000000000000000" pitchFamily="2" charset="0"/>
              </a:rPr>
              <a:t>ZEAL</a:t>
            </a:r>
          </a:p>
        </p:txBody>
      </p:sp>
      <p:sp>
        <p:nvSpPr>
          <p:cNvPr id="3" name="Subtitle 2">
            <a:extLst>
              <a:ext uri="{FF2B5EF4-FFF2-40B4-BE49-F238E27FC236}">
                <a16:creationId xmlns:a16="http://schemas.microsoft.com/office/drawing/2014/main" id="{1467933B-188C-4CD2-A1D8-C02BE34DCDFA}"/>
              </a:ext>
            </a:extLst>
          </p:cNvPr>
          <p:cNvSpPr>
            <a:spLocks noGrp="1"/>
          </p:cNvSpPr>
          <p:nvPr>
            <p:ph type="subTitle" idx="1"/>
          </p:nvPr>
        </p:nvSpPr>
        <p:spPr>
          <a:xfrm>
            <a:off x="7688427" y="1348609"/>
            <a:ext cx="2979574" cy="4305743"/>
          </a:xfrm>
        </p:spPr>
        <p:txBody>
          <a:bodyPr>
            <a:noAutofit/>
          </a:bodyPr>
          <a:lstStyle/>
          <a:p>
            <a:r>
              <a:rPr lang="en-US" sz="7200" dirty="0">
                <a:latin typeface="Six feet under" panose="02000000000000000000" pitchFamily="2" charset="0"/>
              </a:rPr>
              <a:t>Are you on fire for the Lord?</a:t>
            </a:r>
          </a:p>
        </p:txBody>
      </p:sp>
      <p:cxnSp>
        <p:nvCxnSpPr>
          <p:cNvPr id="5" name="Straight Connector 4">
            <a:extLst>
              <a:ext uri="{FF2B5EF4-FFF2-40B4-BE49-F238E27FC236}">
                <a16:creationId xmlns:a16="http://schemas.microsoft.com/office/drawing/2014/main" id="{D404AF1A-CC4E-4693-91EF-DAB19DB4DDD3}"/>
              </a:ext>
            </a:extLst>
          </p:cNvPr>
          <p:cNvCxnSpPr/>
          <p:nvPr/>
        </p:nvCxnSpPr>
        <p:spPr>
          <a:xfrm>
            <a:off x="7203233" y="933061"/>
            <a:ext cx="0" cy="4814596"/>
          </a:xfrm>
          <a:prstGeom prst="line">
            <a:avLst/>
          </a:prstGeom>
          <a:ln w="225425" cmpd="tri">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65CAC2C-6EFE-48D5-B0B0-BE36CE878C53}"/>
              </a:ext>
            </a:extLst>
          </p:cNvPr>
          <p:cNvSpPr txBox="1"/>
          <p:nvPr/>
        </p:nvSpPr>
        <p:spPr>
          <a:xfrm>
            <a:off x="1926980" y="4646645"/>
            <a:ext cx="4455158" cy="707886"/>
          </a:xfrm>
          <a:prstGeom prst="rect">
            <a:avLst/>
          </a:prstGeom>
          <a:noFill/>
        </p:spPr>
        <p:txBody>
          <a:bodyPr wrap="square" rtlCol="0">
            <a:spAutoFit/>
          </a:bodyPr>
          <a:lstStyle/>
          <a:p>
            <a:pPr algn="ctr"/>
            <a:r>
              <a:rPr lang="en-US" sz="4000" b="1" dirty="0"/>
              <a:t>Galatians 4:17-18</a:t>
            </a:r>
          </a:p>
        </p:txBody>
      </p:sp>
    </p:spTree>
    <p:extLst>
      <p:ext uri="{BB962C8B-B14F-4D97-AF65-F5344CB8AC3E}">
        <p14:creationId xmlns:p14="http://schemas.microsoft.com/office/powerpoint/2010/main" val="422568706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colorTemperature colorTemp="11500"/>
                    </a14:imgEffect>
                    <a14:imgEffect>
                      <a14:saturation sat="13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309AC-86E7-4DA7-93E2-324F528FDB77}"/>
              </a:ext>
            </a:extLst>
          </p:cNvPr>
          <p:cNvSpPr>
            <a:spLocks noGrp="1"/>
          </p:cNvSpPr>
          <p:nvPr>
            <p:ph type="ctrTitle"/>
          </p:nvPr>
        </p:nvSpPr>
        <p:spPr>
          <a:xfrm>
            <a:off x="2743200" y="0"/>
            <a:ext cx="6899564" cy="1231641"/>
          </a:xfrm>
          <a:solidFill>
            <a:srgbClr val="EFC276">
              <a:alpha val="60000"/>
            </a:srgbClr>
          </a:solidFill>
          <a:effectLst>
            <a:softEdge rad="127000"/>
          </a:effectLst>
        </p:spPr>
        <p:txBody>
          <a:bodyPr>
            <a:noAutofit/>
          </a:bodyPr>
          <a:lstStyle/>
          <a:p>
            <a:r>
              <a:rPr lang="en-US" sz="7200" dirty="0">
                <a:effectLst>
                  <a:glow rad="139700">
                    <a:srgbClr val="D7A24D">
                      <a:alpha val="70000"/>
                    </a:srgbClr>
                  </a:glow>
                </a:effectLst>
                <a:latin typeface="Six feet under" panose="02000000000000000000" pitchFamily="2" charset="0"/>
              </a:rPr>
              <a:t>GOD APPROVED ZEAL</a:t>
            </a:r>
          </a:p>
        </p:txBody>
      </p:sp>
      <p:sp>
        <p:nvSpPr>
          <p:cNvPr id="3" name="Subtitle 2">
            <a:extLst>
              <a:ext uri="{FF2B5EF4-FFF2-40B4-BE49-F238E27FC236}">
                <a16:creationId xmlns:a16="http://schemas.microsoft.com/office/drawing/2014/main" id="{1467933B-188C-4CD2-A1D8-C02BE34DCDFA}"/>
              </a:ext>
            </a:extLst>
          </p:cNvPr>
          <p:cNvSpPr>
            <a:spLocks noGrp="1"/>
          </p:cNvSpPr>
          <p:nvPr>
            <p:ph type="subTitle" idx="1"/>
          </p:nvPr>
        </p:nvSpPr>
        <p:spPr>
          <a:xfrm>
            <a:off x="1259840" y="1231641"/>
            <a:ext cx="9733280" cy="4795935"/>
          </a:xfrm>
        </p:spPr>
        <p:txBody>
          <a:bodyPr>
            <a:noAutofit/>
          </a:bodyPr>
          <a:lstStyle/>
          <a:p>
            <a:r>
              <a:rPr lang="en-US" sz="5400" dirty="0">
                <a:latin typeface="Six feet under" panose="02000000000000000000" pitchFamily="2" charset="0"/>
              </a:rPr>
              <a:t>Is found in the pursuit of good things</a:t>
            </a:r>
          </a:p>
          <a:p>
            <a:r>
              <a:rPr lang="en-US" sz="4200" b="1" i="1" dirty="0"/>
              <a:t>Philippians 2:12</a:t>
            </a:r>
            <a:r>
              <a:rPr lang="en-US" sz="4200" i="1" dirty="0"/>
              <a:t>; Col. 3:22-24; Titus 2:11-14</a:t>
            </a:r>
          </a:p>
        </p:txBody>
      </p:sp>
    </p:spTree>
    <p:extLst>
      <p:ext uri="{BB962C8B-B14F-4D97-AF65-F5344CB8AC3E}">
        <p14:creationId xmlns:p14="http://schemas.microsoft.com/office/powerpoint/2010/main" val="268086348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1500"/>
                                        <p:tgtEl>
                                          <p:spTgt spid="3">
                                            <p:txEl>
                                              <p:pRg st="0" end="0"/>
                                            </p:txEl>
                                          </p:spTgt>
                                        </p:tgtEl>
                                      </p:cBhvr>
                                    </p:animEffect>
                                  </p:childTnLst>
                                </p:cTn>
                              </p:par>
                              <p:par>
                                <p:cTn id="8" presetID="16" presetClass="entr" presetSubtype="37"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outVertical)">
                                      <p:cBhvr>
                                        <p:cTn id="10" dur="1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colorTemperature colorTemp="11500"/>
                    </a14:imgEffect>
                    <a14:imgEffect>
                      <a14:saturation sat="13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309AC-86E7-4DA7-93E2-324F528FDB77}"/>
              </a:ext>
            </a:extLst>
          </p:cNvPr>
          <p:cNvSpPr>
            <a:spLocks noGrp="1"/>
          </p:cNvSpPr>
          <p:nvPr>
            <p:ph type="ctrTitle"/>
          </p:nvPr>
        </p:nvSpPr>
        <p:spPr>
          <a:xfrm>
            <a:off x="2743200" y="0"/>
            <a:ext cx="6899564" cy="1231641"/>
          </a:xfrm>
          <a:solidFill>
            <a:srgbClr val="EFC276">
              <a:alpha val="60000"/>
            </a:srgbClr>
          </a:solidFill>
          <a:effectLst>
            <a:softEdge rad="127000"/>
          </a:effectLst>
        </p:spPr>
        <p:txBody>
          <a:bodyPr>
            <a:noAutofit/>
          </a:bodyPr>
          <a:lstStyle/>
          <a:p>
            <a:r>
              <a:rPr lang="en-US" sz="7200" dirty="0">
                <a:effectLst>
                  <a:glow rad="139700">
                    <a:srgbClr val="D7A24D">
                      <a:alpha val="70000"/>
                    </a:srgbClr>
                  </a:glow>
                </a:effectLst>
                <a:latin typeface="Six feet under" panose="02000000000000000000" pitchFamily="2" charset="0"/>
              </a:rPr>
              <a:t>GOD APPROVED ZEAL</a:t>
            </a:r>
          </a:p>
        </p:txBody>
      </p:sp>
      <p:sp>
        <p:nvSpPr>
          <p:cNvPr id="3" name="Subtitle 2">
            <a:extLst>
              <a:ext uri="{FF2B5EF4-FFF2-40B4-BE49-F238E27FC236}">
                <a16:creationId xmlns:a16="http://schemas.microsoft.com/office/drawing/2014/main" id="{1467933B-188C-4CD2-A1D8-C02BE34DCDFA}"/>
              </a:ext>
            </a:extLst>
          </p:cNvPr>
          <p:cNvSpPr>
            <a:spLocks noGrp="1"/>
          </p:cNvSpPr>
          <p:nvPr>
            <p:ph type="subTitle" idx="1"/>
          </p:nvPr>
        </p:nvSpPr>
        <p:spPr>
          <a:xfrm>
            <a:off x="1259840" y="1231641"/>
            <a:ext cx="9733280" cy="4795935"/>
          </a:xfrm>
        </p:spPr>
        <p:txBody>
          <a:bodyPr>
            <a:noAutofit/>
          </a:bodyPr>
          <a:lstStyle/>
          <a:p>
            <a:r>
              <a:rPr lang="en-US" sz="5400" dirty="0">
                <a:latin typeface="Six feet under" panose="02000000000000000000" pitchFamily="2" charset="0"/>
              </a:rPr>
              <a:t>Is found in the pursuit of good things</a:t>
            </a:r>
          </a:p>
          <a:p>
            <a:r>
              <a:rPr lang="en-US" sz="4200" b="1" i="1" dirty="0"/>
              <a:t>Philippians 2:12</a:t>
            </a:r>
            <a:r>
              <a:rPr lang="en-US" sz="4200" i="1" dirty="0"/>
              <a:t>; Col. 3:22-24; Titus 2:11-14</a:t>
            </a:r>
          </a:p>
          <a:p>
            <a:r>
              <a:rPr lang="en-US" sz="5400" dirty="0">
                <a:latin typeface="Six feet under" panose="02000000000000000000" pitchFamily="2" charset="0"/>
              </a:rPr>
              <a:t>Is seen in the treatment of others</a:t>
            </a:r>
          </a:p>
          <a:p>
            <a:r>
              <a:rPr lang="en-US" sz="4200" b="1" i="1" dirty="0"/>
              <a:t>Colossians 4:12-13</a:t>
            </a:r>
            <a:r>
              <a:rPr lang="en-US" sz="4200" i="1" dirty="0"/>
              <a:t>; 2 Cor. 9:1-2; Phil. 3:6</a:t>
            </a:r>
          </a:p>
        </p:txBody>
      </p:sp>
    </p:spTree>
    <p:extLst>
      <p:ext uri="{BB962C8B-B14F-4D97-AF65-F5344CB8AC3E}">
        <p14:creationId xmlns:p14="http://schemas.microsoft.com/office/powerpoint/2010/main" val="46470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outVertical)">
                                      <p:cBhvr>
                                        <p:cTn id="7" dur="1500"/>
                                        <p:tgtEl>
                                          <p:spTgt spid="3">
                                            <p:txEl>
                                              <p:pRg st="2" end="2"/>
                                            </p:txEl>
                                          </p:spTgt>
                                        </p:tgtEl>
                                      </p:cBhvr>
                                    </p:animEffect>
                                  </p:childTnLst>
                                </p:cTn>
                              </p:par>
                              <p:par>
                                <p:cTn id="8" presetID="16" presetClass="entr" presetSubtype="37"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outVertical)">
                                      <p:cBhvr>
                                        <p:cTn id="10" dur="1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colorTemperature colorTemp="11500"/>
                    </a14:imgEffect>
                    <a14:imgEffect>
                      <a14:saturation sat="13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309AC-86E7-4DA7-93E2-324F528FDB77}"/>
              </a:ext>
            </a:extLst>
          </p:cNvPr>
          <p:cNvSpPr>
            <a:spLocks noGrp="1"/>
          </p:cNvSpPr>
          <p:nvPr>
            <p:ph type="ctrTitle"/>
          </p:nvPr>
        </p:nvSpPr>
        <p:spPr>
          <a:xfrm>
            <a:off x="2743200" y="0"/>
            <a:ext cx="6899564" cy="1231641"/>
          </a:xfrm>
          <a:solidFill>
            <a:srgbClr val="EFC276">
              <a:alpha val="60000"/>
            </a:srgbClr>
          </a:solidFill>
          <a:effectLst>
            <a:softEdge rad="127000"/>
          </a:effectLst>
        </p:spPr>
        <p:txBody>
          <a:bodyPr>
            <a:noAutofit/>
          </a:bodyPr>
          <a:lstStyle/>
          <a:p>
            <a:r>
              <a:rPr lang="en-US" sz="7200" dirty="0">
                <a:effectLst>
                  <a:glow rad="139700">
                    <a:srgbClr val="D7A24D">
                      <a:alpha val="70000"/>
                    </a:srgbClr>
                  </a:glow>
                </a:effectLst>
                <a:latin typeface="Six feet under" panose="02000000000000000000" pitchFamily="2" charset="0"/>
              </a:rPr>
              <a:t>GOD APPROVED ZEAL</a:t>
            </a:r>
          </a:p>
        </p:txBody>
      </p:sp>
      <p:sp>
        <p:nvSpPr>
          <p:cNvPr id="3" name="Subtitle 2">
            <a:extLst>
              <a:ext uri="{FF2B5EF4-FFF2-40B4-BE49-F238E27FC236}">
                <a16:creationId xmlns:a16="http://schemas.microsoft.com/office/drawing/2014/main" id="{1467933B-188C-4CD2-A1D8-C02BE34DCDFA}"/>
              </a:ext>
            </a:extLst>
          </p:cNvPr>
          <p:cNvSpPr>
            <a:spLocks noGrp="1"/>
          </p:cNvSpPr>
          <p:nvPr>
            <p:ph type="subTitle" idx="1"/>
          </p:nvPr>
        </p:nvSpPr>
        <p:spPr>
          <a:xfrm>
            <a:off x="1259840" y="1231641"/>
            <a:ext cx="9733280" cy="4795935"/>
          </a:xfrm>
        </p:spPr>
        <p:txBody>
          <a:bodyPr>
            <a:noAutofit/>
          </a:bodyPr>
          <a:lstStyle/>
          <a:p>
            <a:r>
              <a:rPr lang="en-US" sz="5400" dirty="0">
                <a:latin typeface="Six feet under" panose="02000000000000000000" pitchFamily="2" charset="0"/>
              </a:rPr>
              <a:t>Is found in the pursuit of good things</a:t>
            </a:r>
          </a:p>
          <a:p>
            <a:r>
              <a:rPr lang="en-US" sz="4200" b="1" i="1" dirty="0"/>
              <a:t>Philippians 2:12</a:t>
            </a:r>
            <a:r>
              <a:rPr lang="en-US" sz="4200" i="1" dirty="0"/>
              <a:t>; Col. 3:22-24; Titus 2:11-14</a:t>
            </a:r>
          </a:p>
          <a:p>
            <a:r>
              <a:rPr lang="en-US" sz="5400" dirty="0">
                <a:latin typeface="Six feet under" panose="02000000000000000000" pitchFamily="2" charset="0"/>
              </a:rPr>
              <a:t>Is seen in the treatment of others</a:t>
            </a:r>
          </a:p>
          <a:p>
            <a:r>
              <a:rPr lang="en-US" sz="4200" b="1" i="1" dirty="0"/>
              <a:t>Colossians 4:12-13</a:t>
            </a:r>
            <a:r>
              <a:rPr lang="en-US" sz="4200" i="1" dirty="0"/>
              <a:t>; 2 Cor. 9:1-2; Phil. 3:6</a:t>
            </a:r>
          </a:p>
          <a:p>
            <a:r>
              <a:rPr lang="en-US" sz="5400" dirty="0">
                <a:latin typeface="Six feet under" panose="02000000000000000000" pitchFamily="2" charset="0"/>
              </a:rPr>
              <a:t>Grows out of genuine conversion</a:t>
            </a:r>
          </a:p>
          <a:p>
            <a:r>
              <a:rPr lang="en-US" sz="4200" b="1" i="1" dirty="0"/>
              <a:t>2 Corinthians 7:11</a:t>
            </a:r>
            <a:r>
              <a:rPr lang="en-US" sz="4200" i="1" dirty="0"/>
              <a:t>; Gal. 2:20; Acts 2:41-47</a:t>
            </a:r>
          </a:p>
        </p:txBody>
      </p:sp>
    </p:spTree>
    <p:extLst>
      <p:ext uri="{BB962C8B-B14F-4D97-AF65-F5344CB8AC3E}">
        <p14:creationId xmlns:p14="http://schemas.microsoft.com/office/powerpoint/2010/main" val="57909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outVertical)">
                                      <p:cBhvr>
                                        <p:cTn id="7" dur="1500"/>
                                        <p:tgtEl>
                                          <p:spTgt spid="3">
                                            <p:txEl>
                                              <p:pRg st="4" end="4"/>
                                            </p:txEl>
                                          </p:spTgt>
                                        </p:tgtEl>
                                      </p:cBhvr>
                                    </p:animEffect>
                                  </p:childTnLst>
                                </p:cTn>
                              </p:par>
                              <p:par>
                                <p:cTn id="8" presetID="16" presetClass="entr" presetSubtype="37"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arn(outVertical)">
                                      <p:cBhvr>
                                        <p:cTn id="10" dur="1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colorTemperature colorTemp="11500"/>
                    </a14:imgEffect>
                    <a14:imgEffect>
                      <a14:saturation sat="13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309AC-86E7-4DA7-93E2-324F528FDB77}"/>
              </a:ext>
            </a:extLst>
          </p:cNvPr>
          <p:cNvSpPr>
            <a:spLocks noGrp="1"/>
          </p:cNvSpPr>
          <p:nvPr>
            <p:ph type="ctrTitle"/>
          </p:nvPr>
        </p:nvSpPr>
        <p:spPr>
          <a:xfrm>
            <a:off x="1523997" y="933061"/>
            <a:ext cx="5063411" cy="1320800"/>
          </a:xfrm>
        </p:spPr>
        <p:txBody>
          <a:bodyPr>
            <a:noAutofit/>
          </a:bodyPr>
          <a:lstStyle/>
          <a:p>
            <a:r>
              <a:rPr lang="en-US" sz="8800" dirty="0">
                <a:effectLst>
                  <a:glow rad="152400">
                    <a:srgbClr val="D7A24D"/>
                  </a:glow>
                </a:effectLst>
                <a:latin typeface="Six feet under" panose="02000000000000000000" pitchFamily="2" charset="0"/>
              </a:rPr>
              <a:t>Conclusion</a:t>
            </a:r>
          </a:p>
        </p:txBody>
      </p:sp>
      <p:sp>
        <p:nvSpPr>
          <p:cNvPr id="3" name="Subtitle 2">
            <a:extLst>
              <a:ext uri="{FF2B5EF4-FFF2-40B4-BE49-F238E27FC236}">
                <a16:creationId xmlns:a16="http://schemas.microsoft.com/office/drawing/2014/main" id="{1467933B-188C-4CD2-A1D8-C02BE34DCDFA}"/>
              </a:ext>
            </a:extLst>
          </p:cNvPr>
          <p:cNvSpPr>
            <a:spLocks noGrp="1"/>
          </p:cNvSpPr>
          <p:nvPr>
            <p:ph type="subTitle" idx="1"/>
          </p:nvPr>
        </p:nvSpPr>
        <p:spPr>
          <a:xfrm>
            <a:off x="7688427" y="1348609"/>
            <a:ext cx="2979574" cy="4305743"/>
          </a:xfrm>
        </p:spPr>
        <p:txBody>
          <a:bodyPr>
            <a:noAutofit/>
          </a:bodyPr>
          <a:lstStyle/>
          <a:p>
            <a:r>
              <a:rPr lang="en-US" sz="7200" dirty="0">
                <a:latin typeface="Six feet under" panose="02000000000000000000" pitchFamily="2" charset="0"/>
              </a:rPr>
              <a:t>Are you on fire for the Lord?</a:t>
            </a:r>
          </a:p>
        </p:txBody>
      </p:sp>
      <p:cxnSp>
        <p:nvCxnSpPr>
          <p:cNvPr id="5" name="Straight Connector 4">
            <a:extLst>
              <a:ext uri="{FF2B5EF4-FFF2-40B4-BE49-F238E27FC236}">
                <a16:creationId xmlns:a16="http://schemas.microsoft.com/office/drawing/2014/main" id="{D404AF1A-CC4E-4693-91EF-DAB19DB4DDD3}"/>
              </a:ext>
            </a:extLst>
          </p:cNvPr>
          <p:cNvCxnSpPr/>
          <p:nvPr/>
        </p:nvCxnSpPr>
        <p:spPr>
          <a:xfrm>
            <a:off x="7203233" y="933061"/>
            <a:ext cx="0" cy="4814596"/>
          </a:xfrm>
          <a:prstGeom prst="line">
            <a:avLst/>
          </a:prstGeom>
          <a:ln w="225425" cmpd="tri">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65CAC2C-6EFE-48D5-B0B0-BE36CE878C53}"/>
              </a:ext>
            </a:extLst>
          </p:cNvPr>
          <p:cNvSpPr txBox="1"/>
          <p:nvPr/>
        </p:nvSpPr>
        <p:spPr>
          <a:xfrm>
            <a:off x="1523997" y="2306231"/>
            <a:ext cx="5194039" cy="35394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Each of us need stirring up,</a:t>
            </a:r>
            <a:r>
              <a:rPr lang="en-US" sz="4000" b="1" dirty="0">
                <a:solidFill>
                  <a:prstClr val="black"/>
                </a:solidFill>
                <a:latin typeface="Calibri" panose="020F0502020204030204"/>
              </a:rPr>
              <a:t> so let’s help each other to be zealous for the Lord!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Hebrews 10:24</a:t>
            </a:r>
          </a:p>
        </p:txBody>
      </p:sp>
    </p:spTree>
    <p:extLst>
      <p:ext uri="{BB962C8B-B14F-4D97-AF65-F5344CB8AC3E}">
        <p14:creationId xmlns:p14="http://schemas.microsoft.com/office/powerpoint/2010/main" val="14422102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710</Words>
  <Application>Microsoft Office PowerPoint</Application>
  <PresentationFormat>Widescreen</PresentationFormat>
  <Paragraphs>82</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Six feet under</vt:lpstr>
      <vt:lpstr>Calibri</vt:lpstr>
      <vt:lpstr>Calibri Light</vt:lpstr>
      <vt:lpstr>Office Theme</vt:lpstr>
      <vt:lpstr>ZEAL</vt:lpstr>
      <vt:lpstr>GOD APPROVED ZEAL</vt:lpstr>
      <vt:lpstr>GOD APPROVED ZEAL</vt:lpstr>
      <vt:lpstr>GOD APPROVED ZEAL</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18</cp:revision>
  <dcterms:created xsi:type="dcterms:W3CDTF">2018-03-31T20:45:53Z</dcterms:created>
  <dcterms:modified xsi:type="dcterms:W3CDTF">2018-03-31T23:51:48Z</dcterms:modified>
</cp:coreProperties>
</file>