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9" r:id="rId4"/>
    <p:sldId id="260" r:id="rId5"/>
    <p:sldId id="261" r:id="rId6"/>
    <p:sldId id="258" r:id="rId7"/>
  </p:sldIdLst>
  <p:sldSz cx="12192000" cy="6858000"/>
  <p:notesSz cx="6858000" cy="9144000"/>
  <p:embeddedFontLst>
    <p:embeddedFont>
      <p:font typeface="Bebas Neue" panose="020B0606020202050201" pitchFamily="34" charset="0"/>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Fredericka the Great" panose="02000000000000000000"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1"/>
    <a:srgbClr val="FFF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1789DD-A9FE-47D3-9C86-C97EA1A54187}" v="25" dt="2021-09-18T23:24:29.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52519" autoAdjust="0"/>
  </p:normalViewPr>
  <p:slideViewPr>
    <p:cSldViewPr snapToGrid="0">
      <p:cViewPr varScale="1">
        <p:scale>
          <a:sx n="41" d="100"/>
          <a:sy n="41" d="100"/>
        </p:scale>
        <p:origin x="2040" y="72"/>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F4A4DC-CB52-4E93-9AD6-B60D418DDB03}"/>
              </a:ext>
            </a:extLst>
          </p:cNvPr>
          <p:cNvSpPr>
            <a:spLocks noGrp="1"/>
          </p:cNvSpPr>
          <p:nvPr>
            <p:ph type="hdr" sz="quarter"/>
          </p:nvPr>
        </p:nvSpPr>
        <p:spPr>
          <a:xfrm>
            <a:off x="0" y="0"/>
            <a:ext cx="3237470" cy="914400"/>
          </a:xfrm>
          <a:prstGeom prst="rect">
            <a:avLst/>
          </a:prstGeom>
        </p:spPr>
        <p:txBody>
          <a:bodyPr vert="horz" lIns="91440" tIns="45720" rIns="91440" bIns="45720" rtlCol="0"/>
          <a:lstStyle>
            <a:lvl1pPr algn="l">
              <a:defRPr sz="1200"/>
            </a:lvl1pPr>
          </a:lstStyle>
          <a:p>
            <a:r>
              <a:rPr lang="en-US" sz="2400" dirty="0">
                <a:latin typeface="Fredericka the Great" panose="02000000000000000000" pitchFamily="2" charset="0"/>
              </a:rPr>
              <a:t>Zeal</a:t>
            </a:r>
          </a:p>
          <a:p>
            <a:r>
              <a:rPr lang="en-US" dirty="0"/>
              <a:t>The Shared Characteristic of God’s People</a:t>
            </a:r>
          </a:p>
        </p:txBody>
      </p:sp>
      <p:sp>
        <p:nvSpPr>
          <p:cNvPr id="3" name="Date Placeholder 2">
            <a:extLst>
              <a:ext uri="{FF2B5EF4-FFF2-40B4-BE49-F238E27FC236}">
                <a16:creationId xmlns:a16="http://schemas.microsoft.com/office/drawing/2014/main" id="{81565DF6-976F-4A37-B136-646E922607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September 19, 2021</a:t>
            </a:r>
          </a:p>
        </p:txBody>
      </p:sp>
      <p:sp>
        <p:nvSpPr>
          <p:cNvPr id="4" name="Footer Placeholder 3">
            <a:extLst>
              <a:ext uri="{FF2B5EF4-FFF2-40B4-BE49-F238E27FC236}">
                <a16:creationId xmlns:a16="http://schemas.microsoft.com/office/drawing/2014/main" id="{E594542F-D919-4DDB-8D27-A5777931CB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5D3728CD-D5EC-43E1-93ED-FCB3091FB6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http://soundteaching.org  </a:t>
            </a:r>
            <a:fld id="{6EE0B23C-3883-4291-AED9-6C12775D4966}" type="slidenum">
              <a:rPr lang="en-US" smtClean="0"/>
              <a:t>‹#›</a:t>
            </a:fld>
            <a:endParaRPr lang="en-US" dirty="0"/>
          </a:p>
        </p:txBody>
      </p:sp>
    </p:spTree>
    <p:extLst>
      <p:ext uri="{BB962C8B-B14F-4D97-AF65-F5344CB8AC3E}">
        <p14:creationId xmlns:p14="http://schemas.microsoft.com/office/powerpoint/2010/main" val="1617589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7C02B-A689-4B4A-89E4-7C215B5004BB}" type="datetimeFigureOut">
              <a:rPr lang="en-US" smtClean="0"/>
              <a:t>9/19/2021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D8EB9-1451-43F9-90C9-41A517DB93BF}" type="slidenum">
              <a:rPr lang="en-US" smtClean="0"/>
              <a:t>‹#›</a:t>
            </a:fld>
            <a:endParaRPr lang="en-US"/>
          </a:p>
        </p:txBody>
      </p:sp>
    </p:spTree>
    <p:extLst>
      <p:ext uri="{BB962C8B-B14F-4D97-AF65-F5344CB8AC3E}">
        <p14:creationId xmlns:p14="http://schemas.microsoft.com/office/powerpoint/2010/main" val="124420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628650" lvl="1" indent="-171450">
              <a:buFont typeface="Arial" panose="020B0604020202020204" pitchFamily="34" charset="0"/>
              <a:buChar char="•"/>
            </a:pPr>
            <a:r>
              <a:rPr lang="en-US" dirty="0"/>
              <a:t>Who are we as Christians?  We are identified by our salvation by the Grace of God</a:t>
            </a:r>
          </a:p>
          <a:p>
            <a:pPr marL="628650" lvl="1" indent="-171450">
              <a:buFont typeface="Arial" panose="020B0604020202020204" pitchFamily="34" charset="0"/>
              <a:buChar char="•"/>
            </a:pPr>
            <a:r>
              <a:rPr lang="en-US" b="1" dirty="0"/>
              <a:t>As Paul states, that grace has appeared to all men, but is accepted by only a relative few</a:t>
            </a:r>
          </a:p>
          <a:p>
            <a:r>
              <a:rPr lang="en-US" b="1" dirty="0"/>
              <a:t>(Titus 2:11-14), </a:t>
            </a:r>
            <a:r>
              <a:rPr lang="en-US" i="1" dirty="0"/>
              <a:t>“For the grace of God that brings salvation has appeared to all men,</a:t>
            </a:r>
            <a:r>
              <a:rPr lang="en-US" i="1" baseline="30000" dirty="0"/>
              <a:t> 12</a:t>
            </a:r>
            <a:r>
              <a:rPr lang="en-US" i="1" dirty="0"/>
              <a:t> teaching us that, denying ungodliness and worldly lusts, we should live soberly, righteously, and godly in the present age,</a:t>
            </a:r>
            <a:r>
              <a:rPr lang="en-US" i="1" baseline="30000" dirty="0"/>
              <a:t> 13</a:t>
            </a:r>
            <a:r>
              <a:rPr lang="en-US" i="1" dirty="0"/>
              <a:t> looking for the blessed hope and glorious appearing of our great God and Savior Jesus Christ,</a:t>
            </a:r>
            <a:r>
              <a:rPr lang="en-US" i="1" baseline="30000" dirty="0"/>
              <a:t> 14</a:t>
            </a:r>
            <a:r>
              <a:rPr lang="en-US" i="1" dirty="0"/>
              <a:t> who gave Himself for us, that He might redeem us from every lawless deed and purify for Himself His own special people, zealous for good works.”</a:t>
            </a:r>
          </a:p>
          <a:p>
            <a:pPr marL="628650" lvl="1" indent="-171450">
              <a:buFont typeface="Arial" panose="020B0604020202020204" pitchFamily="34" charset="0"/>
              <a:buChar char="•"/>
            </a:pPr>
            <a:r>
              <a:rPr lang="en-US" b="1" dirty="0"/>
              <a:t>What kind of people are Christians to be?</a:t>
            </a:r>
          </a:p>
          <a:p>
            <a:pPr marL="1085850" lvl="2" indent="-171450">
              <a:buFont typeface="Arial" panose="020B0604020202020204" pitchFamily="34" charset="0"/>
              <a:buChar char="•"/>
            </a:pPr>
            <a:r>
              <a:rPr lang="en-US" dirty="0"/>
              <a:t>As the redeemed we are to be righteous and godly in conduct</a:t>
            </a:r>
          </a:p>
          <a:p>
            <a:pPr marL="1085850" lvl="2" indent="-171450">
              <a:buFont typeface="Arial" panose="020B0604020202020204" pitchFamily="34" charset="0"/>
              <a:buChar char="•"/>
            </a:pPr>
            <a:r>
              <a:rPr lang="en-US" dirty="0"/>
              <a:t>As sanctified people we are to be characterized by zeal!  Zeal is a characteristic that must be present to be accepted by God</a:t>
            </a:r>
          </a:p>
          <a:p>
            <a:pPr marL="1085850" lvl="2" indent="-171450">
              <a:buFont typeface="Arial" panose="020B0604020202020204" pitchFamily="34" charset="0"/>
              <a:buChar char="•"/>
            </a:pPr>
            <a:r>
              <a:rPr lang="en-US" dirty="0"/>
              <a:t>Losing zeal disqualifies from standing in that day of judgment!</a:t>
            </a:r>
          </a:p>
          <a:p>
            <a:pPr marL="0" lvl="0" indent="0">
              <a:buFont typeface="Arial" panose="020B0604020202020204" pitchFamily="34" charset="0"/>
              <a:buNone/>
            </a:pPr>
            <a:r>
              <a:rPr lang="en-US" b="1" dirty="0"/>
              <a:t>(Revelation 2:4-5) [The church at Ephesus], </a:t>
            </a:r>
            <a:r>
              <a:rPr lang="en-US" i="1" dirty="0"/>
              <a:t>“Nevertheless I have this against you, that you have left your first love.</a:t>
            </a:r>
            <a:r>
              <a:rPr lang="en-US" i="1" baseline="30000" dirty="0"/>
              <a:t> 5</a:t>
            </a:r>
            <a:r>
              <a:rPr lang="en-US" i="1" dirty="0"/>
              <a:t> Remember therefore from where you have fallen; repent and do the first works, or else I will come to you quickly and remove your lampstand from its place—unless you repent.”</a:t>
            </a:r>
          </a:p>
          <a:p>
            <a:pPr marL="0" lvl="0" indent="0">
              <a:buFont typeface="Arial" panose="020B0604020202020204" pitchFamily="34" charset="0"/>
              <a:buNone/>
            </a:pPr>
            <a:r>
              <a:rPr lang="en-US" b="1" dirty="0"/>
              <a:t>(Revelation 3:15-16) [The church at Laodicea], </a:t>
            </a:r>
            <a:r>
              <a:rPr lang="en-US" i="1" dirty="0"/>
              <a:t>“I know your works, that you are neither cold nor hot. I could wish you were cold or hot.</a:t>
            </a:r>
            <a:r>
              <a:rPr lang="en-US" i="1" baseline="30000" dirty="0"/>
              <a:t> 16</a:t>
            </a:r>
            <a:r>
              <a:rPr lang="en-US" i="1" dirty="0"/>
              <a:t> So then, because you are lukewarm, and neither cold nor hot, I will vomit you out of My mouth.”</a:t>
            </a:r>
          </a:p>
          <a:p>
            <a:pPr marL="628650" lvl="1" indent="-171450">
              <a:buFont typeface="Arial" panose="020B0604020202020204" pitchFamily="34" charset="0"/>
              <a:buChar char="•"/>
            </a:pPr>
            <a:r>
              <a:rPr lang="en-US" b="1" dirty="0"/>
              <a:t>Definition:  Zeal (</a:t>
            </a:r>
            <a:r>
              <a:rPr lang="en-US" b="1" dirty="0" err="1"/>
              <a:t>zelos</a:t>
            </a:r>
            <a:r>
              <a:rPr lang="en-US" b="1" dirty="0"/>
              <a:t>)</a:t>
            </a:r>
          </a:p>
          <a:p>
            <a:pPr marL="1085850" lvl="2" indent="-171450">
              <a:buFont typeface="Arial" panose="020B0604020202020204" pitchFamily="34" charset="0"/>
              <a:buChar char="•"/>
            </a:pPr>
            <a:r>
              <a:rPr lang="en-US" b="0" dirty="0"/>
              <a:t>Thayer – ardor in embracing, pursuing, defending anything</a:t>
            </a:r>
          </a:p>
          <a:p>
            <a:pPr marL="628650" lvl="1" indent="-171450">
              <a:buFont typeface="Arial" panose="020B0604020202020204" pitchFamily="34" charset="0"/>
              <a:buChar char="•"/>
            </a:pPr>
            <a:r>
              <a:rPr lang="en-US" b="1" dirty="0"/>
              <a:t>Definition:  Zealous (</a:t>
            </a:r>
            <a:r>
              <a:rPr lang="en-US" b="1" dirty="0" err="1"/>
              <a:t>zelotes</a:t>
            </a:r>
            <a:r>
              <a:rPr lang="en-US" b="1" dirty="0"/>
              <a:t>)</a:t>
            </a:r>
          </a:p>
          <a:p>
            <a:pPr marL="1085850" lvl="2" indent="-171450">
              <a:buFont typeface="Arial" panose="020B0604020202020204" pitchFamily="34" charset="0"/>
              <a:buChar char="•"/>
            </a:pPr>
            <a:r>
              <a:rPr lang="en-US" b="0" dirty="0"/>
              <a:t>Thayer – most eagerly desirous of or for a thing</a:t>
            </a:r>
          </a:p>
          <a:p>
            <a:pPr marL="1085850" lvl="2" indent="-171450">
              <a:buFont typeface="Arial" panose="020B0604020202020204" pitchFamily="34" charset="0"/>
              <a:buChar char="•"/>
            </a:pPr>
            <a:r>
              <a:rPr lang="en-US" b="0" dirty="0"/>
              <a:t>In our text (Titus 2:14) eagerly desirous for good works.</a:t>
            </a:r>
          </a:p>
          <a:p>
            <a:pPr marL="628650" lvl="1" indent="-171450">
              <a:buFont typeface="Arial" panose="020B0604020202020204" pitchFamily="34" charset="0"/>
              <a:buChar char="•"/>
            </a:pPr>
            <a:r>
              <a:rPr lang="en-US" b="1" dirty="0"/>
              <a:t>No matter who God’s people are (different cultures, times in history, age, gender, race, personality, social status, affluence) one of the common defining characteristics is a continuing zeal for God and His will.</a:t>
            </a:r>
          </a:p>
          <a:p>
            <a:pPr marL="1085850" lvl="2" indent="-171450">
              <a:buFont typeface="Arial" panose="020B0604020202020204" pitchFamily="34" charset="0"/>
              <a:buChar char="•"/>
            </a:pPr>
            <a:r>
              <a:rPr lang="en-US" b="0" dirty="0"/>
              <a:t>I would like to illustrate this truth be giving you four examples of very different people, found in the word of God, who find commonality in the zeal they had for God</a:t>
            </a:r>
          </a:p>
          <a:p>
            <a:endParaRPr lang="en-US" dirty="0"/>
          </a:p>
          <a:p>
            <a:r>
              <a:rPr lang="en-US" dirty="0"/>
              <a:t>Define Zeal</a:t>
            </a:r>
          </a:p>
          <a:p>
            <a:endParaRPr lang="en-US" dirty="0"/>
          </a:p>
          <a:p>
            <a:r>
              <a:rPr lang="en-US" dirty="0"/>
              <a:t>Four individuals in the Bible who, though very different (Age, Wealth, Background, Marriage) were bound by the commonality of their love for God (their Zeal)</a:t>
            </a:r>
          </a:p>
          <a:p>
            <a:endParaRPr lang="en-US" dirty="0"/>
          </a:p>
          <a:p>
            <a:r>
              <a:rPr lang="en-US" dirty="0"/>
              <a:t>Esther</a:t>
            </a:r>
          </a:p>
          <a:p>
            <a:r>
              <a:rPr lang="en-US" dirty="0"/>
              <a:t>Josiah</a:t>
            </a:r>
          </a:p>
          <a:p>
            <a:r>
              <a:rPr lang="en-US" dirty="0"/>
              <a:t>John the Baptist</a:t>
            </a:r>
          </a:p>
          <a:p>
            <a:r>
              <a:rPr lang="en-US" dirty="0"/>
              <a:t>Mary, the Mother of Jesus</a:t>
            </a:r>
          </a:p>
        </p:txBody>
      </p:sp>
      <p:sp>
        <p:nvSpPr>
          <p:cNvPr id="4" name="Slide Number Placeholder 3"/>
          <p:cNvSpPr>
            <a:spLocks noGrp="1"/>
          </p:cNvSpPr>
          <p:nvPr>
            <p:ph type="sldNum" sz="quarter" idx="5"/>
          </p:nvPr>
        </p:nvSpPr>
        <p:spPr/>
        <p:txBody>
          <a:bodyPr/>
          <a:lstStyle/>
          <a:p>
            <a:fld id="{D35D8EB9-1451-43F9-90C9-41A517DB93BF}" type="slidenum">
              <a:rPr lang="en-US" smtClean="0"/>
              <a:t>1</a:t>
            </a:fld>
            <a:endParaRPr lang="en-US"/>
          </a:p>
        </p:txBody>
      </p:sp>
    </p:spTree>
    <p:extLst>
      <p:ext uri="{BB962C8B-B14F-4D97-AF65-F5344CB8AC3E}">
        <p14:creationId xmlns:p14="http://schemas.microsoft.com/office/powerpoint/2010/main" val="356748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Esther (Deliverer of God’s People)</a:t>
            </a:r>
          </a:p>
          <a:p>
            <a:pPr marL="628650" lvl="1" indent="-171450">
              <a:buFont typeface="Arial" panose="020B0604020202020204" pitchFamily="34" charset="0"/>
              <a:buChar char="•"/>
            </a:pPr>
            <a:r>
              <a:rPr lang="en-US" dirty="0"/>
              <a:t>We know her as the Queen of Persia (the wife of Ahasuerus)</a:t>
            </a:r>
          </a:p>
          <a:p>
            <a:pPr marL="628650" lvl="1" indent="-171450">
              <a:buFont typeface="Arial" panose="020B0604020202020204" pitchFamily="34" charset="0"/>
              <a:buChar char="•"/>
            </a:pPr>
            <a:r>
              <a:rPr lang="en-US" dirty="0"/>
              <a:t>In her position as queen, this young Jewish maiden rose to a position of prominence in the kingdom of Persia</a:t>
            </a:r>
          </a:p>
          <a:p>
            <a:pPr marL="628650" lvl="1" indent="-171450">
              <a:buFont typeface="Arial" panose="020B0604020202020204" pitchFamily="34" charset="0"/>
              <a:buChar char="•"/>
            </a:pPr>
            <a:r>
              <a:rPr lang="en-US" dirty="0"/>
              <a:t>Queen Vashti had displeased the king, and was deposed.  Esther’s beauty and character won the heart of the king</a:t>
            </a:r>
          </a:p>
          <a:p>
            <a:pPr marL="0" lvl="0" indent="0">
              <a:buFont typeface="Arial" panose="020B0604020202020204" pitchFamily="34" charset="0"/>
              <a:buNone/>
            </a:pPr>
            <a:r>
              <a:rPr lang="en-US" b="1" dirty="0"/>
              <a:t>(Esther 2:17), </a:t>
            </a:r>
            <a:r>
              <a:rPr lang="en-US" i="1" dirty="0"/>
              <a:t>“The king loved Esther more than all the other women, and she obtained grace and favor in his sight more than all the virgins; so he set the royal crown upon her head and made her queen instead of Vashti.”</a:t>
            </a:r>
          </a:p>
          <a:p>
            <a:pPr marL="628650" lvl="1" indent="-171450">
              <a:buFont typeface="Arial" panose="020B0604020202020204" pitchFamily="34" charset="0"/>
              <a:buChar char="•"/>
            </a:pPr>
            <a:r>
              <a:rPr lang="en-US" b="1" dirty="0"/>
              <a:t>Note:  </a:t>
            </a:r>
            <a:r>
              <a:rPr lang="en-US" dirty="0"/>
              <a:t>Her cousin and guardian Mordecai had charged her not to reveal her people or family (2:10).  No one knew she was Jewish</a:t>
            </a:r>
          </a:p>
          <a:p>
            <a:pPr marL="628650" lvl="1" indent="-171450">
              <a:buFont typeface="Arial" panose="020B0604020202020204" pitchFamily="34" charset="0"/>
              <a:buChar char="•"/>
            </a:pPr>
            <a:r>
              <a:rPr lang="en-US" b="1" dirty="0"/>
              <a:t>Haman’s hatred of Mordecai led him to convince the king that the Jews were disloyal to the king and should be destroyed.</a:t>
            </a:r>
          </a:p>
          <a:p>
            <a:pPr marL="628650" lvl="1" indent="-171450">
              <a:buFont typeface="Arial" panose="020B0604020202020204" pitchFamily="34" charset="0"/>
              <a:buChar char="•"/>
            </a:pPr>
            <a:r>
              <a:rPr lang="en-US" dirty="0"/>
              <a:t>A decree was written and signed by the king to destroy all the Jews on a particular day.</a:t>
            </a:r>
          </a:p>
          <a:p>
            <a:pPr marL="628650" lvl="1" indent="-171450">
              <a:buFont typeface="Arial" panose="020B0604020202020204" pitchFamily="34" charset="0"/>
              <a:buChar char="•"/>
            </a:pPr>
            <a:r>
              <a:rPr lang="en-US" b="1" dirty="0"/>
              <a:t>When Mordecai learned of the plot, he called upon Esther to save the Jews</a:t>
            </a:r>
          </a:p>
          <a:p>
            <a:r>
              <a:rPr lang="en-US" b="1" dirty="0"/>
              <a:t>(Esther 4:6-9), </a:t>
            </a:r>
            <a:r>
              <a:rPr lang="en-US" i="1" dirty="0"/>
              <a:t>“So </a:t>
            </a:r>
            <a:r>
              <a:rPr lang="en-US" i="1" dirty="0" err="1"/>
              <a:t>Hathach</a:t>
            </a:r>
            <a:r>
              <a:rPr lang="en-US" i="1" dirty="0"/>
              <a:t> </a:t>
            </a:r>
            <a:r>
              <a:rPr lang="en-US" dirty="0"/>
              <a:t>[one of the king’s eunuchs, sent by Esther] </a:t>
            </a:r>
            <a:r>
              <a:rPr lang="en-US" i="1" dirty="0"/>
              <a:t>went out to Mordecai in the city square that was in front of the king's gate.</a:t>
            </a:r>
            <a:r>
              <a:rPr lang="en-US" i="1" baseline="30000" dirty="0"/>
              <a:t> 7</a:t>
            </a:r>
            <a:r>
              <a:rPr lang="en-US" i="1" dirty="0"/>
              <a:t> And Mordecai told him all that had happened to him, and the sum of money that Haman had promised to pay into the king's treasuries to destroy the Jews.</a:t>
            </a:r>
            <a:r>
              <a:rPr lang="en-US" i="1" baseline="30000" dirty="0"/>
              <a:t> 8</a:t>
            </a:r>
            <a:r>
              <a:rPr lang="en-US" i="1" dirty="0"/>
              <a:t> He also gave him a copy of the written decree for their destruction, which was given at Shushan, that he might show it to Esther and explain it to her, and that he might command her to go in to the king to make supplication to him and plead before him for her people.</a:t>
            </a:r>
            <a:r>
              <a:rPr lang="en-US" i="1" baseline="30000" dirty="0"/>
              <a:t> 9</a:t>
            </a:r>
            <a:r>
              <a:rPr lang="en-US" i="1" dirty="0"/>
              <a:t> So </a:t>
            </a:r>
            <a:r>
              <a:rPr lang="en-US" i="1" dirty="0" err="1"/>
              <a:t>Hathach</a:t>
            </a:r>
            <a:r>
              <a:rPr lang="en-US" i="1" dirty="0"/>
              <a:t> returned and told Esther the words of Mordecai.”</a:t>
            </a:r>
          </a:p>
          <a:p>
            <a:pPr marL="628650" lvl="1" indent="-171450">
              <a:buFont typeface="Arial" panose="020B0604020202020204" pitchFamily="34" charset="0"/>
              <a:buChar char="•"/>
            </a:pPr>
            <a:r>
              <a:rPr lang="en-US" b="1" i="0" dirty="0"/>
              <a:t>Petitioning the king on behalf of her people would put Esther’s own life in grave danger </a:t>
            </a:r>
          </a:p>
          <a:p>
            <a:pPr marL="1085850" lvl="2" indent="-171450">
              <a:buFont typeface="Arial" panose="020B0604020202020204" pitchFamily="34" charset="0"/>
              <a:buChar char="•"/>
            </a:pPr>
            <a:r>
              <a:rPr lang="en-US" b="0" i="0" dirty="0"/>
              <a:t>(Remember Vashti)</a:t>
            </a:r>
          </a:p>
          <a:p>
            <a:pPr marL="1085850" lvl="2" indent="-171450">
              <a:buFont typeface="Arial" panose="020B0604020202020204" pitchFamily="34" charset="0"/>
              <a:buChar char="•"/>
            </a:pPr>
            <a:r>
              <a:rPr lang="en-US" b="0" i="0" dirty="0"/>
              <a:t>At this time, no one knew that the queen was Jewish.  She did not know how the king would react to that news</a:t>
            </a:r>
          </a:p>
          <a:p>
            <a:pPr marL="1085850" lvl="2" indent="-171450">
              <a:buFont typeface="Arial" panose="020B0604020202020204" pitchFamily="34" charset="0"/>
              <a:buChar char="•"/>
            </a:pPr>
            <a:r>
              <a:rPr lang="en-US" b="0" i="0" dirty="0"/>
              <a:t>Additionally, the King could not be approached without being summoned, upon pain of death.</a:t>
            </a:r>
          </a:p>
          <a:p>
            <a:r>
              <a:rPr lang="en-US" b="1" dirty="0"/>
              <a:t>(Esther 4:10-12), </a:t>
            </a:r>
            <a:r>
              <a:rPr lang="en-US" i="1" dirty="0"/>
              <a:t>“Then Esther spoke to </a:t>
            </a:r>
            <a:r>
              <a:rPr lang="en-US" i="1" dirty="0" err="1"/>
              <a:t>Hathach</a:t>
            </a:r>
            <a:r>
              <a:rPr lang="en-US" i="1" dirty="0"/>
              <a:t>, and gave him a command for Mordecai:</a:t>
            </a:r>
            <a:r>
              <a:rPr lang="en-US" i="1" baseline="30000" dirty="0"/>
              <a:t> 11</a:t>
            </a:r>
            <a:r>
              <a:rPr lang="en-US" i="1" dirty="0"/>
              <a:t> “All the king's servants and the people of the king's provinces know that any man or woman who goes into the inner court to the king, who has not been called, he has but one law: put all to death, except the one to whom the king holds out the golden scepter, that he may live. Yet I myself have not been called to go in to the king these thirty days.”</a:t>
            </a:r>
            <a:r>
              <a:rPr lang="en-US" i="1" baseline="30000" dirty="0"/>
              <a:t> 12</a:t>
            </a:r>
            <a:r>
              <a:rPr lang="en-US" i="1" dirty="0"/>
              <a:t> So they told Mordecai Esther's words.”</a:t>
            </a:r>
          </a:p>
          <a:p>
            <a:pPr marL="628650" lvl="1" indent="-171450">
              <a:buFont typeface="Arial" panose="020B0604020202020204" pitchFamily="34" charset="0"/>
              <a:buChar char="•"/>
            </a:pPr>
            <a:r>
              <a:rPr lang="en-US" b="1" i="0" dirty="0"/>
              <a:t>Mordecai trusted that delivery would come.  God would protect His people from total destruction.</a:t>
            </a:r>
          </a:p>
          <a:p>
            <a:pPr marL="0" lvl="0" indent="0">
              <a:buFont typeface="Arial" panose="020B0604020202020204" pitchFamily="34" charset="0"/>
              <a:buNone/>
            </a:pPr>
            <a:r>
              <a:rPr lang="en-US" b="1" i="0" dirty="0"/>
              <a:t>(Esther 4:13-14), </a:t>
            </a:r>
            <a:r>
              <a:rPr lang="en-US" i="1" dirty="0"/>
              <a:t>“And Mordecai told them to answer Esther: “Do not think in your heart that you will escape in the king's palace any more than all the other Jews.</a:t>
            </a:r>
            <a:r>
              <a:rPr lang="en-US" i="1" baseline="30000" dirty="0"/>
              <a:t> 14</a:t>
            </a:r>
            <a:r>
              <a:rPr lang="en-US" i="1" dirty="0"/>
              <a:t> For if you remain completely silent at this time, relief and deliverance will arise for the Jews from another place, but you and your father's house will perish. Yet who knows whether you have come to the kingdom for such a time as this?”</a:t>
            </a:r>
          </a:p>
          <a:p>
            <a:pPr marL="1085850" lvl="2" indent="-171450">
              <a:buFont typeface="Arial" panose="020B0604020202020204" pitchFamily="34" charset="0"/>
              <a:buChar char="•"/>
            </a:pPr>
            <a:r>
              <a:rPr lang="en-US" i="0" dirty="0"/>
              <a:t>It is interesting to note that God’s name is never found in the entire book of Esther.  Yet, His providential care is alluded to here by Mordecai.</a:t>
            </a:r>
          </a:p>
          <a:p>
            <a:pPr marL="0" lvl="0" indent="0">
              <a:buFont typeface="Arial" panose="020B0604020202020204" pitchFamily="34" charset="0"/>
              <a:buNone/>
            </a:pPr>
            <a:r>
              <a:rPr lang="en-US" b="1" i="0" dirty="0"/>
              <a:t>(Deuteronomy 31:6) [Moses’ words to Israel at the appointment of Joshua as new leader], </a:t>
            </a:r>
            <a:r>
              <a:rPr lang="en-US" i="1" dirty="0"/>
              <a:t>“Be strong and of good courage, do not fear nor be afraid of them; for the Lord your God, He is the One who goes with you. He will not leave you nor forsake you.”</a:t>
            </a:r>
          </a:p>
          <a:p>
            <a:pPr marL="628650" lvl="1" indent="-171450">
              <a:buFont typeface="Arial" panose="020B0604020202020204" pitchFamily="34" charset="0"/>
              <a:buChar char="•"/>
            </a:pPr>
            <a:r>
              <a:rPr lang="en-US" b="1" i="0" dirty="0"/>
              <a:t>Esther’s commitment and zeal toward her people led her to make a decision fraught with danger to herself</a:t>
            </a:r>
          </a:p>
          <a:p>
            <a:pPr marL="0" lvl="0" indent="0">
              <a:buFont typeface="Arial" panose="020B0604020202020204" pitchFamily="34" charset="0"/>
              <a:buNone/>
            </a:pPr>
            <a:r>
              <a:rPr lang="en-US" b="1" i="0" dirty="0"/>
              <a:t>(Esther 4:15-16), </a:t>
            </a:r>
            <a:r>
              <a:rPr lang="en-US" i="1" dirty="0"/>
              <a:t>“Then Esther told them to reply to Mordecai:</a:t>
            </a:r>
            <a:r>
              <a:rPr lang="en-US" i="1" baseline="30000" dirty="0"/>
              <a:t> 16</a:t>
            </a:r>
            <a:r>
              <a:rPr lang="en-US" i="1" dirty="0"/>
              <a:t> “Go, gather all the Jews who are present in Shushan, and fast for me; neither eat nor drink for three days, night or day. My maids and I will fast likewise. And so I will go to the king, which is against the law; </a:t>
            </a:r>
            <a:r>
              <a:rPr lang="en-US" i="1" u="sng" dirty="0"/>
              <a:t>and if I perish, I perish</a:t>
            </a:r>
            <a:r>
              <a:rPr lang="en-US" i="1" dirty="0"/>
              <a:t>!”</a:t>
            </a:r>
          </a:p>
          <a:p>
            <a:pPr marL="628650" lvl="1" indent="-171450">
              <a:buFont typeface="Arial" panose="020B0604020202020204" pitchFamily="34" charset="0"/>
              <a:buChar char="•"/>
            </a:pPr>
            <a:r>
              <a:rPr lang="en-US" b="1" i="0" dirty="0"/>
              <a:t>The King was pleased with Esther, and accepted her plea to help the Jews.  The nation was saved because of her willingness to sacrifice herself</a:t>
            </a:r>
          </a:p>
          <a:p>
            <a:endParaRPr lang="en-US" dirty="0"/>
          </a:p>
          <a:p>
            <a:pPr marL="171450" indent="-171450">
              <a:buFont typeface="Arial" panose="020B0604020202020204" pitchFamily="34" charset="0"/>
              <a:buChar char="•"/>
            </a:pPr>
            <a:r>
              <a:rPr lang="en-US" b="1" dirty="0"/>
              <a:t>Such a denial of our own self-interests in the pursuit of a greater good is the zeal of the faithful.</a:t>
            </a:r>
          </a:p>
          <a:p>
            <a:r>
              <a:rPr lang="en-US" b="1" dirty="0"/>
              <a:t>(Matthew 16:24-25), </a:t>
            </a:r>
            <a:r>
              <a:rPr lang="en-US" i="1" dirty="0"/>
              <a:t>“Then Jesus said to His disciples, “If anyone desires to come after Me, let him deny himself, and take up his cross, and follow Me.</a:t>
            </a:r>
            <a:r>
              <a:rPr lang="en-US" i="1" baseline="30000" dirty="0"/>
              <a:t> 25</a:t>
            </a:r>
            <a:r>
              <a:rPr lang="en-US" i="1" dirty="0"/>
              <a:t> For whoever desires to save his life will lose it, but whoever loses his life for My sake will find it.”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5D8EB9-1451-43F9-90C9-41A517DB9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33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Josiah (A king who made God’s people take a stand)</a:t>
            </a:r>
          </a:p>
          <a:p>
            <a:pPr marL="628650" lvl="1" indent="-171450">
              <a:buFont typeface="Arial" panose="020B0604020202020204" pitchFamily="34" charset="0"/>
              <a:buChar char="•"/>
            </a:pPr>
            <a:r>
              <a:rPr lang="en-US" dirty="0"/>
              <a:t>Josiah was the grandson of </a:t>
            </a:r>
            <a:r>
              <a:rPr lang="en-US" dirty="0" err="1"/>
              <a:t>Mannaseh</a:t>
            </a:r>
            <a:r>
              <a:rPr lang="en-US" dirty="0"/>
              <a:t> and Amon.  (Amon was an especially evil king, who was killed by his servants when Josiah was 8 years old).</a:t>
            </a:r>
          </a:p>
          <a:p>
            <a:pPr marL="628650" lvl="1" indent="-171450">
              <a:buFont typeface="Arial" panose="020B0604020202020204" pitchFamily="34" charset="0"/>
              <a:buChar char="•"/>
            </a:pPr>
            <a:r>
              <a:rPr lang="en-US" dirty="0"/>
              <a:t>Born into royalty, but raised in corruption and evil, Josiah nevertheless had a love for the Lord, and a zeal to obey Him in all things.</a:t>
            </a:r>
          </a:p>
          <a:p>
            <a:pPr marL="628650" lvl="1" indent="-171450">
              <a:buFont typeface="Arial" panose="020B0604020202020204" pitchFamily="34" charset="0"/>
              <a:buChar char="•"/>
            </a:pPr>
            <a:r>
              <a:rPr lang="en-US" dirty="0"/>
              <a:t>At age 16, Josiah began to exert his will as the King of Judah</a:t>
            </a:r>
          </a:p>
          <a:p>
            <a:pPr marL="0" lvl="0" indent="0">
              <a:buFont typeface="Arial" panose="020B0604020202020204" pitchFamily="34" charset="0"/>
              <a:buNone/>
            </a:pPr>
            <a:r>
              <a:rPr lang="en-US" b="1" dirty="0"/>
              <a:t>(2 Chronicles 34:3), </a:t>
            </a:r>
            <a:r>
              <a:rPr lang="en-US" i="1" dirty="0"/>
              <a:t>“For in the eighth year of his reign, while he was still young, he began to seek the God of his father David; and in the twelfth year he began to purge Judah and Jerusalem of the high places, the wooden images, the carved images, and the molded images.”</a:t>
            </a:r>
          </a:p>
          <a:p>
            <a:pPr marL="628650" lvl="1" indent="-171450">
              <a:buFont typeface="Arial" panose="020B0604020202020204" pitchFamily="34" charset="0"/>
              <a:buChar char="•"/>
            </a:pPr>
            <a:r>
              <a:rPr lang="en-US" b="1" dirty="0"/>
              <a:t>Note: Josiah’s reign establishes just how important it is for the leaders of God’s people to be zealous toward Him</a:t>
            </a:r>
          </a:p>
          <a:p>
            <a:pPr marL="0" lvl="0" indent="0" algn="l">
              <a:buFont typeface="Arial" panose="020B0604020202020204" pitchFamily="34" charset="0"/>
              <a:buNone/>
            </a:pPr>
            <a:r>
              <a:rPr lang="en-US" b="1" dirty="0"/>
              <a:t>(1 Peter 5:2-4), </a:t>
            </a:r>
            <a:r>
              <a:rPr lang="en-US" b="0" i="1" dirty="0"/>
              <a:t>“Shepherd the flock of God which is among you, serving as overseers, not by compulsion </a:t>
            </a:r>
            <a:r>
              <a:rPr lang="en-US" b="0" i="1" u="sng" dirty="0"/>
              <a:t>but willingly</a:t>
            </a:r>
            <a:r>
              <a:rPr lang="en-US" b="0" i="1" dirty="0"/>
              <a:t>, not for dishonest gain </a:t>
            </a:r>
            <a:r>
              <a:rPr lang="en-US" b="0" i="1" u="sng" dirty="0"/>
              <a:t>but eagerly</a:t>
            </a:r>
            <a:r>
              <a:rPr lang="en-US" b="0" i="1" dirty="0"/>
              <a:t>;</a:t>
            </a:r>
            <a:r>
              <a:rPr lang="en-US" b="0" i="1" baseline="30000" dirty="0"/>
              <a:t> 3</a:t>
            </a:r>
            <a:r>
              <a:rPr lang="en-US" b="0" i="1" dirty="0"/>
              <a:t> nor as being lords over those entrusted to you, but being examples to the flock;</a:t>
            </a:r>
            <a:r>
              <a:rPr lang="en-US" b="0" i="1" baseline="30000" dirty="0"/>
              <a:t> 4</a:t>
            </a:r>
            <a:r>
              <a:rPr lang="en-US" b="0" i="1" dirty="0"/>
              <a:t> and when the Chief Shepherd appears, you will receive the crown of glory that does not fade away.”</a:t>
            </a:r>
          </a:p>
          <a:p>
            <a:pPr marL="628650" lvl="1" indent="-171450" algn="l">
              <a:buFont typeface="Arial" panose="020B0604020202020204" pitchFamily="34" charset="0"/>
              <a:buChar char="•"/>
            </a:pPr>
            <a:r>
              <a:rPr lang="en-US" b="1" i="0" dirty="0"/>
              <a:t>(2 Chronicles 34) Josiah began his work by destroying the high places &amp; idols</a:t>
            </a:r>
          </a:p>
          <a:p>
            <a:pPr marL="0" lvl="0" indent="0" algn="l">
              <a:buFont typeface="Arial" panose="020B0604020202020204" pitchFamily="34" charset="0"/>
              <a:buNone/>
            </a:pPr>
            <a:r>
              <a:rPr lang="en-US" b="1" i="0" dirty="0"/>
              <a:t>(34:4-5), </a:t>
            </a:r>
            <a:r>
              <a:rPr lang="en-US" b="0" i="1" dirty="0"/>
              <a:t>“</a:t>
            </a:r>
            <a:r>
              <a:rPr lang="en-US" i="1" dirty="0"/>
              <a:t>They broke down the altars of the Baals in his presence, and the incense altars which were above them he cut down; and the wooden images, the carved images, and the molded images he broke in pieces, and made dust of them and scattered it on the graves of those who had sacrificed to them.</a:t>
            </a:r>
            <a:r>
              <a:rPr lang="en-US" i="1" baseline="30000" dirty="0"/>
              <a:t> 5</a:t>
            </a:r>
            <a:r>
              <a:rPr lang="en-US" i="1" dirty="0"/>
              <a:t> He also burned the bones of the priests on their altars, and cleansed Judah and Jerusalem.</a:t>
            </a:r>
            <a:r>
              <a:rPr lang="en-US" i="1" baseline="30000" dirty="0"/>
              <a:t> 6</a:t>
            </a:r>
            <a:r>
              <a:rPr lang="en-US" i="1" dirty="0"/>
              <a:t> And so he did in the cities of Manasseh, Ephraim, and Simeon, as far as Naphtali and all around, with axes.”</a:t>
            </a:r>
            <a:endParaRPr lang="en-US" i="0" dirty="0"/>
          </a:p>
          <a:p>
            <a:pPr marL="628650" lvl="1" indent="-171450" algn="l">
              <a:buFont typeface="Arial" panose="020B0604020202020204" pitchFamily="34" charset="0"/>
              <a:buChar char="•"/>
            </a:pPr>
            <a:r>
              <a:rPr lang="en-US" b="1" i="0" dirty="0"/>
              <a:t>He ordered repairs of the temple, and the High priest, Hilkiah found the law.</a:t>
            </a:r>
          </a:p>
          <a:p>
            <a:pPr marL="1085850" lvl="2" indent="-171450" algn="l">
              <a:buFont typeface="Arial" panose="020B0604020202020204" pitchFamily="34" charset="0"/>
              <a:buChar char="•"/>
            </a:pPr>
            <a:r>
              <a:rPr lang="en-US" b="0" i="0" dirty="0"/>
              <a:t>Josiah read the law, and tore his clothes, mourning the disobedience of the fathers, who had not “kept the word of the Lord, to do according to all that is written in this book” (21).</a:t>
            </a:r>
          </a:p>
          <a:p>
            <a:pPr marL="628650" lvl="1" indent="-171450" algn="l">
              <a:buFont typeface="Arial" panose="020B0604020202020204" pitchFamily="34" charset="0"/>
              <a:buChar char="•"/>
            </a:pPr>
            <a:r>
              <a:rPr lang="en-US" b="1" i="0" dirty="0"/>
              <a:t>In response to the Law, the King read the book to the people, and restored worship.</a:t>
            </a:r>
          </a:p>
          <a:p>
            <a:pPr marL="0" lvl="0" indent="0" algn="l">
              <a:buFont typeface="Arial" panose="020B0604020202020204" pitchFamily="34" charset="0"/>
              <a:buNone/>
            </a:pPr>
            <a:r>
              <a:rPr lang="en-US" b="1" i="0" dirty="0"/>
              <a:t>(34:31), </a:t>
            </a:r>
            <a:r>
              <a:rPr lang="en-US" b="0" i="1" dirty="0"/>
              <a:t>“</a:t>
            </a:r>
            <a:r>
              <a:rPr lang="en-US" i="1" dirty="0"/>
              <a:t>Then the king stood in his place and made a covenant before the Lord, to follow the Lord, and to keep His commandments and His testimonies and His statutes with all his heart and all his soul, to perform the words of the covenant that were written in this book.”</a:t>
            </a:r>
            <a:endParaRPr lang="en-US" b="0" i="1" dirty="0"/>
          </a:p>
          <a:p>
            <a:pPr marL="628650" lvl="1" indent="-171450">
              <a:buFont typeface="Arial" panose="020B0604020202020204" pitchFamily="34" charset="0"/>
              <a:buChar char="•"/>
            </a:pPr>
            <a:r>
              <a:rPr lang="en-US" b="1" dirty="0"/>
              <a:t>The King reinstated the Passover feast.</a:t>
            </a:r>
          </a:p>
          <a:p>
            <a:pPr marL="1085850" lvl="2" indent="-171450">
              <a:buFont typeface="Arial" panose="020B0604020202020204" pitchFamily="34" charset="0"/>
              <a:buChar char="•"/>
            </a:pPr>
            <a:r>
              <a:rPr lang="en-US" dirty="0"/>
              <a:t>Out of his own possessions, he supplied 30,000 lambs and young goats, and 3,000 cattle to the people, to make the feast a special service to the Lord.</a:t>
            </a:r>
          </a:p>
          <a:p>
            <a:pPr marL="0" lvl="0" indent="0">
              <a:buFont typeface="Arial" panose="020B0604020202020204" pitchFamily="34" charset="0"/>
              <a:buNone/>
            </a:pPr>
            <a:r>
              <a:rPr lang="en-US" b="1" dirty="0"/>
              <a:t>(35:16-19), </a:t>
            </a:r>
            <a:r>
              <a:rPr lang="en-US" i="1" dirty="0"/>
              <a:t>“So all the service of the Lord was prepared the same day, to keep the Passover and to offer burnt offerings on the altar of the Lord, according to the command of King Josiah.</a:t>
            </a:r>
            <a:r>
              <a:rPr lang="en-US" i="1" baseline="30000" dirty="0"/>
              <a:t> 17</a:t>
            </a:r>
            <a:r>
              <a:rPr lang="en-US" i="1" dirty="0"/>
              <a:t> And the children of Israel who were present kept the Passover at that time, and the Feast of Unleavened Bread for seven days.</a:t>
            </a:r>
            <a:r>
              <a:rPr lang="en-US" i="1" baseline="30000" dirty="0"/>
              <a:t> 18</a:t>
            </a:r>
            <a:r>
              <a:rPr lang="en-US" i="1" dirty="0"/>
              <a:t> There had been no Passover kept in Israel like that since the days of Samuel the prophet; and none of the kings of Israel had kept such a Passover as Josiah kept, with the priests and the Levites, all Judah and Israel who were present, and the inhabitants of Jerusalem.</a:t>
            </a:r>
            <a:r>
              <a:rPr lang="en-US" i="1" baseline="30000" dirty="0"/>
              <a:t> 19</a:t>
            </a:r>
            <a:r>
              <a:rPr lang="en-US" i="1" dirty="0"/>
              <a:t> In the eighteenth year of the reign of Josiah this Passover was kept.”</a:t>
            </a:r>
          </a:p>
          <a:p>
            <a:pPr marL="628650" lvl="1" indent="-171450">
              <a:buFont typeface="Arial" panose="020B0604020202020204" pitchFamily="34" charset="0"/>
              <a:buChar char="•"/>
            </a:pPr>
            <a:r>
              <a:rPr lang="en-US" b="1" i="0" dirty="0"/>
              <a:t>With his zeal, will and position as King, he made the people of God take a stand!</a:t>
            </a:r>
          </a:p>
          <a:p>
            <a:pPr marL="0" lvl="0" indent="0">
              <a:buFont typeface="Arial" panose="020B0604020202020204" pitchFamily="34" charset="0"/>
              <a:buNone/>
            </a:pPr>
            <a:r>
              <a:rPr lang="en-US" b="1" dirty="0"/>
              <a:t>(34:32-33), </a:t>
            </a:r>
            <a:r>
              <a:rPr lang="en-US" i="1" dirty="0"/>
              <a:t>“And he made all who were present in Jerusalem and Benjamin take a stand. So the inhabitants of Jerusalem did according to the covenant of God, the God of their fathers.</a:t>
            </a:r>
            <a:r>
              <a:rPr lang="en-US" i="1" baseline="30000" dirty="0"/>
              <a:t> 33</a:t>
            </a:r>
            <a:r>
              <a:rPr lang="en-US" i="1" dirty="0"/>
              <a:t> Thus Josiah removed all the abominations from all the country that belonged to the children of Israel, and made all who were present in Israel diligently serve the Lord their God. All his days they did not depart from following the Lord God of their fathers.”</a:t>
            </a:r>
          </a:p>
          <a:p>
            <a:pPr marL="0" lvl="0" indent="0">
              <a:buFont typeface="Arial" panose="020B0604020202020204" pitchFamily="34" charset="0"/>
              <a:buNone/>
            </a:pPr>
            <a:endParaRPr lang="en-US" i="1" dirty="0"/>
          </a:p>
          <a:p>
            <a:pPr marL="171450" lvl="0" indent="-171450">
              <a:buFont typeface="Arial" panose="020B0604020202020204" pitchFamily="34" charset="0"/>
              <a:buChar char="•"/>
            </a:pPr>
            <a:r>
              <a:rPr lang="en-US" b="1" i="0" dirty="0"/>
              <a:t>The zealous works of God’s leaders bless the people, and influence them to follow their example</a:t>
            </a:r>
          </a:p>
          <a:p>
            <a:pPr marL="0" lvl="0" indent="0">
              <a:buFont typeface="Arial" panose="020B0604020202020204" pitchFamily="34" charset="0"/>
              <a:buNone/>
            </a:pPr>
            <a:r>
              <a:rPr lang="en-US" b="1" i="0" dirty="0"/>
              <a:t>(Proverbs 29:2), </a:t>
            </a:r>
            <a:r>
              <a:rPr lang="en-US" b="0" i="1" dirty="0"/>
              <a:t>“When the righteous are in authority, the people rejoice; but when a wicked man rules, the people groan.”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5D8EB9-1451-43F9-90C9-41A517DB9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13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the Baptist (The herald of the coming Christ)</a:t>
            </a:r>
          </a:p>
          <a:p>
            <a:pPr marL="628650" lvl="1" indent="-171450">
              <a:buFont typeface="Arial" panose="020B0604020202020204" pitchFamily="34" charset="0"/>
              <a:buChar char="•"/>
            </a:pPr>
            <a:r>
              <a:rPr lang="en-US" b="1" dirty="0"/>
              <a:t>In contrast to the privilege of royalty, John the Baptist was considered an insurrectionist to those in power.</a:t>
            </a:r>
          </a:p>
          <a:p>
            <a:pPr marL="628650" lvl="1" indent="-171450">
              <a:buFont typeface="Arial" panose="020B0604020202020204" pitchFamily="34" charset="0"/>
              <a:buChar char="•"/>
            </a:pPr>
            <a:r>
              <a:rPr lang="en-US" dirty="0"/>
              <a:t>His purpose was to prepare the way for Christ’s coming ministry and gospel</a:t>
            </a:r>
          </a:p>
          <a:p>
            <a:pPr marL="628650" lvl="1" indent="-171450">
              <a:buFont typeface="Arial" panose="020B0604020202020204" pitchFamily="34" charset="0"/>
              <a:buChar char="•"/>
            </a:pPr>
            <a:r>
              <a:rPr lang="en-US" b="1" dirty="0"/>
              <a:t>He was a rough and austere man</a:t>
            </a:r>
          </a:p>
          <a:p>
            <a:pPr marL="0" lvl="0" indent="0">
              <a:buFont typeface="Arial" panose="020B0604020202020204" pitchFamily="34" charset="0"/>
              <a:buNone/>
            </a:pPr>
            <a:r>
              <a:rPr lang="en-US" b="1" dirty="0"/>
              <a:t>(Mark 1:2-8), </a:t>
            </a:r>
            <a:r>
              <a:rPr lang="en-US" i="1" dirty="0"/>
              <a:t>“As it is written in the Prophets: “Behold, I send My messenger before Your face, who will prepare Your way before You.” </a:t>
            </a:r>
            <a:r>
              <a:rPr lang="en-US" i="1" baseline="30000" dirty="0"/>
              <a:t>3</a:t>
            </a:r>
            <a:r>
              <a:rPr lang="en-US" i="1" dirty="0"/>
              <a:t> “The voice of one crying in the wilderness: ‘Prepare the way of the Lord; Make His paths straight.’ ” </a:t>
            </a:r>
            <a:r>
              <a:rPr lang="en-US" i="1" baseline="30000" dirty="0"/>
              <a:t>4</a:t>
            </a:r>
            <a:r>
              <a:rPr lang="en-US" i="1" dirty="0"/>
              <a:t> John came baptizing in the wilderness and preaching a baptism of repentance for the remission of sins.</a:t>
            </a:r>
            <a:r>
              <a:rPr lang="en-US" i="1" baseline="30000" dirty="0"/>
              <a:t> 5</a:t>
            </a:r>
            <a:r>
              <a:rPr lang="en-US" i="1" dirty="0"/>
              <a:t> Then all the land of Judea, and those from Jerusalem, went out to him and were all baptized by him in the Jordan River, confessing their sins. </a:t>
            </a:r>
            <a:r>
              <a:rPr lang="en-US" i="1" baseline="30000" dirty="0"/>
              <a:t>6</a:t>
            </a:r>
            <a:r>
              <a:rPr lang="en-US" i="1" dirty="0"/>
              <a:t> Now John was clothed with camel's hair and with a leather belt around his waist, and he ate locusts and wild honey.</a:t>
            </a:r>
            <a:r>
              <a:rPr lang="en-US" i="1" baseline="30000" dirty="0"/>
              <a:t> 7</a:t>
            </a:r>
            <a:r>
              <a:rPr lang="en-US" i="1" dirty="0"/>
              <a:t> And he preached, saying, “There comes One after me who is mightier than I, whose sandal strap I am not worthy to stoop down and loose.</a:t>
            </a:r>
            <a:r>
              <a:rPr lang="en-US" i="1" baseline="30000" dirty="0"/>
              <a:t> 8</a:t>
            </a:r>
            <a:r>
              <a:rPr lang="en-US" i="1" dirty="0"/>
              <a:t> I indeed baptized you with water, but He will baptize you with the Holy Spirit.”</a:t>
            </a:r>
          </a:p>
          <a:p>
            <a:pPr marL="628650" lvl="1" indent="-171450">
              <a:buFont typeface="Arial" panose="020B0604020202020204" pitchFamily="34" charset="0"/>
              <a:buChar char="•"/>
            </a:pPr>
            <a:r>
              <a:rPr lang="en-US" b="1" i="0" dirty="0"/>
              <a:t>His perceived authority came entirely from the force of His conviction and zeal. The common people regarded him as a prophet!</a:t>
            </a:r>
          </a:p>
          <a:p>
            <a:pPr marL="0" lvl="0" indent="0">
              <a:buFont typeface="Arial" panose="020B0604020202020204" pitchFamily="34" charset="0"/>
              <a:buNone/>
            </a:pPr>
            <a:r>
              <a:rPr lang="en-US" b="1" i="0" dirty="0"/>
              <a:t>(Matthew 14:5) [Herod had imprisoned John], </a:t>
            </a:r>
            <a:r>
              <a:rPr lang="en-US" i="1" dirty="0"/>
              <a:t>“And although he wanted to put him to death, he feared the multitude, because they counted him as a prophet.”</a:t>
            </a:r>
          </a:p>
          <a:p>
            <a:pPr marL="628650" lvl="1" indent="-171450">
              <a:buFont typeface="Arial" panose="020B0604020202020204" pitchFamily="34" charset="0"/>
              <a:buChar char="•"/>
            </a:pPr>
            <a:r>
              <a:rPr lang="en-US" b="1" dirty="0"/>
              <a:t>Imagine, John did no signs.  But his zeal in his work put fear into the hearts of the enemies of righteousness.  His work was to prepare the Lord for the coming Christ.</a:t>
            </a:r>
          </a:p>
          <a:p>
            <a:pPr marL="0" lvl="0" indent="0">
              <a:buFont typeface="Arial" panose="020B0604020202020204" pitchFamily="34" charset="0"/>
              <a:buNone/>
            </a:pPr>
            <a:r>
              <a:rPr lang="en-US" b="1" dirty="0"/>
              <a:t>(Luke 3:3-6), </a:t>
            </a:r>
            <a:r>
              <a:rPr lang="en-US" b="0" i="1" dirty="0"/>
              <a:t>“And he went into all the region around the Jordan, preaching a baptism of repentance for the remission of sins,</a:t>
            </a:r>
            <a:r>
              <a:rPr lang="en-US" b="0" i="1" baseline="30000" dirty="0"/>
              <a:t> 4</a:t>
            </a:r>
            <a:r>
              <a:rPr lang="en-US" b="0" i="1" dirty="0"/>
              <a:t> as it is written in the book of the words of Isaiah the prophet, saying: “The voice of one crying in the wilderness: ‘Prepare the way of the Lord; make His paths straight. </a:t>
            </a:r>
            <a:r>
              <a:rPr lang="en-US" b="0" i="1" baseline="30000" dirty="0"/>
              <a:t>5</a:t>
            </a:r>
            <a:r>
              <a:rPr lang="en-US" b="0" i="1" dirty="0"/>
              <a:t> Every valley shall be filled and every mountain and hill brought low; the crooked places shall be made straight and the rough ways smooth; </a:t>
            </a:r>
            <a:r>
              <a:rPr lang="en-US" b="0" i="1" baseline="30000" dirty="0"/>
              <a:t>6</a:t>
            </a:r>
            <a:r>
              <a:rPr lang="en-US" b="0" i="1" dirty="0"/>
              <a:t> and all flesh shall see the salvation of God.’ ”</a:t>
            </a:r>
          </a:p>
          <a:p>
            <a:pPr marL="628650" lvl="1" indent="-171450">
              <a:buFont typeface="Arial" panose="020B0604020202020204" pitchFamily="34" charset="0"/>
              <a:buChar char="•"/>
            </a:pPr>
            <a:r>
              <a:rPr lang="en-US" b="1" i="0" dirty="0"/>
              <a:t>He spoke truth to the religious leaders (risking their wrath)</a:t>
            </a:r>
          </a:p>
          <a:p>
            <a:pPr marL="0" lvl="0" indent="0">
              <a:buFont typeface="Arial" panose="020B0604020202020204" pitchFamily="34" charset="0"/>
              <a:buNone/>
            </a:pPr>
            <a:r>
              <a:rPr lang="en-US" b="1" i="0" dirty="0"/>
              <a:t>(Matthew 3:7-10), </a:t>
            </a:r>
            <a:r>
              <a:rPr lang="en-US" b="0" i="1" dirty="0"/>
              <a:t>“</a:t>
            </a:r>
            <a:r>
              <a:rPr lang="en-US" i="1" dirty="0"/>
              <a:t>But when he saw many of the Pharisees and Sadducees coming to his baptism, he said to them, “Brood of vipers! Who warned you to flee from the wrath to come?</a:t>
            </a:r>
            <a:r>
              <a:rPr lang="en-US" i="1" baseline="30000" dirty="0"/>
              <a:t> 8</a:t>
            </a:r>
            <a:r>
              <a:rPr lang="en-US" i="1" dirty="0"/>
              <a:t> Therefore bear fruits worthy of repentance,</a:t>
            </a:r>
            <a:r>
              <a:rPr lang="en-US" i="1" baseline="30000" dirty="0"/>
              <a:t> 9</a:t>
            </a:r>
            <a:r>
              <a:rPr lang="en-US" i="1" dirty="0"/>
              <a:t> and do not think to say to yourselves, ‘We have Abraham as our father.’ For I say to you that God is able to raise up children to Abraham from these stones.</a:t>
            </a:r>
            <a:r>
              <a:rPr lang="en-US" i="1" baseline="30000" dirty="0"/>
              <a:t> 10</a:t>
            </a:r>
            <a:r>
              <a:rPr lang="en-US" i="1" dirty="0"/>
              <a:t> And even now the ax is laid to the root of the trees. Therefore every tree which does not bear good fruit is cut down and thrown into the fire.”</a:t>
            </a:r>
          </a:p>
          <a:p>
            <a:pPr marL="628650" lvl="1" indent="-171450">
              <a:buFont typeface="Arial" panose="020B0604020202020204" pitchFamily="34" charset="0"/>
              <a:buChar char="•"/>
            </a:pPr>
            <a:r>
              <a:rPr lang="en-US" b="1" i="0" dirty="0"/>
              <a:t>He spoke truth to power (King Herod), at great personal cost!</a:t>
            </a:r>
          </a:p>
          <a:p>
            <a:pPr marL="0" lvl="0" indent="0">
              <a:buFont typeface="Arial" panose="020B0604020202020204" pitchFamily="34" charset="0"/>
              <a:buNone/>
            </a:pPr>
            <a:r>
              <a:rPr lang="en-US" b="1" i="0" dirty="0"/>
              <a:t>(Matthew 14:3-4), </a:t>
            </a:r>
            <a:r>
              <a:rPr lang="en-US" b="0" i="1" dirty="0"/>
              <a:t>“Herod had laid hold of John and bound him, and put him in prison for the sake of Herodias, his brother Philip's wife.</a:t>
            </a:r>
            <a:r>
              <a:rPr lang="en-US" b="0" i="1" baseline="30000" dirty="0"/>
              <a:t> 4</a:t>
            </a:r>
            <a:r>
              <a:rPr lang="en-US" b="0" i="1" dirty="0"/>
              <a:t> Because John had said to him, “It is not lawful for you to have her.”</a:t>
            </a:r>
          </a:p>
          <a:p>
            <a:pPr marL="628650" lvl="1" indent="-171450">
              <a:buFont typeface="Arial" panose="020B0604020202020204" pitchFamily="34" charset="0"/>
              <a:buChar char="•"/>
            </a:pPr>
            <a:r>
              <a:rPr lang="en-US" b="1" i="0" dirty="0"/>
              <a:t>His zeal and faithfulness cost him his life!</a:t>
            </a:r>
          </a:p>
          <a:p>
            <a:pPr marL="0" lvl="0" indent="0">
              <a:buFont typeface="Arial" panose="020B0604020202020204" pitchFamily="34" charset="0"/>
              <a:buNone/>
            </a:pPr>
            <a:r>
              <a:rPr lang="en-US" b="1" i="0" dirty="0"/>
              <a:t>(Matthew 14:6-10),</a:t>
            </a:r>
            <a:r>
              <a:rPr lang="en-US" b="1" i="1" dirty="0"/>
              <a:t> </a:t>
            </a:r>
            <a:r>
              <a:rPr lang="en-US" b="0" i="1" dirty="0"/>
              <a:t>“</a:t>
            </a:r>
            <a:r>
              <a:rPr lang="en-US" i="1" dirty="0"/>
              <a:t>But when Herod's birthday was celebrated, the daughter of Herodias danced before them and pleased Herod.</a:t>
            </a:r>
            <a:r>
              <a:rPr lang="en-US" i="1" baseline="30000" dirty="0"/>
              <a:t> 7</a:t>
            </a:r>
            <a:r>
              <a:rPr lang="en-US" i="1" dirty="0"/>
              <a:t> Therefore he promised with an oath to give her whatever she might ask. </a:t>
            </a:r>
            <a:r>
              <a:rPr lang="en-US" i="1" baseline="30000" dirty="0"/>
              <a:t>8</a:t>
            </a:r>
            <a:r>
              <a:rPr lang="en-US" i="1" dirty="0"/>
              <a:t> So she, having been prompted by her mother, said, “Give me John the Baptist's head here on a platter.” </a:t>
            </a:r>
            <a:r>
              <a:rPr lang="en-US" i="1" baseline="30000" dirty="0"/>
              <a:t>9</a:t>
            </a:r>
            <a:r>
              <a:rPr lang="en-US" i="1" dirty="0"/>
              <a:t> And the king was sorry; nevertheless, because of the oaths and because of those who sat with him, he commanded it to be given to her.</a:t>
            </a:r>
            <a:r>
              <a:rPr lang="en-US" i="1" baseline="30000" dirty="0"/>
              <a:t> 10</a:t>
            </a:r>
            <a:r>
              <a:rPr lang="en-US" i="1" dirty="0"/>
              <a:t> So he sent and had John beheaded in prison.”</a:t>
            </a:r>
            <a:endParaRPr lang="en-US" b="0" i="1" dirty="0"/>
          </a:p>
          <a:p>
            <a:endParaRPr lang="en-US" b="1" dirty="0"/>
          </a:p>
          <a:p>
            <a:pPr marL="171450" indent="-171450">
              <a:buFont typeface="Arial" panose="020B0604020202020204" pitchFamily="34" charset="0"/>
              <a:buChar char="•"/>
            </a:pPr>
            <a:r>
              <a:rPr lang="en-US" b="1" dirty="0"/>
              <a:t>Zeal does not promise an easy life, but it does promise reward!</a:t>
            </a:r>
          </a:p>
          <a:p>
            <a:pPr marL="0" indent="0">
              <a:buFont typeface="Arial" panose="020B0604020202020204" pitchFamily="34" charset="0"/>
              <a:buNone/>
            </a:pPr>
            <a:r>
              <a:rPr lang="en-US" b="1" dirty="0"/>
              <a:t>(Revelation 2:10), </a:t>
            </a:r>
            <a:r>
              <a:rPr lang="en-US" i="1" dirty="0"/>
              <a:t>“Do not fear any of those things which you are about to suffer. Indeed, the devil is about to throw some of you into prison, that you may be tested, and you will have tribulation ten days. Be faithful until death, and I will give you the crown of life.”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5D8EB9-1451-43F9-90C9-41A517DB9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99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 (The herald of the coming Christ)</a:t>
            </a:r>
          </a:p>
          <a:p>
            <a:pPr marL="628650" lvl="1" indent="-171450">
              <a:buFont typeface="Arial" panose="020B0604020202020204" pitchFamily="34" charset="0"/>
              <a:buChar char="•"/>
            </a:pPr>
            <a:r>
              <a:rPr lang="en-US" b="1" dirty="0"/>
              <a:t>Mary was a young virgin maiden, blessed by God as the vessel to bring His Son into the world</a:t>
            </a:r>
          </a:p>
          <a:p>
            <a:pPr marL="0" lvl="0" indent="0">
              <a:buFont typeface="Arial" panose="020B0604020202020204" pitchFamily="34" charset="0"/>
              <a:buNone/>
            </a:pPr>
            <a:r>
              <a:rPr lang="en-US" b="1" dirty="0"/>
              <a:t>(Luke 1:30-32), </a:t>
            </a:r>
            <a:r>
              <a:rPr lang="en-US" b="0" i="1" dirty="0"/>
              <a:t>“Then the angel said to her, “Do not be afraid, Mary, for you have found favor with God.</a:t>
            </a:r>
            <a:r>
              <a:rPr lang="en-US" b="0" i="1" baseline="30000" dirty="0"/>
              <a:t> 31</a:t>
            </a:r>
            <a:r>
              <a:rPr lang="en-US" b="0" i="1" dirty="0"/>
              <a:t> And behold, you will conceive in your womb and bring forth a Son, and shall call His name Jesus.</a:t>
            </a:r>
            <a:r>
              <a:rPr lang="en-US" b="0" i="1" baseline="30000" dirty="0"/>
              <a:t> 32</a:t>
            </a:r>
            <a:r>
              <a:rPr lang="en-US" b="0" i="1" dirty="0"/>
              <a:t> He will be great, and will be called the Son of the Highest; and the Lord God will give Him the throne of His father David.</a:t>
            </a:r>
            <a:r>
              <a:rPr lang="en-US" b="0" i="1" baseline="30000" dirty="0"/>
              <a:t> 33</a:t>
            </a:r>
            <a:r>
              <a:rPr lang="en-US" b="0" i="1" dirty="0"/>
              <a:t> And He will reign over the house of Jacob forever, and of His kingdom there will be no end.”</a:t>
            </a:r>
          </a:p>
          <a:p>
            <a:pPr marL="628650" lvl="1" indent="-171450">
              <a:buFont typeface="Arial" panose="020B0604020202020204" pitchFamily="34" charset="0"/>
              <a:buChar char="•"/>
            </a:pPr>
            <a:r>
              <a:rPr lang="en-US" b="0" i="0" dirty="0"/>
              <a:t>She had no standing, power or influence.  As a woman, she was vulnerable.  And yet, God highly favored her</a:t>
            </a:r>
          </a:p>
          <a:p>
            <a:pPr marL="628650" lvl="1" indent="-171450">
              <a:buFont typeface="Arial" panose="020B0604020202020204" pitchFamily="34" charset="0"/>
              <a:buChar char="•"/>
            </a:pPr>
            <a:r>
              <a:rPr lang="en-US" b="1" i="0" dirty="0"/>
              <a:t>It is interesting to note her responses to the favor God bestowed upon her. For example, her willingness to be God’s vessel</a:t>
            </a:r>
          </a:p>
          <a:p>
            <a:pPr marL="0" lvl="0" indent="0">
              <a:buFont typeface="Arial" panose="020B0604020202020204" pitchFamily="34" charset="0"/>
              <a:buNone/>
            </a:pPr>
            <a:r>
              <a:rPr lang="en-US" b="1" i="0" dirty="0"/>
              <a:t>(Luke 1:34-38), </a:t>
            </a:r>
            <a:r>
              <a:rPr lang="en-US" i="1" dirty="0"/>
              <a:t>“Then Mary said to the angel, “How can this be, since I do not know a man?”</a:t>
            </a:r>
            <a:br>
              <a:rPr lang="en-US" i="1" dirty="0"/>
            </a:br>
            <a:r>
              <a:rPr lang="en-US" i="1" baseline="30000" dirty="0"/>
              <a:t>35</a:t>
            </a:r>
            <a:r>
              <a:rPr lang="en-US" i="1" dirty="0"/>
              <a:t> And the angel answered and said to her, “The Holy Spirit will come upon you, and the power of the Highest will overshadow you; therefore, also, that Holy One who is to be born will be called the Son of God.</a:t>
            </a:r>
            <a:r>
              <a:rPr lang="en-US" i="1" baseline="30000" dirty="0"/>
              <a:t> 36</a:t>
            </a:r>
            <a:r>
              <a:rPr lang="en-US" i="1" dirty="0"/>
              <a:t> Now indeed, Elizabeth your relative has also conceived a son in her old age; and this is now the sixth month for her who was called barren.</a:t>
            </a:r>
            <a:r>
              <a:rPr lang="en-US" i="1" baseline="30000" dirty="0"/>
              <a:t> 37</a:t>
            </a:r>
            <a:r>
              <a:rPr lang="en-US" i="1" dirty="0"/>
              <a:t> For with God nothing will be impossible.”</a:t>
            </a:r>
            <a:br>
              <a:rPr lang="en-US" i="1" dirty="0"/>
            </a:br>
            <a:r>
              <a:rPr lang="en-US" i="1" baseline="30000" dirty="0"/>
              <a:t>38</a:t>
            </a:r>
            <a:r>
              <a:rPr lang="en-US" i="1" dirty="0"/>
              <a:t> Then Mary said, “Behold the maidservant of the Lord! </a:t>
            </a:r>
            <a:r>
              <a:rPr lang="en-US" i="1" u="sng" dirty="0"/>
              <a:t>Let it be to me according to your word</a:t>
            </a:r>
            <a:r>
              <a:rPr lang="en-US" i="1" dirty="0"/>
              <a:t>.” And the angel departed from her.”</a:t>
            </a:r>
          </a:p>
          <a:p>
            <a:pPr marL="628650" lvl="1" indent="-171450">
              <a:buFont typeface="Arial" panose="020B0604020202020204" pitchFamily="34" charset="0"/>
              <a:buChar char="•"/>
            </a:pPr>
            <a:r>
              <a:rPr lang="en-US" b="1" i="0" dirty="0"/>
              <a:t>Her response to the infant’s reception </a:t>
            </a:r>
          </a:p>
          <a:p>
            <a:pPr marL="0" lvl="0" indent="0">
              <a:buFont typeface="Arial" panose="020B0604020202020204" pitchFamily="34" charset="0"/>
              <a:buNone/>
            </a:pPr>
            <a:r>
              <a:rPr lang="en-US" b="1" i="0" dirty="0"/>
              <a:t>(Luke 2:17-19), [The shepherds who had received the angel’s announcement of Jesus’ birth], </a:t>
            </a:r>
            <a:r>
              <a:rPr lang="en-US" b="1" i="1" dirty="0"/>
              <a:t>“</a:t>
            </a:r>
            <a:r>
              <a:rPr lang="en-US" i="1" dirty="0"/>
              <a:t>Now when they had seen Him, they made widely known the saying which was told them concerning this Child.</a:t>
            </a:r>
            <a:r>
              <a:rPr lang="en-US" i="1" baseline="30000" dirty="0"/>
              <a:t> 18</a:t>
            </a:r>
            <a:r>
              <a:rPr lang="en-US" i="1" dirty="0"/>
              <a:t> And all those who heard it marveled at those things which were told them by the shepherds.</a:t>
            </a:r>
            <a:r>
              <a:rPr lang="en-US" i="1" baseline="30000" dirty="0"/>
              <a:t> 19</a:t>
            </a:r>
            <a:r>
              <a:rPr lang="en-US" i="1" dirty="0"/>
              <a:t> </a:t>
            </a:r>
            <a:r>
              <a:rPr lang="en-US" i="1" u="sng" dirty="0"/>
              <a:t>But Mary kept all these things and pondered them in her heart</a:t>
            </a:r>
            <a:r>
              <a:rPr lang="en-US" i="1" dirty="0"/>
              <a:t>.”</a:t>
            </a:r>
          </a:p>
          <a:p>
            <a:pPr marL="0" lvl="0" indent="0">
              <a:buFont typeface="Arial" panose="020B0604020202020204" pitchFamily="34" charset="0"/>
              <a:buNone/>
            </a:pPr>
            <a:r>
              <a:rPr lang="en-US" b="1" i="0" dirty="0"/>
              <a:t>(Luke 2:28-33) [Simeon, a man who had been promised by God he would see the Christ before his death. He was led by the Spirit to the temple, where he met Jesus and His parents], </a:t>
            </a:r>
            <a:r>
              <a:rPr lang="en-US" i="1" dirty="0"/>
              <a:t>“he took Him up in his arms and blessed God and said: </a:t>
            </a:r>
            <a:r>
              <a:rPr lang="en-US" i="1" baseline="30000" dirty="0"/>
              <a:t>29</a:t>
            </a:r>
            <a:r>
              <a:rPr lang="en-US" i="1" dirty="0"/>
              <a:t> “Lord, now You are letting Your servant depart in peace, according to Your word; </a:t>
            </a:r>
            <a:r>
              <a:rPr lang="en-US" i="1" baseline="30000" dirty="0"/>
              <a:t>30</a:t>
            </a:r>
            <a:r>
              <a:rPr lang="en-US" i="1" dirty="0"/>
              <a:t> For my eyes have seen Your salvation </a:t>
            </a:r>
            <a:r>
              <a:rPr lang="en-US" i="1" baseline="30000" dirty="0"/>
              <a:t>31</a:t>
            </a:r>
            <a:r>
              <a:rPr lang="en-US" i="1" dirty="0"/>
              <a:t> which You have prepared before the face of all peoples, </a:t>
            </a:r>
            <a:r>
              <a:rPr lang="en-US" i="1" baseline="30000" dirty="0"/>
              <a:t>32</a:t>
            </a:r>
            <a:r>
              <a:rPr lang="en-US" i="1" dirty="0"/>
              <a:t> a light to bring revelation to the Gentiles, and the glory of Your people Israel.” </a:t>
            </a:r>
            <a:r>
              <a:rPr lang="en-US" i="1" baseline="30000" dirty="0"/>
              <a:t>33</a:t>
            </a:r>
            <a:r>
              <a:rPr lang="en-US" i="1" dirty="0"/>
              <a:t> </a:t>
            </a:r>
            <a:r>
              <a:rPr lang="en-US" i="1" u="sng" dirty="0"/>
              <a:t>And Joseph and His mother marveled at those things which were spoken of Him</a:t>
            </a:r>
            <a:r>
              <a:rPr lang="en-US" i="1" dirty="0"/>
              <a:t>”</a:t>
            </a:r>
          </a:p>
          <a:p>
            <a:pPr marL="1085850" lvl="2" indent="-171450">
              <a:buFont typeface="Arial" panose="020B0604020202020204" pitchFamily="34" charset="0"/>
              <a:buChar char="•"/>
            </a:pPr>
            <a:r>
              <a:rPr lang="en-US" i="0" dirty="0"/>
              <a:t>She could see the fulfillment of God’s promise from the beginning. There is no indication of her ever wavering in faith concerning who Jesus would become.</a:t>
            </a:r>
          </a:p>
          <a:p>
            <a:pPr marL="628650" lvl="1" indent="-171450">
              <a:buFont typeface="Arial" panose="020B0604020202020204" pitchFamily="34" charset="0"/>
              <a:buChar char="•"/>
            </a:pPr>
            <a:r>
              <a:rPr lang="en-US" b="1" i="0" dirty="0"/>
              <a:t>Her appeal to Jesus at the wedding feast in Cana</a:t>
            </a:r>
          </a:p>
          <a:p>
            <a:pPr marL="0" lvl="0" indent="0">
              <a:buFont typeface="Arial" panose="020B0604020202020204" pitchFamily="34" charset="0"/>
              <a:buNone/>
            </a:pPr>
            <a:r>
              <a:rPr lang="en-US" b="1" i="0" dirty="0"/>
              <a:t>(John 2:3-5), </a:t>
            </a:r>
            <a:r>
              <a:rPr lang="en-US" i="1" dirty="0"/>
              <a:t>“And when they ran out of wine, the mother of Jesus said to Him, “They have no wine.” </a:t>
            </a:r>
            <a:r>
              <a:rPr lang="en-US" i="1" baseline="30000" dirty="0"/>
              <a:t>4</a:t>
            </a:r>
            <a:r>
              <a:rPr lang="en-US" i="1" dirty="0"/>
              <a:t> Jesus said to her, “Woman, what does your concern have to do with Me? My hour has not yet come.” </a:t>
            </a:r>
            <a:r>
              <a:rPr lang="en-US" i="1" baseline="30000" dirty="0"/>
              <a:t>5</a:t>
            </a:r>
            <a:r>
              <a:rPr lang="en-US" i="1" dirty="0"/>
              <a:t> His mother said to the servants, “Whatever He says to you, do it.”</a:t>
            </a:r>
          </a:p>
          <a:p>
            <a:pPr marL="1085850" lvl="2" indent="-171450">
              <a:buFont typeface="Arial" panose="020B0604020202020204" pitchFamily="34" charset="0"/>
              <a:buChar char="•"/>
            </a:pPr>
            <a:r>
              <a:rPr lang="en-US" i="0" dirty="0"/>
              <a:t>Full confidence in her Son’s ability to perform the sign He worked.</a:t>
            </a:r>
          </a:p>
          <a:p>
            <a:pPr marL="628650" lvl="1" indent="-171450">
              <a:buFont typeface="Arial" panose="020B0604020202020204" pitchFamily="34" charset="0"/>
              <a:buChar char="•"/>
            </a:pPr>
            <a:r>
              <a:rPr lang="en-US" b="1" i="0" dirty="0"/>
              <a:t>Her presence at His death and resurrection</a:t>
            </a:r>
          </a:p>
          <a:p>
            <a:pPr marL="0" lvl="0" indent="0">
              <a:buFont typeface="Arial" panose="020B0604020202020204" pitchFamily="34" charset="0"/>
              <a:buNone/>
            </a:pPr>
            <a:r>
              <a:rPr lang="en-US" b="1" i="0" dirty="0"/>
              <a:t>(John 19:25-27), </a:t>
            </a:r>
            <a:r>
              <a:rPr lang="en-US" i="1" dirty="0"/>
              <a:t>“Now there stood by the cross of Jesus His mother, and His mother's sister, Mary the wife of </a:t>
            </a:r>
            <a:r>
              <a:rPr lang="en-US" i="1" dirty="0" err="1"/>
              <a:t>Clopas</a:t>
            </a:r>
            <a:r>
              <a:rPr lang="en-US" i="1" dirty="0"/>
              <a:t>, and Mary Magdalene.</a:t>
            </a:r>
            <a:r>
              <a:rPr lang="en-US" i="1" baseline="30000" dirty="0"/>
              <a:t> 26</a:t>
            </a:r>
            <a:r>
              <a:rPr lang="en-US" i="1" dirty="0"/>
              <a:t> When Jesus therefore saw His mother, and the disciple whom He loved standing by, He said to His mother, “Woman, behold your son!”</a:t>
            </a:r>
            <a:r>
              <a:rPr lang="en-US" i="1" baseline="30000" dirty="0"/>
              <a:t> 27</a:t>
            </a:r>
            <a:r>
              <a:rPr lang="en-US" i="1" dirty="0"/>
              <a:t> Then He said to the disciple, “Behold your mother!” And from that hour that disciple took her to his own home.”</a:t>
            </a:r>
          </a:p>
          <a:p>
            <a:pPr marL="628650" lvl="1" indent="-171450">
              <a:buFont typeface="Arial" panose="020B0604020202020204" pitchFamily="34" charset="0"/>
              <a:buChar char="•"/>
            </a:pPr>
            <a:r>
              <a:rPr lang="en-US" b="1" i="0" dirty="0"/>
              <a:t>Her continued faith after His ascension</a:t>
            </a:r>
          </a:p>
          <a:p>
            <a:pPr marL="0" lvl="0" indent="0">
              <a:buFont typeface="Arial" panose="020B0604020202020204" pitchFamily="34" charset="0"/>
              <a:buNone/>
            </a:pPr>
            <a:r>
              <a:rPr lang="en-US" b="1" i="0" dirty="0"/>
              <a:t>(Acts 1:14) [The upper room meeting of the apostles in Jerusalem following Jesus’ ascension], </a:t>
            </a:r>
            <a:r>
              <a:rPr lang="en-US" i="1" dirty="0"/>
              <a:t>“These all continued with one accord in prayer and supplication, with the women and Mary the mother of Jesus, and with His brothers.”</a:t>
            </a:r>
          </a:p>
          <a:p>
            <a:pPr marL="0" lvl="0" indent="0">
              <a:buFont typeface="Arial" panose="020B0604020202020204" pitchFamily="34" charset="0"/>
              <a:buNone/>
            </a:pPr>
            <a:endParaRPr lang="en-US" i="1" dirty="0"/>
          </a:p>
          <a:p>
            <a:pPr marL="171450" lvl="0" indent="-171450">
              <a:buFont typeface="Arial" panose="020B0604020202020204" pitchFamily="34" charset="0"/>
              <a:buChar char="•"/>
            </a:pPr>
            <a:r>
              <a:rPr lang="en-US" b="1" i="0" dirty="0"/>
              <a:t>The zeal of godly women is precious in God’s eyes!</a:t>
            </a:r>
          </a:p>
          <a:p>
            <a:pPr marL="0" lvl="0" indent="0">
              <a:buFont typeface="Arial" panose="020B0604020202020204" pitchFamily="34" charset="0"/>
              <a:buNone/>
            </a:pPr>
            <a:r>
              <a:rPr lang="en-US" b="1" i="0" dirty="0"/>
              <a:t>(1 Timothy 2:15), [The woman who fulfills her duties before God will be saved}, </a:t>
            </a:r>
            <a:r>
              <a:rPr lang="en-US" b="0" i="1" dirty="0"/>
              <a:t>“Nevertheless she will be saved in childbearing if they continue in faith, love, and holiness, with self-control.”</a:t>
            </a:r>
          </a:p>
          <a:p>
            <a:pPr marL="0" lvl="0" indent="0">
              <a:buFont typeface="Arial" panose="020B0604020202020204" pitchFamily="34" charset="0"/>
              <a:buNone/>
            </a:pPr>
            <a:endParaRPr lang="en-US" i="1" dirty="0"/>
          </a:p>
          <a:p>
            <a:pPr marL="628650" lvl="1" indent="-171450">
              <a:buFont typeface="Arial" panose="020B0604020202020204" pitchFamily="34" charset="0"/>
              <a:buChar char="•"/>
            </a:pPr>
            <a:endParaRPr lang="en-US" i="0" dirty="0"/>
          </a:p>
          <a:p>
            <a:pPr marL="0" lvl="0" indent="0">
              <a:buFont typeface="Arial" panose="020B0604020202020204" pitchFamily="34" charset="0"/>
              <a:buNone/>
            </a:pP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5D8EB9-1451-43F9-90C9-41A517DB9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251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pPr marL="628650" lvl="1" indent="-171450">
              <a:buFont typeface="Arial" panose="020B0604020202020204" pitchFamily="34" charset="0"/>
              <a:buChar char="•"/>
            </a:pPr>
            <a:r>
              <a:rPr lang="en-US" b="1" dirty="0"/>
              <a:t>Zeal commends us to God</a:t>
            </a:r>
          </a:p>
          <a:p>
            <a:pPr marL="1085850" lvl="2" indent="-171450">
              <a:buFont typeface="Arial" panose="020B0604020202020204" pitchFamily="34" charset="0"/>
              <a:buChar char="•"/>
            </a:pPr>
            <a:r>
              <a:rPr lang="en-US" dirty="0"/>
              <a:t>Whether a man or a woman</a:t>
            </a:r>
          </a:p>
          <a:p>
            <a:pPr marL="1085850" lvl="2" indent="-171450">
              <a:buFont typeface="Arial" panose="020B0604020202020204" pitchFamily="34" charset="0"/>
              <a:buChar char="•"/>
            </a:pPr>
            <a:r>
              <a:rPr lang="en-US" dirty="0"/>
              <a:t>Whether a King or a pauper</a:t>
            </a:r>
          </a:p>
          <a:p>
            <a:pPr marL="1085850" lvl="2" indent="-171450">
              <a:buFont typeface="Arial" panose="020B0604020202020204" pitchFamily="34" charset="0"/>
              <a:buChar char="•"/>
            </a:pPr>
            <a:r>
              <a:rPr lang="en-US" dirty="0"/>
              <a:t>Whether an insider or an outsider</a:t>
            </a:r>
          </a:p>
          <a:p>
            <a:pPr marL="1085850" lvl="2" indent="-171450">
              <a:buFont typeface="Arial" panose="020B0604020202020204" pitchFamily="34" charset="0"/>
              <a:buChar char="•"/>
            </a:pPr>
            <a:r>
              <a:rPr lang="en-US" dirty="0"/>
              <a:t>Whether mild mannered, or a thundering voice</a:t>
            </a:r>
          </a:p>
          <a:p>
            <a:pPr marL="628650" lvl="1" indent="-171450">
              <a:buFont typeface="Arial" panose="020B0604020202020204" pitchFamily="34" charset="0"/>
              <a:buChar char="•"/>
            </a:pPr>
            <a:r>
              <a:rPr lang="en-US" b="1" dirty="0"/>
              <a:t>Understand, the righteous zeal is much more than simple raw enthusiasm</a:t>
            </a:r>
          </a:p>
          <a:p>
            <a:pPr marL="1085850" lvl="2" indent="-171450">
              <a:buFont typeface="Arial" panose="020B0604020202020204" pitchFamily="34" charset="0"/>
              <a:buChar char="•"/>
            </a:pPr>
            <a:r>
              <a:rPr lang="en-US" dirty="0"/>
              <a:t>Scripture ties the concept of zeal directly to five different things</a:t>
            </a:r>
          </a:p>
          <a:p>
            <a:pPr marL="171450" lvl="0" indent="-171450">
              <a:buFont typeface="Arial" panose="020B0604020202020204" pitchFamily="34" charset="0"/>
              <a:buChar char="•"/>
            </a:pPr>
            <a:r>
              <a:rPr lang="en-US" b="1" dirty="0"/>
              <a:t>Courage</a:t>
            </a:r>
          </a:p>
          <a:p>
            <a:pPr marL="0" lvl="0" indent="0">
              <a:buFont typeface="Arial" panose="020B0604020202020204" pitchFamily="34" charset="0"/>
              <a:buNone/>
            </a:pPr>
            <a:r>
              <a:rPr lang="en-US" b="1" dirty="0"/>
              <a:t>(1 Peter 3:13), [The reality of persecution is swallowed up in the victory we have in Christ], </a:t>
            </a:r>
            <a:r>
              <a:rPr lang="en-US" b="0" i="1" dirty="0"/>
              <a:t>“And who is he who will harm you if you become followers of what is good?”</a:t>
            </a:r>
          </a:p>
          <a:p>
            <a:pPr marL="171450" lvl="0" indent="-171450">
              <a:buFont typeface="Arial" panose="020B0604020202020204" pitchFamily="34" charset="0"/>
              <a:buChar char="•"/>
            </a:pPr>
            <a:r>
              <a:rPr lang="en-US" b="1" dirty="0"/>
              <a:t>Wisdom</a:t>
            </a:r>
          </a:p>
          <a:p>
            <a:pPr marL="0" lvl="0" indent="0">
              <a:buFont typeface="Arial" panose="020B0604020202020204" pitchFamily="34" charset="0"/>
              <a:buNone/>
            </a:pPr>
            <a:r>
              <a:rPr lang="en-US" b="1" dirty="0"/>
              <a:t>(Romans 10:2), </a:t>
            </a:r>
            <a:r>
              <a:rPr lang="en-US" b="0" i="1" dirty="0"/>
              <a:t>“For I bear them witness that they have a zeal for God, but not according to knowledge.”</a:t>
            </a:r>
          </a:p>
          <a:p>
            <a:pPr marL="171450" lvl="0" indent="-171450">
              <a:buFont typeface="Arial" panose="020B0604020202020204" pitchFamily="34" charset="0"/>
              <a:buChar char="•"/>
            </a:pPr>
            <a:r>
              <a:rPr lang="en-US" b="1" dirty="0"/>
              <a:t>Energy</a:t>
            </a:r>
          </a:p>
          <a:p>
            <a:pPr marL="0" lvl="0" indent="0">
              <a:buFont typeface="Arial" panose="020B0604020202020204" pitchFamily="34" charset="0"/>
              <a:buNone/>
            </a:pPr>
            <a:r>
              <a:rPr lang="en-US" b="1" dirty="0"/>
              <a:t>(John 4:34), [the works of His Father are what sustained Jesus], </a:t>
            </a:r>
            <a:r>
              <a:rPr lang="en-US" b="0" i="1" dirty="0"/>
              <a:t>“Jesus said to them, “My food is to do the will of Him who sent Me, and to finish His work.”</a:t>
            </a:r>
          </a:p>
          <a:p>
            <a:pPr marL="171450" lvl="0" indent="-171450">
              <a:buFont typeface="Arial" panose="020B0604020202020204" pitchFamily="34" charset="0"/>
              <a:buChar char="•"/>
            </a:pPr>
            <a:r>
              <a:rPr lang="en-US" b="1" dirty="0"/>
              <a:t>Diligence</a:t>
            </a:r>
          </a:p>
          <a:p>
            <a:pPr marL="0" lvl="0" indent="0">
              <a:buFont typeface="Arial" panose="020B0604020202020204" pitchFamily="34" charset="0"/>
              <a:buNone/>
            </a:pPr>
            <a:r>
              <a:rPr lang="en-US" b="1" dirty="0"/>
              <a:t>(Ezra 7:23), [</a:t>
            </a:r>
            <a:r>
              <a:rPr lang="en-US" b="1" dirty="0" err="1"/>
              <a:t>Artexerxes</a:t>
            </a:r>
            <a:r>
              <a:rPr lang="en-US" b="1" dirty="0"/>
              <a:t> in his charge to the Jews as he granted their return to Jerusalem], </a:t>
            </a:r>
            <a:r>
              <a:rPr lang="en-US" b="0" i="1" dirty="0"/>
              <a:t>“Whatever is commanded by the God of heaven, </a:t>
            </a:r>
            <a:r>
              <a:rPr lang="en-US" b="0" i="1" u="sng" dirty="0"/>
              <a:t>let it diligently be done</a:t>
            </a:r>
            <a:r>
              <a:rPr lang="en-US" b="0" i="1" u="none" dirty="0"/>
              <a:t> </a:t>
            </a:r>
            <a:r>
              <a:rPr lang="en-US" b="0" i="1" dirty="0"/>
              <a:t>for the house of the God of heaven.”</a:t>
            </a:r>
          </a:p>
          <a:p>
            <a:pPr marL="171450" lvl="0" indent="-171450">
              <a:buFont typeface="Arial" panose="020B0604020202020204" pitchFamily="34" charset="0"/>
              <a:buChar char="•"/>
            </a:pPr>
            <a:r>
              <a:rPr lang="en-US" b="1" dirty="0"/>
              <a:t>Loving Service</a:t>
            </a:r>
          </a:p>
          <a:p>
            <a:pPr marL="0" lvl="0" indent="0">
              <a:buFont typeface="Arial" panose="020B0604020202020204" pitchFamily="34" charset="0"/>
              <a:buNone/>
            </a:pPr>
            <a:r>
              <a:rPr lang="en-US" b="1" dirty="0"/>
              <a:t>(Romans 12:11), </a:t>
            </a:r>
            <a:r>
              <a:rPr lang="en-US" b="0" i="1" dirty="0"/>
              <a:t>“I beseech you therefore, brethren, by the mercies of God, that you present your bodies a living sacrifice, holy, acceptable to God, </a:t>
            </a:r>
            <a:r>
              <a:rPr lang="en-US" b="0" i="1" u="sng" dirty="0"/>
              <a:t>which is your reasonable service</a:t>
            </a:r>
            <a:r>
              <a:rPr lang="en-US" b="0" i="1" dirty="0"/>
              <a:t>.”</a:t>
            </a:r>
          </a:p>
          <a:p>
            <a:pPr marL="0" lvl="0" indent="0">
              <a:buFont typeface="Arial" panose="020B0604020202020204" pitchFamily="34" charset="0"/>
              <a:buNone/>
            </a:pPr>
            <a:endParaRPr lang="en-US" b="0" i="1" dirty="0"/>
          </a:p>
          <a:p>
            <a:pPr marL="0" lvl="0" indent="0" algn="ctr">
              <a:buFont typeface="Arial" panose="020B0604020202020204" pitchFamily="34" charset="0"/>
              <a:buNone/>
            </a:pPr>
            <a:r>
              <a:rPr lang="en-US" b="1" i="0" dirty="0"/>
              <a:t>God sees both what could be, and what should be in every person</a:t>
            </a:r>
          </a:p>
          <a:p>
            <a:pPr marL="0" lvl="0" indent="0" algn="ctr">
              <a:buFont typeface="Arial" panose="020B0604020202020204" pitchFamily="34" charset="0"/>
              <a:buNone/>
            </a:pPr>
            <a:r>
              <a:rPr lang="en-US" b="1" i="0" dirty="0"/>
              <a:t>Every Christian can be, and must be a Zealous Christian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5D8EB9-1451-43F9-90C9-41A517DB9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973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06A1-3DE5-4E84-B0A8-D4382EBB6F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E334F6-5EB0-405C-B36A-3BD59F5EE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3E9346-A2CB-402E-9A55-3D7E2F7830FC}"/>
              </a:ext>
            </a:extLst>
          </p:cNvPr>
          <p:cNvSpPr>
            <a:spLocks noGrp="1"/>
          </p:cNvSpPr>
          <p:nvPr>
            <p:ph type="dt" sz="half" idx="10"/>
          </p:nvPr>
        </p:nvSpPr>
        <p:spPr/>
        <p:txBody>
          <a:bodyPr/>
          <a:lstStyle/>
          <a:p>
            <a:fld id="{C5640234-2B40-4340-8DAC-810552F1AE5B}" type="datetimeFigureOut">
              <a:rPr lang="en-US" smtClean="0"/>
              <a:t>9/19/2021</a:t>
            </a:fld>
            <a:endParaRPr lang="en-US"/>
          </a:p>
        </p:txBody>
      </p:sp>
      <p:sp>
        <p:nvSpPr>
          <p:cNvPr id="5" name="Footer Placeholder 4">
            <a:extLst>
              <a:ext uri="{FF2B5EF4-FFF2-40B4-BE49-F238E27FC236}">
                <a16:creationId xmlns:a16="http://schemas.microsoft.com/office/drawing/2014/main" id="{4E25EF06-8BDA-47A4-88E5-1D6B10073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F18D9-1A8E-4F57-BAE3-69D1AD2AEEE4}"/>
              </a:ext>
            </a:extLst>
          </p:cNvPr>
          <p:cNvSpPr>
            <a:spLocks noGrp="1"/>
          </p:cNvSpPr>
          <p:nvPr>
            <p:ph type="sldNum" sz="quarter" idx="12"/>
          </p:nvPr>
        </p:nvSpPr>
        <p:spPr/>
        <p:txBody>
          <a:bodyPr/>
          <a:lstStyle/>
          <a:p>
            <a:fld id="{EAEB8107-0F92-4811-BC9D-868EB2A0318E}" type="slidenum">
              <a:rPr lang="en-US" smtClean="0"/>
              <a:t>‹#›</a:t>
            </a:fld>
            <a:endParaRPr lang="en-US"/>
          </a:p>
        </p:txBody>
      </p:sp>
    </p:spTree>
    <p:extLst>
      <p:ext uri="{BB962C8B-B14F-4D97-AF65-F5344CB8AC3E}">
        <p14:creationId xmlns:p14="http://schemas.microsoft.com/office/powerpoint/2010/main" val="327153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BE70-2D92-48A3-B41F-0F22F82CA2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218957-6F35-47FB-8D28-EF56E98669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4D44D-984A-4EB3-9573-418A1776D15F}"/>
              </a:ext>
            </a:extLst>
          </p:cNvPr>
          <p:cNvSpPr>
            <a:spLocks noGrp="1"/>
          </p:cNvSpPr>
          <p:nvPr>
            <p:ph type="dt" sz="half" idx="10"/>
          </p:nvPr>
        </p:nvSpPr>
        <p:spPr/>
        <p:txBody>
          <a:bodyPr/>
          <a:lstStyle/>
          <a:p>
            <a:fld id="{C5640234-2B40-4340-8DAC-810552F1AE5B}" type="datetimeFigureOut">
              <a:rPr lang="en-US" smtClean="0"/>
              <a:t>9/19/2021</a:t>
            </a:fld>
            <a:endParaRPr lang="en-US"/>
          </a:p>
        </p:txBody>
      </p:sp>
      <p:sp>
        <p:nvSpPr>
          <p:cNvPr id="5" name="Footer Placeholder 4">
            <a:extLst>
              <a:ext uri="{FF2B5EF4-FFF2-40B4-BE49-F238E27FC236}">
                <a16:creationId xmlns:a16="http://schemas.microsoft.com/office/drawing/2014/main" id="{14CA5D3A-2A91-4A2E-87B7-BE6D288B6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A0786-E343-4976-A74B-18B262D6DE52}"/>
              </a:ext>
            </a:extLst>
          </p:cNvPr>
          <p:cNvSpPr>
            <a:spLocks noGrp="1"/>
          </p:cNvSpPr>
          <p:nvPr>
            <p:ph type="sldNum" sz="quarter" idx="12"/>
          </p:nvPr>
        </p:nvSpPr>
        <p:spPr/>
        <p:txBody>
          <a:bodyPr/>
          <a:lstStyle/>
          <a:p>
            <a:fld id="{EAEB8107-0F92-4811-BC9D-868EB2A0318E}" type="slidenum">
              <a:rPr lang="en-US" smtClean="0"/>
              <a:t>‹#›</a:t>
            </a:fld>
            <a:endParaRPr lang="en-US"/>
          </a:p>
        </p:txBody>
      </p:sp>
    </p:spTree>
    <p:extLst>
      <p:ext uri="{BB962C8B-B14F-4D97-AF65-F5344CB8AC3E}">
        <p14:creationId xmlns:p14="http://schemas.microsoft.com/office/powerpoint/2010/main" val="14440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ED2469-39E7-45F8-97E0-F41545C478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A15F3-7440-4A64-A4DD-B07D2BB920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9C725-9729-45E6-A6F5-B2611D0B80EE}"/>
              </a:ext>
            </a:extLst>
          </p:cNvPr>
          <p:cNvSpPr>
            <a:spLocks noGrp="1"/>
          </p:cNvSpPr>
          <p:nvPr>
            <p:ph type="dt" sz="half" idx="10"/>
          </p:nvPr>
        </p:nvSpPr>
        <p:spPr/>
        <p:txBody>
          <a:bodyPr/>
          <a:lstStyle/>
          <a:p>
            <a:fld id="{C5640234-2B40-4340-8DAC-810552F1AE5B}" type="datetimeFigureOut">
              <a:rPr lang="en-US" smtClean="0"/>
              <a:t>9/19/2021</a:t>
            </a:fld>
            <a:endParaRPr lang="en-US"/>
          </a:p>
        </p:txBody>
      </p:sp>
      <p:sp>
        <p:nvSpPr>
          <p:cNvPr id="5" name="Footer Placeholder 4">
            <a:extLst>
              <a:ext uri="{FF2B5EF4-FFF2-40B4-BE49-F238E27FC236}">
                <a16:creationId xmlns:a16="http://schemas.microsoft.com/office/drawing/2014/main" id="{7EA15CC7-9B9C-4400-A968-DD4AE7E59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908CB-10C2-48AE-87E8-E34C3F8667B6}"/>
              </a:ext>
            </a:extLst>
          </p:cNvPr>
          <p:cNvSpPr>
            <a:spLocks noGrp="1"/>
          </p:cNvSpPr>
          <p:nvPr>
            <p:ph type="sldNum" sz="quarter" idx="12"/>
          </p:nvPr>
        </p:nvSpPr>
        <p:spPr/>
        <p:txBody>
          <a:bodyPr/>
          <a:lstStyle/>
          <a:p>
            <a:fld id="{EAEB8107-0F92-4811-BC9D-868EB2A0318E}" type="slidenum">
              <a:rPr lang="en-US" smtClean="0"/>
              <a:t>‹#›</a:t>
            </a:fld>
            <a:endParaRPr lang="en-US"/>
          </a:p>
        </p:txBody>
      </p:sp>
    </p:spTree>
    <p:extLst>
      <p:ext uri="{BB962C8B-B14F-4D97-AF65-F5344CB8AC3E}">
        <p14:creationId xmlns:p14="http://schemas.microsoft.com/office/powerpoint/2010/main" val="259496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D502-ECB3-4B0F-B088-C17497C3EE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F2BA6B-E588-44FC-BA4A-54F81269BE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D4B92-7657-4FE4-BF17-A9F7715C18EB}"/>
              </a:ext>
            </a:extLst>
          </p:cNvPr>
          <p:cNvSpPr>
            <a:spLocks noGrp="1"/>
          </p:cNvSpPr>
          <p:nvPr>
            <p:ph type="dt" sz="half" idx="10"/>
          </p:nvPr>
        </p:nvSpPr>
        <p:spPr/>
        <p:txBody>
          <a:bodyPr/>
          <a:lstStyle/>
          <a:p>
            <a:fld id="{C5640234-2B40-4340-8DAC-810552F1AE5B}" type="datetimeFigureOut">
              <a:rPr lang="en-US" smtClean="0"/>
              <a:t>9/19/2021</a:t>
            </a:fld>
            <a:endParaRPr lang="en-US"/>
          </a:p>
        </p:txBody>
      </p:sp>
      <p:sp>
        <p:nvSpPr>
          <p:cNvPr id="5" name="Footer Placeholder 4">
            <a:extLst>
              <a:ext uri="{FF2B5EF4-FFF2-40B4-BE49-F238E27FC236}">
                <a16:creationId xmlns:a16="http://schemas.microsoft.com/office/drawing/2014/main" id="{A172DB64-F35A-466F-B671-0CBDA0F1E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A0BCF-203B-4C11-9C5F-C400F6DF2706}"/>
              </a:ext>
            </a:extLst>
          </p:cNvPr>
          <p:cNvSpPr>
            <a:spLocks noGrp="1"/>
          </p:cNvSpPr>
          <p:nvPr>
            <p:ph type="sldNum" sz="quarter" idx="12"/>
          </p:nvPr>
        </p:nvSpPr>
        <p:spPr/>
        <p:txBody>
          <a:bodyPr/>
          <a:lstStyle/>
          <a:p>
            <a:fld id="{EAEB8107-0F92-4811-BC9D-868EB2A0318E}" type="slidenum">
              <a:rPr lang="en-US" smtClean="0"/>
              <a:t>‹#›</a:t>
            </a:fld>
            <a:endParaRPr lang="en-US"/>
          </a:p>
        </p:txBody>
      </p:sp>
    </p:spTree>
    <p:extLst>
      <p:ext uri="{BB962C8B-B14F-4D97-AF65-F5344CB8AC3E}">
        <p14:creationId xmlns:p14="http://schemas.microsoft.com/office/powerpoint/2010/main" val="35090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E32F-AA17-47D8-BD23-1CDE83A85F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0F2222-A673-4E25-BD81-AE416738F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5867B0-8F14-4058-B421-FCADD64CA187}"/>
              </a:ext>
            </a:extLst>
          </p:cNvPr>
          <p:cNvSpPr>
            <a:spLocks noGrp="1"/>
          </p:cNvSpPr>
          <p:nvPr>
            <p:ph type="dt" sz="half" idx="10"/>
          </p:nvPr>
        </p:nvSpPr>
        <p:spPr/>
        <p:txBody>
          <a:bodyPr/>
          <a:lstStyle/>
          <a:p>
            <a:fld id="{C5640234-2B40-4340-8DAC-810552F1AE5B}" type="datetimeFigureOut">
              <a:rPr lang="en-US" smtClean="0"/>
              <a:t>9/19/2021</a:t>
            </a:fld>
            <a:endParaRPr lang="en-US"/>
          </a:p>
        </p:txBody>
      </p:sp>
      <p:sp>
        <p:nvSpPr>
          <p:cNvPr id="5" name="Footer Placeholder 4">
            <a:extLst>
              <a:ext uri="{FF2B5EF4-FFF2-40B4-BE49-F238E27FC236}">
                <a16:creationId xmlns:a16="http://schemas.microsoft.com/office/drawing/2014/main" id="{EAF1867C-4A28-44DC-9E86-FFF2904EC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44A69-7265-4CE9-8ADB-F2104238A583}"/>
              </a:ext>
            </a:extLst>
          </p:cNvPr>
          <p:cNvSpPr>
            <a:spLocks noGrp="1"/>
          </p:cNvSpPr>
          <p:nvPr>
            <p:ph type="sldNum" sz="quarter" idx="12"/>
          </p:nvPr>
        </p:nvSpPr>
        <p:spPr/>
        <p:txBody>
          <a:bodyPr/>
          <a:lstStyle/>
          <a:p>
            <a:fld id="{EAEB8107-0F92-4811-BC9D-868EB2A0318E}" type="slidenum">
              <a:rPr lang="en-US" smtClean="0"/>
              <a:t>‹#›</a:t>
            </a:fld>
            <a:endParaRPr lang="en-US"/>
          </a:p>
        </p:txBody>
      </p:sp>
    </p:spTree>
    <p:extLst>
      <p:ext uri="{BB962C8B-B14F-4D97-AF65-F5344CB8AC3E}">
        <p14:creationId xmlns:p14="http://schemas.microsoft.com/office/powerpoint/2010/main" val="154888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000F-AB47-4B83-BDBF-BCD4A22DB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62A979-1499-4B8E-A2FD-9E09B2D1D1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3EBC83-906D-4A61-BDE1-56F990DF4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A7A698-EE59-4F5E-8C75-220607FD8CC8}"/>
              </a:ext>
            </a:extLst>
          </p:cNvPr>
          <p:cNvSpPr>
            <a:spLocks noGrp="1"/>
          </p:cNvSpPr>
          <p:nvPr>
            <p:ph type="dt" sz="half" idx="10"/>
          </p:nvPr>
        </p:nvSpPr>
        <p:spPr/>
        <p:txBody>
          <a:bodyPr/>
          <a:lstStyle/>
          <a:p>
            <a:fld id="{C5640234-2B40-4340-8DAC-810552F1AE5B}" type="datetimeFigureOut">
              <a:rPr lang="en-US" smtClean="0"/>
              <a:t>9/19/2021</a:t>
            </a:fld>
            <a:endParaRPr lang="en-US"/>
          </a:p>
        </p:txBody>
      </p:sp>
      <p:sp>
        <p:nvSpPr>
          <p:cNvPr id="6" name="Footer Placeholder 5">
            <a:extLst>
              <a:ext uri="{FF2B5EF4-FFF2-40B4-BE49-F238E27FC236}">
                <a16:creationId xmlns:a16="http://schemas.microsoft.com/office/drawing/2014/main" id="{E4BE6D58-2044-4FC8-BCA5-B64F382BC4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D71D0-363F-4342-82DC-769E5A729F75}"/>
              </a:ext>
            </a:extLst>
          </p:cNvPr>
          <p:cNvSpPr>
            <a:spLocks noGrp="1"/>
          </p:cNvSpPr>
          <p:nvPr>
            <p:ph type="sldNum" sz="quarter" idx="12"/>
          </p:nvPr>
        </p:nvSpPr>
        <p:spPr/>
        <p:txBody>
          <a:bodyPr/>
          <a:lstStyle/>
          <a:p>
            <a:fld id="{EAEB8107-0F92-4811-BC9D-868EB2A0318E}" type="slidenum">
              <a:rPr lang="en-US" smtClean="0"/>
              <a:t>‹#›</a:t>
            </a:fld>
            <a:endParaRPr lang="en-US"/>
          </a:p>
        </p:txBody>
      </p:sp>
    </p:spTree>
    <p:extLst>
      <p:ext uri="{BB962C8B-B14F-4D97-AF65-F5344CB8AC3E}">
        <p14:creationId xmlns:p14="http://schemas.microsoft.com/office/powerpoint/2010/main" val="32353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7DED-EB61-4431-AE2D-1EECAFE19E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606D3C-D97F-4DAF-88AF-846299C9B3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EB76D3-F6A9-4392-89C3-AE44DA397F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37B55F-1579-40C0-998A-711DA7F27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5E589C-4F4A-41FB-9C78-07ADDF084A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0A1B63-C3AA-4D59-9556-AF5252EB3BDD}"/>
              </a:ext>
            </a:extLst>
          </p:cNvPr>
          <p:cNvSpPr>
            <a:spLocks noGrp="1"/>
          </p:cNvSpPr>
          <p:nvPr>
            <p:ph type="dt" sz="half" idx="10"/>
          </p:nvPr>
        </p:nvSpPr>
        <p:spPr/>
        <p:txBody>
          <a:bodyPr/>
          <a:lstStyle/>
          <a:p>
            <a:fld id="{C5640234-2B40-4340-8DAC-810552F1AE5B}" type="datetimeFigureOut">
              <a:rPr lang="en-US" smtClean="0"/>
              <a:t>9/19/2021</a:t>
            </a:fld>
            <a:endParaRPr lang="en-US"/>
          </a:p>
        </p:txBody>
      </p:sp>
      <p:sp>
        <p:nvSpPr>
          <p:cNvPr id="8" name="Footer Placeholder 7">
            <a:extLst>
              <a:ext uri="{FF2B5EF4-FFF2-40B4-BE49-F238E27FC236}">
                <a16:creationId xmlns:a16="http://schemas.microsoft.com/office/drawing/2014/main" id="{B33F277B-70B1-4291-AE64-806B40FF85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AC719-9A02-4614-9698-B177036EF96E}"/>
              </a:ext>
            </a:extLst>
          </p:cNvPr>
          <p:cNvSpPr>
            <a:spLocks noGrp="1"/>
          </p:cNvSpPr>
          <p:nvPr>
            <p:ph type="sldNum" sz="quarter" idx="12"/>
          </p:nvPr>
        </p:nvSpPr>
        <p:spPr/>
        <p:txBody>
          <a:bodyPr/>
          <a:lstStyle/>
          <a:p>
            <a:fld id="{EAEB8107-0F92-4811-BC9D-868EB2A0318E}" type="slidenum">
              <a:rPr lang="en-US" smtClean="0"/>
              <a:t>‹#›</a:t>
            </a:fld>
            <a:endParaRPr lang="en-US"/>
          </a:p>
        </p:txBody>
      </p:sp>
    </p:spTree>
    <p:extLst>
      <p:ext uri="{BB962C8B-B14F-4D97-AF65-F5344CB8AC3E}">
        <p14:creationId xmlns:p14="http://schemas.microsoft.com/office/powerpoint/2010/main" val="1377656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EB1E6-0B4C-4601-B503-6A0611F42E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FB8520-33D2-443E-B0E7-4981AA6E1E6B}"/>
              </a:ext>
            </a:extLst>
          </p:cNvPr>
          <p:cNvSpPr>
            <a:spLocks noGrp="1"/>
          </p:cNvSpPr>
          <p:nvPr>
            <p:ph type="dt" sz="half" idx="10"/>
          </p:nvPr>
        </p:nvSpPr>
        <p:spPr/>
        <p:txBody>
          <a:bodyPr/>
          <a:lstStyle/>
          <a:p>
            <a:fld id="{C5640234-2B40-4340-8DAC-810552F1AE5B}" type="datetimeFigureOut">
              <a:rPr lang="en-US" smtClean="0"/>
              <a:t>9/19/2021</a:t>
            </a:fld>
            <a:endParaRPr lang="en-US"/>
          </a:p>
        </p:txBody>
      </p:sp>
      <p:sp>
        <p:nvSpPr>
          <p:cNvPr id="4" name="Footer Placeholder 3">
            <a:extLst>
              <a:ext uri="{FF2B5EF4-FFF2-40B4-BE49-F238E27FC236}">
                <a16:creationId xmlns:a16="http://schemas.microsoft.com/office/drawing/2014/main" id="{9BD2AB72-DB98-45D8-964A-6D3834D2E2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E336F5-9A91-4777-87F0-DD075AE02774}"/>
              </a:ext>
            </a:extLst>
          </p:cNvPr>
          <p:cNvSpPr>
            <a:spLocks noGrp="1"/>
          </p:cNvSpPr>
          <p:nvPr>
            <p:ph type="sldNum" sz="quarter" idx="12"/>
          </p:nvPr>
        </p:nvSpPr>
        <p:spPr/>
        <p:txBody>
          <a:bodyPr/>
          <a:lstStyle/>
          <a:p>
            <a:fld id="{EAEB8107-0F92-4811-BC9D-868EB2A0318E}" type="slidenum">
              <a:rPr lang="en-US" smtClean="0"/>
              <a:t>‹#›</a:t>
            </a:fld>
            <a:endParaRPr lang="en-US"/>
          </a:p>
        </p:txBody>
      </p:sp>
    </p:spTree>
    <p:extLst>
      <p:ext uri="{BB962C8B-B14F-4D97-AF65-F5344CB8AC3E}">
        <p14:creationId xmlns:p14="http://schemas.microsoft.com/office/powerpoint/2010/main" val="422692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AA0DCB-6474-4125-AAE0-B29BDD83AB1B}"/>
              </a:ext>
            </a:extLst>
          </p:cNvPr>
          <p:cNvSpPr>
            <a:spLocks noGrp="1"/>
          </p:cNvSpPr>
          <p:nvPr>
            <p:ph type="dt" sz="half" idx="10"/>
          </p:nvPr>
        </p:nvSpPr>
        <p:spPr/>
        <p:txBody>
          <a:bodyPr/>
          <a:lstStyle/>
          <a:p>
            <a:fld id="{C5640234-2B40-4340-8DAC-810552F1AE5B}" type="datetimeFigureOut">
              <a:rPr lang="en-US" smtClean="0"/>
              <a:t>9/19/2021</a:t>
            </a:fld>
            <a:endParaRPr lang="en-US"/>
          </a:p>
        </p:txBody>
      </p:sp>
      <p:sp>
        <p:nvSpPr>
          <p:cNvPr id="3" name="Footer Placeholder 2">
            <a:extLst>
              <a:ext uri="{FF2B5EF4-FFF2-40B4-BE49-F238E27FC236}">
                <a16:creationId xmlns:a16="http://schemas.microsoft.com/office/drawing/2014/main" id="{738D369B-5ACC-4C23-8A45-7C2DED4895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A27B9C-E038-4D1A-90C7-ED5EA421CE85}"/>
              </a:ext>
            </a:extLst>
          </p:cNvPr>
          <p:cNvSpPr>
            <a:spLocks noGrp="1"/>
          </p:cNvSpPr>
          <p:nvPr>
            <p:ph type="sldNum" sz="quarter" idx="12"/>
          </p:nvPr>
        </p:nvSpPr>
        <p:spPr/>
        <p:txBody>
          <a:bodyPr/>
          <a:lstStyle/>
          <a:p>
            <a:fld id="{EAEB8107-0F92-4811-BC9D-868EB2A0318E}" type="slidenum">
              <a:rPr lang="en-US" smtClean="0"/>
              <a:t>‹#›</a:t>
            </a:fld>
            <a:endParaRPr lang="en-US"/>
          </a:p>
        </p:txBody>
      </p:sp>
    </p:spTree>
    <p:extLst>
      <p:ext uri="{BB962C8B-B14F-4D97-AF65-F5344CB8AC3E}">
        <p14:creationId xmlns:p14="http://schemas.microsoft.com/office/powerpoint/2010/main" val="43575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CCF2-58BA-406A-82C1-5E34D036B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350E69-8280-49D8-BF50-006E5411D5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7253C2-6DA3-4374-B6B7-1F70F8852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64759F-030E-4BB8-84AF-E026C46925A4}"/>
              </a:ext>
            </a:extLst>
          </p:cNvPr>
          <p:cNvSpPr>
            <a:spLocks noGrp="1"/>
          </p:cNvSpPr>
          <p:nvPr>
            <p:ph type="dt" sz="half" idx="10"/>
          </p:nvPr>
        </p:nvSpPr>
        <p:spPr/>
        <p:txBody>
          <a:bodyPr/>
          <a:lstStyle/>
          <a:p>
            <a:fld id="{C5640234-2B40-4340-8DAC-810552F1AE5B}" type="datetimeFigureOut">
              <a:rPr lang="en-US" smtClean="0"/>
              <a:t>9/19/2021</a:t>
            </a:fld>
            <a:endParaRPr lang="en-US"/>
          </a:p>
        </p:txBody>
      </p:sp>
      <p:sp>
        <p:nvSpPr>
          <p:cNvPr id="6" name="Footer Placeholder 5">
            <a:extLst>
              <a:ext uri="{FF2B5EF4-FFF2-40B4-BE49-F238E27FC236}">
                <a16:creationId xmlns:a16="http://schemas.microsoft.com/office/drawing/2014/main" id="{6E2426D4-4B7F-431E-9202-032835170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510C1A-6A76-464A-9337-E9B3D204796C}"/>
              </a:ext>
            </a:extLst>
          </p:cNvPr>
          <p:cNvSpPr>
            <a:spLocks noGrp="1"/>
          </p:cNvSpPr>
          <p:nvPr>
            <p:ph type="sldNum" sz="quarter" idx="12"/>
          </p:nvPr>
        </p:nvSpPr>
        <p:spPr/>
        <p:txBody>
          <a:bodyPr/>
          <a:lstStyle/>
          <a:p>
            <a:fld id="{EAEB8107-0F92-4811-BC9D-868EB2A0318E}" type="slidenum">
              <a:rPr lang="en-US" smtClean="0"/>
              <a:t>‹#›</a:t>
            </a:fld>
            <a:endParaRPr lang="en-US"/>
          </a:p>
        </p:txBody>
      </p:sp>
    </p:spTree>
    <p:extLst>
      <p:ext uri="{BB962C8B-B14F-4D97-AF65-F5344CB8AC3E}">
        <p14:creationId xmlns:p14="http://schemas.microsoft.com/office/powerpoint/2010/main" val="233137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28F8-0FB8-4F40-8DC7-F854A5486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F35337-82A0-42EF-9FF0-1742BFFC94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7D2755-7B11-4633-9699-62C8FBFD2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A1865C-6B84-4EE0-B69E-BED30BCFF7B6}"/>
              </a:ext>
            </a:extLst>
          </p:cNvPr>
          <p:cNvSpPr>
            <a:spLocks noGrp="1"/>
          </p:cNvSpPr>
          <p:nvPr>
            <p:ph type="dt" sz="half" idx="10"/>
          </p:nvPr>
        </p:nvSpPr>
        <p:spPr/>
        <p:txBody>
          <a:bodyPr/>
          <a:lstStyle/>
          <a:p>
            <a:fld id="{C5640234-2B40-4340-8DAC-810552F1AE5B}" type="datetimeFigureOut">
              <a:rPr lang="en-US" smtClean="0"/>
              <a:t>9/19/2021</a:t>
            </a:fld>
            <a:endParaRPr lang="en-US"/>
          </a:p>
        </p:txBody>
      </p:sp>
      <p:sp>
        <p:nvSpPr>
          <p:cNvPr id="6" name="Footer Placeholder 5">
            <a:extLst>
              <a:ext uri="{FF2B5EF4-FFF2-40B4-BE49-F238E27FC236}">
                <a16:creationId xmlns:a16="http://schemas.microsoft.com/office/drawing/2014/main" id="{44EE03BB-05AA-40DF-8079-48EA26104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5C32B-FD79-4CD9-BB26-481C157B3A71}"/>
              </a:ext>
            </a:extLst>
          </p:cNvPr>
          <p:cNvSpPr>
            <a:spLocks noGrp="1"/>
          </p:cNvSpPr>
          <p:nvPr>
            <p:ph type="sldNum" sz="quarter" idx="12"/>
          </p:nvPr>
        </p:nvSpPr>
        <p:spPr/>
        <p:txBody>
          <a:bodyPr/>
          <a:lstStyle/>
          <a:p>
            <a:fld id="{EAEB8107-0F92-4811-BC9D-868EB2A0318E}" type="slidenum">
              <a:rPr lang="en-US" smtClean="0"/>
              <a:t>‹#›</a:t>
            </a:fld>
            <a:endParaRPr lang="en-US"/>
          </a:p>
        </p:txBody>
      </p:sp>
    </p:spTree>
    <p:extLst>
      <p:ext uri="{BB962C8B-B14F-4D97-AF65-F5344CB8AC3E}">
        <p14:creationId xmlns:p14="http://schemas.microsoft.com/office/powerpoint/2010/main" val="408402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5E1E7E-93C9-4009-82C3-9E595954C9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16C238-EEB5-49D6-8DFE-F2B86A6F14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61653-818C-4494-A673-098CDF8729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40234-2B40-4340-8DAC-810552F1AE5B}" type="datetimeFigureOut">
              <a:rPr lang="en-US" smtClean="0"/>
              <a:t>9/19/2021</a:t>
            </a:fld>
            <a:endParaRPr lang="en-US"/>
          </a:p>
        </p:txBody>
      </p:sp>
      <p:sp>
        <p:nvSpPr>
          <p:cNvPr id="5" name="Footer Placeholder 4">
            <a:extLst>
              <a:ext uri="{FF2B5EF4-FFF2-40B4-BE49-F238E27FC236}">
                <a16:creationId xmlns:a16="http://schemas.microsoft.com/office/drawing/2014/main" id="{7FD5FD2F-B724-4240-B188-5D8F09CF6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BF1CFC-F5C0-46E8-9274-F4F5C4DFA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B8107-0F92-4811-BC9D-868EB2A0318E}" type="slidenum">
              <a:rPr lang="en-US" smtClean="0"/>
              <a:t>‹#›</a:t>
            </a:fld>
            <a:endParaRPr lang="en-US"/>
          </a:p>
        </p:txBody>
      </p:sp>
    </p:spTree>
    <p:extLst>
      <p:ext uri="{BB962C8B-B14F-4D97-AF65-F5344CB8AC3E}">
        <p14:creationId xmlns:p14="http://schemas.microsoft.com/office/powerpoint/2010/main" val="3977423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Ribbon: Tilted Up 3">
            <a:extLst>
              <a:ext uri="{FF2B5EF4-FFF2-40B4-BE49-F238E27FC236}">
                <a16:creationId xmlns:a16="http://schemas.microsoft.com/office/drawing/2014/main" id="{21CA2D2B-4314-4ACD-9C47-8A96157CA284}"/>
              </a:ext>
            </a:extLst>
          </p:cNvPr>
          <p:cNvSpPr/>
          <p:nvPr/>
        </p:nvSpPr>
        <p:spPr>
          <a:xfrm>
            <a:off x="540774" y="4621161"/>
            <a:ext cx="11071123" cy="1297858"/>
          </a:xfrm>
          <a:prstGeom prst="ribbon2">
            <a:avLst>
              <a:gd name="adj1" fmla="val 16667"/>
              <a:gd name="adj2" fmla="val 73541"/>
            </a:avLst>
          </a:prstGeom>
          <a:solidFill>
            <a:srgbClr val="FFFF6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FA7E7C-4347-47A6-B05B-BF3F37387CF2}"/>
              </a:ext>
            </a:extLst>
          </p:cNvPr>
          <p:cNvSpPr>
            <a:spLocks noGrp="1"/>
          </p:cNvSpPr>
          <p:nvPr>
            <p:ph type="ctrTitle"/>
          </p:nvPr>
        </p:nvSpPr>
        <p:spPr>
          <a:xfrm>
            <a:off x="1528763" y="0"/>
            <a:ext cx="9150452" cy="5253959"/>
          </a:xfrm>
        </p:spPr>
        <p:txBody>
          <a:bodyPr anchor="ctr">
            <a:noAutofit/>
          </a:bodyPr>
          <a:lstStyle/>
          <a:p>
            <a:r>
              <a:rPr lang="en-US" sz="25000" dirty="0">
                <a:solidFill>
                  <a:schemeClr val="accent4">
                    <a:lumMod val="50000"/>
                  </a:schemeClr>
                </a:solidFill>
                <a:latin typeface="Fredericka the Great" panose="02000000000000000000" pitchFamily="2" charset="0"/>
              </a:rPr>
              <a:t>Zeal</a:t>
            </a:r>
          </a:p>
        </p:txBody>
      </p:sp>
      <p:sp>
        <p:nvSpPr>
          <p:cNvPr id="3" name="Subtitle 2">
            <a:extLst>
              <a:ext uri="{FF2B5EF4-FFF2-40B4-BE49-F238E27FC236}">
                <a16:creationId xmlns:a16="http://schemas.microsoft.com/office/drawing/2014/main" id="{4927C59A-2192-4EBB-BF73-5426463F84D0}"/>
              </a:ext>
            </a:extLst>
          </p:cNvPr>
          <p:cNvSpPr>
            <a:spLocks noGrp="1"/>
          </p:cNvSpPr>
          <p:nvPr>
            <p:ph type="subTitle" idx="1"/>
          </p:nvPr>
        </p:nvSpPr>
        <p:spPr>
          <a:xfrm>
            <a:off x="1012723" y="4831071"/>
            <a:ext cx="10166554" cy="1655762"/>
          </a:xfrm>
          <a:ln>
            <a:noFill/>
          </a:ln>
        </p:spPr>
        <p:txBody>
          <a:bodyPr>
            <a:normAutofit/>
          </a:bodyPr>
          <a:lstStyle/>
          <a:p>
            <a:r>
              <a:rPr lang="en-US" sz="4400" dirty="0">
                <a:solidFill>
                  <a:schemeClr val="accent4">
                    <a:lumMod val="50000"/>
                  </a:schemeClr>
                </a:solidFill>
                <a:latin typeface="Bebas Neue" panose="020B0606020202050201" pitchFamily="34" charset="0"/>
              </a:rPr>
              <a:t>The shared characteristic of God’s people</a:t>
            </a:r>
          </a:p>
        </p:txBody>
      </p:sp>
    </p:spTree>
    <p:extLst>
      <p:ext uri="{BB962C8B-B14F-4D97-AF65-F5344CB8AC3E}">
        <p14:creationId xmlns:p14="http://schemas.microsoft.com/office/powerpoint/2010/main" val="33817737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Ribbon: Tilted Up 3">
            <a:extLst>
              <a:ext uri="{FF2B5EF4-FFF2-40B4-BE49-F238E27FC236}">
                <a16:creationId xmlns:a16="http://schemas.microsoft.com/office/drawing/2014/main" id="{21CA2D2B-4314-4ACD-9C47-8A96157CA284}"/>
              </a:ext>
            </a:extLst>
          </p:cNvPr>
          <p:cNvSpPr/>
          <p:nvPr/>
        </p:nvSpPr>
        <p:spPr>
          <a:xfrm>
            <a:off x="560438" y="1524000"/>
            <a:ext cx="11071123" cy="1297858"/>
          </a:xfrm>
          <a:prstGeom prst="ribbon2">
            <a:avLst>
              <a:gd name="adj1" fmla="val 16667"/>
              <a:gd name="adj2" fmla="val 73541"/>
            </a:avLst>
          </a:prstGeom>
          <a:solidFill>
            <a:srgbClr val="FFFF6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FA7E7C-4347-47A6-B05B-BF3F37387CF2}"/>
              </a:ext>
            </a:extLst>
          </p:cNvPr>
          <p:cNvSpPr>
            <a:spLocks noGrp="1"/>
          </p:cNvSpPr>
          <p:nvPr>
            <p:ph type="ctrTitle"/>
          </p:nvPr>
        </p:nvSpPr>
        <p:spPr>
          <a:xfrm>
            <a:off x="1528763" y="371167"/>
            <a:ext cx="9150452" cy="1152833"/>
          </a:xfrm>
        </p:spPr>
        <p:txBody>
          <a:bodyPr anchor="t">
            <a:noAutofit/>
          </a:bodyPr>
          <a:lstStyle/>
          <a:p>
            <a:r>
              <a:rPr lang="en-US" sz="8000" dirty="0">
                <a:solidFill>
                  <a:schemeClr val="accent4">
                    <a:lumMod val="50000"/>
                  </a:schemeClr>
                </a:solidFill>
                <a:latin typeface="Fredericka the Great" panose="02000000000000000000" pitchFamily="2" charset="0"/>
              </a:rPr>
              <a:t>Esther</a:t>
            </a:r>
          </a:p>
        </p:txBody>
      </p:sp>
      <p:sp>
        <p:nvSpPr>
          <p:cNvPr id="3" name="Subtitle 2">
            <a:extLst>
              <a:ext uri="{FF2B5EF4-FFF2-40B4-BE49-F238E27FC236}">
                <a16:creationId xmlns:a16="http://schemas.microsoft.com/office/drawing/2014/main" id="{4927C59A-2192-4EBB-BF73-5426463F84D0}"/>
              </a:ext>
            </a:extLst>
          </p:cNvPr>
          <p:cNvSpPr>
            <a:spLocks noGrp="1"/>
          </p:cNvSpPr>
          <p:nvPr>
            <p:ph type="subTitle" idx="1"/>
          </p:nvPr>
        </p:nvSpPr>
        <p:spPr>
          <a:xfrm>
            <a:off x="1012722" y="1797138"/>
            <a:ext cx="10166554" cy="751582"/>
          </a:xfrm>
          <a:ln>
            <a:noFill/>
          </a:ln>
        </p:spPr>
        <p:txBody>
          <a:bodyPr>
            <a:normAutofit/>
          </a:bodyPr>
          <a:lstStyle/>
          <a:p>
            <a:r>
              <a:rPr lang="en-US" sz="4400" dirty="0">
                <a:solidFill>
                  <a:schemeClr val="accent4">
                    <a:lumMod val="50000"/>
                  </a:schemeClr>
                </a:solidFill>
                <a:latin typeface="Bebas Neue" panose="020B0606020202050201" pitchFamily="34" charset="0"/>
              </a:rPr>
              <a:t>Deliverer of God’s People</a:t>
            </a:r>
          </a:p>
        </p:txBody>
      </p:sp>
      <p:sp>
        <p:nvSpPr>
          <p:cNvPr id="5" name="TextBox 4">
            <a:extLst>
              <a:ext uri="{FF2B5EF4-FFF2-40B4-BE49-F238E27FC236}">
                <a16:creationId xmlns:a16="http://schemas.microsoft.com/office/drawing/2014/main" id="{FB296D69-EF24-4686-AE5F-EBC769CFA0BC}"/>
              </a:ext>
            </a:extLst>
          </p:cNvPr>
          <p:cNvSpPr txBox="1"/>
          <p:nvPr/>
        </p:nvSpPr>
        <p:spPr>
          <a:xfrm>
            <a:off x="336884" y="3220482"/>
            <a:ext cx="11534274" cy="3093154"/>
          </a:xfrm>
          <a:prstGeom prst="rect">
            <a:avLst/>
          </a:prstGeom>
          <a:noFill/>
        </p:spPr>
        <p:txBody>
          <a:bodyPr wrap="square" rtlCol="0">
            <a:spAutoFit/>
          </a:bodyPr>
          <a:lstStyle/>
          <a:p>
            <a:pPr marL="401638" indent="-401638">
              <a:buFont typeface="Arial" panose="020B0604020202020204" pitchFamily="34" charset="0"/>
              <a:buChar char="•"/>
            </a:pPr>
            <a:r>
              <a:rPr lang="en-US" sz="3900" b="1" dirty="0">
                <a:solidFill>
                  <a:schemeClr val="accent4">
                    <a:lumMod val="50000"/>
                  </a:schemeClr>
                </a:solidFill>
              </a:rPr>
              <a:t>She was called upon to save the Jews (4:6-9)</a:t>
            </a:r>
          </a:p>
          <a:p>
            <a:pPr marL="401638" indent="-401638">
              <a:buFont typeface="Arial" panose="020B0604020202020204" pitchFamily="34" charset="0"/>
              <a:buChar char="•"/>
            </a:pPr>
            <a:r>
              <a:rPr lang="en-US" sz="3900" b="1" dirty="0">
                <a:solidFill>
                  <a:schemeClr val="accent4">
                    <a:lumMod val="50000"/>
                  </a:schemeClr>
                </a:solidFill>
              </a:rPr>
              <a:t>Doing so put her own life in grave danger (4:10-12)</a:t>
            </a:r>
          </a:p>
          <a:p>
            <a:pPr marL="401638" indent="-401638">
              <a:buFont typeface="Arial" panose="020B0604020202020204" pitchFamily="34" charset="0"/>
              <a:buChar char="•"/>
            </a:pPr>
            <a:r>
              <a:rPr lang="en-US" sz="3900" b="1" dirty="0">
                <a:solidFill>
                  <a:schemeClr val="accent4">
                    <a:lumMod val="50000"/>
                  </a:schemeClr>
                </a:solidFill>
              </a:rPr>
              <a:t>Delivery would come.  God would protect His people (4:13-14; Deuteronomy 31:6)</a:t>
            </a:r>
          </a:p>
          <a:p>
            <a:pPr marL="401638" indent="-401638">
              <a:buFont typeface="Arial" panose="020B0604020202020204" pitchFamily="34" charset="0"/>
              <a:buChar char="•"/>
            </a:pPr>
            <a:r>
              <a:rPr lang="en-US" sz="3900" b="1" dirty="0">
                <a:solidFill>
                  <a:schemeClr val="accent4">
                    <a:lumMod val="50000"/>
                  </a:schemeClr>
                </a:solidFill>
              </a:rPr>
              <a:t>Esther’s zeal caused her to risk her own life (4:15-16)</a:t>
            </a:r>
          </a:p>
        </p:txBody>
      </p:sp>
    </p:spTree>
    <p:extLst>
      <p:ext uri="{BB962C8B-B14F-4D97-AF65-F5344CB8AC3E}">
        <p14:creationId xmlns:p14="http://schemas.microsoft.com/office/powerpoint/2010/main" val="57755079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Ribbon: Tilted Up 3">
            <a:extLst>
              <a:ext uri="{FF2B5EF4-FFF2-40B4-BE49-F238E27FC236}">
                <a16:creationId xmlns:a16="http://schemas.microsoft.com/office/drawing/2014/main" id="{21CA2D2B-4314-4ACD-9C47-8A96157CA284}"/>
              </a:ext>
            </a:extLst>
          </p:cNvPr>
          <p:cNvSpPr/>
          <p:nvPr/>
        </p:nvSpPr>
        <p:spPr>
          <a:xfrm>
            <a:off x="560438" y="1524000"/>
            <a:ext cx="11071123" cy="1297858"/>
          </a:xfrm>
          <a:prstGeom prst="ribbon2">
            <a:avLst>
              <a:gd name="adj1" fmla="val 16667"/>
              <a:gd name="adj2" fmla="val 73541"/>
            </a:avLst>
          </a:prstGeom>
          <a:solidFill>
            <a:srgbClr val="FFFF6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FA7E7C-4347-47A6-B05B-BF3F37387CF2}"/>
              </a:ext>
            </a:extLst>
          </p:cNvPr>
          <p:cNvSpPr>
            <a:spLocks noGrp="1"/>
          </p:cNvSpPr>
          <p:nvPr>
            <p:ph type="ctrTitle"/>
          </p:nvPr>
        </p:nvSpPr>
        <p:spPr>
          <a:xfrm>
            <a:off x="1528763" y="371167"/>
            <a:ext cx="9150452" cy="1152833"/>
          </a:xfrm>
        </p:spPr>
        <p:txBody>
          <a:bodyPr anchor="t">
            <a:noAutofit/>
          </a:bodyPr>
          <a:lstStyle/>
          <a:p>
            <a:r>
              <a:rPr lang="en-US" sz="8000" dirty="0">
                <a:solidFill>
                  <a:schemeClr val="accent4">
                    <a:lumMod val="50000"/>
                  </a:schemeClr>
                </a:solidFill>
                <a:latin typeface="Fredericka the Great" panose="02000000000000000000" pitchFamily="2" charset="0"/>
              </a:rPr>
              <a:t>Josiah</a:t>
            </a:r>
          </a:p>
        </p:txBody>
      </p:sp>
      <p:sp>
        <p:nvSpPr>
          <p:cNvPr id="3" name="Subtitle 2">
            <a:extLst>
              <a:ext uri="{FF2B5EF4-FFF2-40B4-BE49-F238E27FC236}">
                <a16:creationId xmlns:a16="http://schemas.microsoft.com/office/drawing/2014/main" id="{4927C59A-2192-4EBB-BF73-5426463F84D0}"/>
              </a:ext>
            </a:extLst>
          </p:cNvPr>
          <p:cNvSpPr>
            <a:spLocks noGrp="1"/>
          </p:cNvSpPr>
          <p:nvPr>
            <p:ph type="subTitle" idx="1"/>
          </p:nvPr>
        </p:nvSpPr>
        <p:spPr>
          <a:xfrm>
            <a:off x="1012722" y="1797138"/>
            <a:ext cx="10166554" cy="751582"/>
          </a:xfrm>
          <a:ln>
            <a:noFill/>
          </a:ln>
        </p:spPr>
        <p:txBody>
          <a:bodyPr>
            <a:normAutofit/>
          </a:bodyPr>
          <a:lstStyle/>
          <a:p>
            <a:r>
              <a:rPr lang="en-US" sz="4400" dirty="0">
                <a:solidFill>
                  <a:schemeClr val="accent4">
                    <a:lumMod val="50000"/>
                  </a:schemeClr>
                </a:solidFill>
                <a:latin typeface="Bebas Neue" panose="020B0606020202050201" pitchFamily="34" charset="0"/>
              </a:rPr>
              <a:t>A King Who Made God’s People Take a Stand</a:t>
            </a:r>
          </a:p>
        </p:txBody>
      </p:sp>
      <p:sp>
        <p:nvSpPr>
          <p:cNvPr id="5" name="TextBox 4">
            <a:extLst>
              <a:ext uri="{FF2B5EF4-FFF2-40B4-BE49-F238E27FC236}">
                <a16:creationId xmlns:a16="http://schemas.microsoft.com/office/drawing/2014/main" id="{FB296D69-EF24-4686-AE5F-EBC769CFA0BC}"/>
              </a:ext>
            </a:extLst>
          </p:cNvPr>
          <p:cNvSpPr txBox="1"/>
          <p:nvPr/>
        </p:nvSpPr>
        <p:spPr>
          <a:xfrm>
            <a:off x="336884" y="3220482"/>
            <a:ext cx="11534274" cy="3093154"/>
          </a:xfrm>
          <a:prstGeom prst="rect">
            <a:avLst/>
          </a:prstGeom>
          <a:noFill/>
        </p:spPr>
        <p:txBody>
          <a:bodyPr wrap="square" rtlCol="0">
            <a:spAutoFit/>
          </a:bodyPr>
          <a:lstStyle/>
          <a:p>
            <a:pPr marL="401638" marR="0" lvl="0" indent="-401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900"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He destroyed the high places (idolatry) (</a:t>
            </a:r>
            <a:r>
              <a:rPr lang="en-US" sz="3900" b="1" dirty="0">
                <a:solidFill>
                  <a:srgbClr val="FFC000">
                    <a:lumMod val="50000"/>
                  </a:srgbClr>
                </a:solidFill>
                <a:latin typeface="Calibri" panose="020F0502020204030204"/>
              </a:rPr>
              <a:t>34:4-5)</a:t>
            </a:r>
            <a:endParaRPr kumimoji="0" lang="en-US" sz="3900"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endParaRPr>
          </a:p>
          <a:p>
            <a:pPr marL="401638" marR="0" lvl="0" indent="-401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900" b="1" dirty="0">
                <a:solidFill>
                  <a:srgbClr val="FFC000">
                    <a:lumMod val="50000"/>
                  </a:srgbClr>
                </a:solidFill>
                <a:latin typeface="Calibri" panose="020F0502020204030204"/>
              </a:rPr>
              <a:t>He found the law, and restored true worship in Judah (34:31)</a:t>
            </a:r>
          </a:p>
          <a:p>
            <a:pPr marL="401638" marR="0" lvl="0" indent="-401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900"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He reinstated the Passover feast (35:16-19)</a:t>
            </a:r>
          </a:p>
          <a:p>
            <a:pPr marL="401638" marR="0" lvl="0" indent="-401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900" b="1" dirty="0">
                <a:solidFill>
                  <a:srgbClr val="FFC000">
                    <a:lumMod val="50000"/>
                  </a:srgbClr>
                </a:solidFill>
                <a:latin typeface="Calibri" panose="020F0502020204030204"/>
              </a:rPr>
              <a:t>He made the people of God take a stand (34:32-33)</a:t>
            </a:r>
            <a:endParaRPr kumimoji="0" lang="en-US" sz="3900"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94987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Ribbon: Tilted Up 3">
            <a:extLst>
              <a:ext uri="{FF2B5EF4-FFF2-40B4-BE49-F238E27FC236}">
                <a16:creationId xmlns:a16="http://schemas.microsoft.com/office/drawing/2014/main" id="{21CA2D2B-4314-4ACD-9C47-8A96157CA284}"/>
              </a:ext>
            </a:extLst>
          </p:cNvPr>
          <p:cNvSpPr/>
          <p:nvPr/>
        </p:nvSpPr>
        <p:spPr>
          <a:xfrm>
            <a:off x="560438" y="1524000"/>
            <a:ext cx="11071123" cy="1297858"/>
          </a:xfrm>
          <a:prstGeom prst="ribbon2">
            <a:avLst>
              <a:gd name="adj1" fmla="val 16667"/>
              <a:gd name="adj2" fmla="val 73541"/>
            </a:avLst>
          </a:prstGeom>
          <a:solidFill>
            <a:srgbClr val="FFFF6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FA7E7C-4347-47A6-B05B-BF3F37387CF2}"/>
              </a:ext>
            </a:extLst>
          </p:cNvPr>
          <p:cNvSpPr>
            <a:spLocks noGrp="1"/>
          </p:cNvSpPr>
          <p:nvPr>
            <p:ph type="ctrTitle"/>
          </p:nvPr>
        </p:nvSpPr>
        <p:spPr>
          <a:xfrm>
            <a:off x="1528763" y="371167"/>
            <a:ext cx="9150452" cy="1152833"/>
          </a:xfrm>
        </p:spPr>
        <p:txBody>
          <a:bodyPr anchor="t">
            <a:noAutofit/>
          </a:bodyPr>
          <a:lstStyle/>
          <a:p>
            <a:r>
              <a:rPr lang="en-US" sz="8000" dirty="0">
                <a:solidFill>
                  <a:schemeClr val="accent4">
                    <a:lumMod val="50000"/>
                  </a:schemeClr>
                </a:solidFill>
                <a:latin typeface="Fredericka the Great" panose="02000000000000000000" pitchFamily="2" charset="0"/>
              </a:rPr>
              <a:t>John the Baptist</a:t>
            </a:r>
          </a:p>
        </p:txBody>
      </p:sp>
      <p:sp>
        <p:nvSpPr>
          <p:cNvPr id="3" name="Subtitle 2">
            <a:extLst>
              <a:ext uri="{FF2B5EF4-FFF2-40B4-BE49-F238E27FC236}">
                <a16:creationId xmlns:a16="http://schemas.microsoft.com/office/drawing/2014/main" id="{4927C59A-2192-4EBB-BF73-5426463F84D0}"/>
              </a:ext>
            </a:extLst>
          </p:cNvPr>
          <p:cNvSpPr>
            <a:spLocks noGrp="1"/>
          </p:cNvSpPr>
          <p:nvPr>
            <p:ph type="subTitle" idx="1"/>
          </p:nvPr>
        </p:nvSpPr>
        <p:spPr>
          <a:xfrm>
            <a:off x="1012722" y="1797138"/>
            <a:ext cx="10166554" cy="751582"/>
          </a:xfrm>
          <a:ln>
            <a:noFill/>
          </a:ln>
        </p:spPr>
        <p:txBody>
          <a:bodyPr>
            <a:normAutofit/>
          </a:bodyPr>
          <a:lstStyle/>
          <a:p>
            <a:r>
              <a:rPr lang="en-US" sz="4400" dirty="0">
                <a:solidFill>
                  <a:schemeClr val="accent4">
                    <a:lumMod val="50000"/>
                  </a:schemeClr>
                </a:solidFill>
                <a:latin typeface="Bebas Neue" panose="020B0606020202050201" pitchFamily="34" charset="0"/>
              </a:rPr>
              <a:t>The Herald of the Coming Christ</a:t>
            </a:r>
          </a:p>
        </p:txBody>
      </p:sp>
      <p:sp>
        <p:nvSpPr>
          <p:cNvPr id="5" name="TextBox 4">
            <a:extLst>
              <a:ext uri="{FF2B5EF4-FFF2-40B4-BE49-F238E27FC236}">
                <a16:creationId xmlns:a16="http://schemas.microsoft.com/office/drawing/2014/main" id="{FB296D69-EF24-4686-AE5F-EBC769CFA0BC}"/>
              </a:ext>
            </a:extLst>
          </p:cNvPr>
          <p:cNvSpPr txBox="1"/>
          <p:nvPr/>
        </p:nvSpPr>
        <p:spPr>
          <a:xfrm>
            <a:off x="336884" y="3220482"/>
            <a:ext cx="11457010" cy="3093154"/>
          </a:xfrm>
          <a:prstGeom prst="rect">
            <a:avLst/>
          </a:prstGeom>
          <a:noFill/>
        </p:spPr>
        <p:txBody>
          <a:bodyPr wrap="square" rtlCol="0">
            <a:spAutoFit/>
          </a:bodyPr>
          <a:lstStyle/>
          <a:p>
            <a:pPr marL="401638" marR="0" lvl="0" indent="-401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900"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He was zealous in the work God gave him (Lk. 3:3-6)</a:t>
            </a:r>
          </a:p>
          <a:p>
            <a:pPr marL="401638" marR="0" lvl="0" indent="-401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900"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He spoke truth to the religious leaders (Mt. 3:7-10)</a:t>
            </a:r>
          </a:p>
          <a:p>
            <a:pPr marL="401638" marR="0" lvl="0" indent="-401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900" b="1" dirty="0">
                <a:solidFill>
                  <a:srgbClr val="FFC000">
                    <a:lumMod val="50000"/>
                  </a:srgbClr>
                </a:solidFill>
                <a:latin typeface="Calibri" panose="020F0502020204030204"/>
              </a:rPr>
              <a:t>He spoke truth to power, without compromise        </a:t>
            </a:r>
            <a:r>
              <a:rPr lang="en-US" sz="3900" b="1" i="1" dirty="0">
                <a:solidFill>
                  <a:srgbClr val="FFC000">
                    <a:lumMod val="50000"/>
                  </a:srgbClr>
                </a:solidFill>
                <a:latin typeface="Calibri" panose="020F0502020204030204"/>
              </a:rPr>
              <a:t> </a:t>
            </a:r>
            <a:r>
              <a:rPr kumimoji="0" lang="en-US" sz="3900"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(Mt. 14:3-4)</a:t>
            </a:r>
          </a:p>
          <a:p>
            <a:pPr marL="401638" marR="0" lvl="0" indent="-401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900"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His zeal and faithfulness was unto death! (14:6-10)</a:t>
            </a:r>
          </a:p>
        </p:txBody>
      </p:sp>
    </p:spTree>
    <p:extLst>
      <p:ext uri="{BB962C8B-B14F-4D97-AF65-F5344CB8AC3E}">
        <p14:creationId xmlns:p14="http://schemas.microsoft.com/office/powerpoint/2010/main" val="283119825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Ribbon: Tilted Up 3">
            <a:extLst>
              <a:ext uri="{FF2B5EF4-FFF2-40B4-BE49-F238E27FC236}">
                <a16:creationId xmlns:a16="http://schemas.microsoft.com/office/drawing/2014/main" id="{21CA2D2B-4314-4ACD-9C47-8A96157CA284}"/>
              </a:ext>
            </a:extLst>
          </p:cNvPr>
          <p:cNvSpPr/>
          <p:nvPr/>
        </p:nvSpPr>
        <p:spPr>
          <a:xfrm>
            <a:off x="560438" y="1524000"/>
            <a:ext cx="11071123" cy="1297858"/>
          </a:xfrm>
          <a:prstGeom prst="ribbon2">
            <a:avLst>
              <a:gd name="adj1" fmla="val 16667"/>
              <a:gd name="adj2" fmla="val 73541"/>
            </a:avLst>
          </a:prstGeom>
          <a:solidFill>
            <a:srgbClr val="FFFF6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FA7E7C-4347-47A6-B05B-BF3F37387CF2}"/>
              </a:ext>
            </a:extLst>
          </p:cNvPr>
          <p:cNvSpPr>
            <a:spLocks noGrp="1"/>
          </p:cNvSpPr>
          <p:nvPr>
            <p:ph type="ctrTitle"/>
          </p:nvPr>
        </p:nvSpPr>
        <p:spPr>
          <a:xfrm>
            <a:off x="1528763" y="371167"/>
            <a:ext cx="9150452" cy="1152833"/>
          </a:xfrm>
        </p:spPr>
        <p:txBody>
          <a:bodyPr anchor="t">
            <a:noAutofit/>
          </a:bodyPr>
          <a:lstStyle/>
          <a:p>
            <a:r>
              <a:rPr lang="en-US" sz="8000" dirty="0">
                <a:solidFill>
                  <a:schemeClr val="accent4">
                    <a:lumMod val="50000"/>
                  </a:schemeClr>
                </a:solidFill>
                <a:latin typeface="Fredericka the Great" panose="02000000000000000000" pitchFamily="2" charset="0"/>
              </a:rPr>
              <a:t>Mary</a:t>
            </a:r>
          </a:p>
        </p:txBody>
      </p:sp>
      <p:sp>
        <p:nvSpPr>
          <p:cNvPr id="3" name="Subtitle 2">
            <a:extLst>
              <a:ext uri="{FF2B5EF4-FFF2-40B4-BE49-F238E27FC236}">
                <a16:creationId xmlns:a16="http://schemas.microsoft.com/office/drawing/2014/main" id="{4927C59A-2192-4EBB-BF73-5426463F84D0}"/>
              </a:ext>
            </a:extLst>
          </p:cNvPr>
          <p:cNvSpPr>
            <a:spLocks noGrp="1"/>
          </p:cNvSpPr>
          <p:nvPr>
            <p:ph type="subTitle" idx="1"/>
          </p:nvPr>
        </p:nvSpPr>
        <p:spPr>
          <a:xfrm>
            <a:off x="1012722" y="1797138"/>
            <a:ext cx="10166554" cy="751582"/>
          </a:xfrm>
          <a:ln>
            <a:noFill/>
          </a:ln>
        </p:spPr>
        <p:txBody>
          <a:bodyPr>
            <a:normAutofit/>
          </a:bodyPr>
          <a:lstStyle/>
          <a:p>
            <a:r>
              <a:rPr lang="en-US" sz="4400" dirty="0">
                <a:solidFill>
                  <a:schemeClr val="accent4">
                    <a:lumMod val="50000"/>
                  </a:schemeClr>
                </a:solidFill>
                <a:latin typeface="Bebas Neue" panose="020B0606020202050201" pitchFamily="34" charset="0"/>
              </a:rPr>
              <a:t>The Mother of Jesus</a:t>
            </a:r>
          </a:p>
        </p:txBody>
      </p:sp>
      <p:sp>
        <p:nvSpPr>
          <p:cNvPr id="5" name="TextBox 4">
            <a:extLst>
              <a:ext uri="{FF2B5EF4-FFF2-40B4-BE49-F238E27FC236}">
                <a16:creationId xmlns:a16="http://schemas.microsoft.com/office/drawing/2014/main" id="{FB296D69-EF24-4686-AE5F-EBC769CFA0BC}"/>
              </a:ext>
            </a:extLst>
          </p:cNvPr>
          <p:cNvSpPr txBox="1"/>
          <p:nvPr/>
        </p:nvSpPr>
        <p:spPr>
          <a:xfrm>
            <a:off x="336884" y="3220482"/>
            <a:ext cx="11855116" cy="3093154"/>
          </a:xfrm>
          <a:prstGeom prst="rect">
            <a:avLst/>
          </a:prstGeom>
          <a:noFill/>
        </p:spPr>
        <p:txBody>
          <a:bodyPr wrap="square" rtlCol="0">
            <a:spAutoFit/>
          </a:bodyPr>
          <a:lstStyle/>
          <a:p>
            <a:pPr marL="401638" marR="0" lvl="0" indent="-401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900" b="1" dirty="0">
                <a:solidFill>
                  <a:srgbClr val="FFC000">
                    <a:lumMod val="50000"/>
                  </a:srgbClr>
                </a:solidFill>
                <a:latin typeface="Calibri" panose="020F0502020204030204"/>
              </a:rPr>
              <a:t>Her willingness to be God’s maidservant</a:t>
            </a:r>
            <a:r>
              <a:rPr kumimoji="0" lang="en-US" sz="3900"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 (Lk. 1:34-38)</a:t>
            </a:r>
          </a:p>
          <a:p>
            <a:pPr marL="401638" marR="0" lvl="0" indent="-401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900"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Her response to the infant’s reception (2:17-19, 26-33)</a:t>
            </a:r>
          </a:p>
          <a:p>
            <a:pPr marL="401638" marR="0" lvl="0" indent="-401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900"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Her appeal to Jesus at the Cana wedding (Jn. 2:3-5)</a:t>
            </a:r>
          </a:p>
          <a:p>
            <a:pPr marL="401638" marR="0" lvl="0" indent="-401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900"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Her presence at His death (Jn. 19:25-27)</a:t>
            </a:r>
          </a:p>
          <a:p>
            <a:pPr marL="401638" marR="0" lvl="0" indent="-401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900" b="1" dirty="0">
                <a:solidFill>
                  <a:srgbClr val="FFC000">
                    <a:lumMod val="50000"/>
                  </a:srgbClr>
                </a:solidFill>
                <a:latin typeface="Calibri" panose="020F0502020204030204"/>
              </a:rPr>
              <a:t>Her continued faith after His ascension (Acts 1:14)</a:t>
            </a:r>
            <a:endParaRPr kumimoji="0" lang="en-US" sz="3900" b="1"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0182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Ribbon: Tilted Up 3">
            <a:extLst>
              <a:ext uri="{FF2B5EF4-FFF2-40B4-BE49-F238E27FC236}">
                <a16:creationId xmlns:a16="http://schemas.microsoft.com/office/drawing/2014/main" id="{21CA2D2B-4314-4ACD-9C47-8A96157CA284}"/>
              </a:ext>
            </a:extLst>
          </p:cNvPr>
          <p:cNvSpPr/>
          <p:nvPr/>
        </p:nvSpPr>
        <p:spPr>
          <a:xfrm>
            <a:off x="560438" y="5188975"/>
            <a:ext cx="11071123" cy="1297858"/>
          </a:xfrm>
          <a:prstGeom prst="ribbon2">
            <a:avLst>
              <a:gd name="adj1" fmla="val 16667"/>
              <a:gd name="adj2" fmla="val 73541"/>
            </a:avLst>
          </a:prstGeom>
          <a:solidFill>
            <a:srgbClr val="FFFF6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FA7E7C-4347-47A6-B05B-BF3F37387CF2}"/>
              </a:ext>
            </a:extLst>
          </p:cNvPr>
          <p:cNvSpPr>
            <a:spLocks noGrp="1"/>
          </p:cNvSpPr>
          <p:nvPr>
            <p:ph type="ctrTitle"/>
          </p:nvPr>
        </p:nvSpPr>
        <p:spPr>
          <a:xfrm>
            <a:off x="580103" y="371167"/>
            <a:ext cx="10099112" cy="1297858"/>
          </a:xfrm>
        </p:spPr>
        <p:txBody>
          <a:bodyPr anchor="t">
            <a:noAutofit/>
          </a:bodyPr>
          <a:lstStyle/>
          <a:p>
            <a:pPr algn="l"/>
            <a:r>
              <a:rPr lang="en-US" sz="8000" dirty="0">
                <a:solidFill>
                  <a:schemeClr val="accent4">
                    <a:lumMod val="50000"/>
                  </a:schemeClr>
                </a:solidFill>
                <a:latin typeface="Fredericka the Great" panose="02000000000000000000" pitchFamily="2" charset="0"/>
              </a:rPr>
              <a:t>Conclusion</a:t>
            </a:r>
          </a:p>
        </p:txBody>
      </p:sp>
      <p:sp>
        <p:nvSpPr>
          <p:cNvPr id="3" name="Subtitle 2">
            <a:extLst>
              <a:ext uri="{FF2B5EF4-FFF2-40B4-BE49-F238E27FC236}">
                <a16:creationId xmlns:a16="http://schemas.microsoft.com/office/drawing/2014/main" id="{4927C59A-2192-4EBB-BF73-5426463F84D0}"/>
              </a:ext>
            </a:extLst>
          </p:cNvPr>
          <p:cNvSpPr>
            <a:spLocks noGrp="1"/>
          </p:cNvSpPr>
          <p:nvPr>
            <p:ph type="subTitle" idx="1"/>
          </p:nvPr>
        </p:nvSpPr>
        <p:spPr>
          <a:xfrm>
            <a:off x="1012723" y="5438273"/>
            <a:ext cx="10166554" cy="1048559"/>
          </a:xfrm>
          <a:ln>
            <a:noFill/>
          </a:ln>
        </p:spPr>
        <p:txBody>
          <a:bodyPr>
            <a:normAutofit/>
          </a:bodyPr>
          <a:lstStyle/>
          <a:p>
            <a:r>
              <a:rPr lang="en-US" sz="4400" dirty="0">
                <a:solidFill>
                  <a:schemeClr val="accent4">
                    <a:lumMod val="50000"/>
                  </a:schemeClr>
                </a:solidFill>
                <a:latin typeface="Bebas Neue" panose="020B0606020202050201" pitchFamily="34" charset="0"/>
              </a:rPr>
              <a:t>Every Christian a Zealous Christian!</a:t>
            </a:r>
          </a:p>
        </p:txBody>
      </p:sp>
      <p:sp>
        <p:nvSpPr>
          <p:cNvPr id="5" name="TextBox 4">
            <a:extLst>
              <a:ext uri="{FF2B5EF4-FFF2-40B4-BE49-F238E27FC236}">
                <a16:creationId xmlns:a16="http://schemas.microsoft.com/office/drawing/2014/main" id="{A46B1C20-053A-4BA8-8713-F0C5B718D4B1}"/>
              </a:ext>
            </a:extLst>
          </p:cNvPr>
          <p:cNvSpPr txBox="1"/>
          <p:nvPr/>
        </p:nvSpPr>
        <p:spPr>
          <a:xfrm>
            <a:off x="945800" y="1992967"/>
            <a:ext cx="10382765" cy="2308324"/>
          </a:xfrm>
          <a:prstGeom prst="rect">
            <a:avLst/>
          </a:prstGeom>
          <a:noFill/>
        </p:spPr>
        <p:txBody>
          <a:bodyPr wrap="square" rtlCol="0">
            <a:spAutoFit/>
          </a:bodyPr>
          <a:lstStyle/>
          <a:p>
            <a:r>
              <a:rPr lang="en-US" sz="4800" dirty="0">
                <a:solidFill>
                  <a:schemeClr val="accent4">
                    <a:lumMod val="50000"/>
                  </a:schemeClr>
                </a:solidFill>
              </a:rPr>
              <a:t>Five things turn mere raw enthusiasm into godly zeal:  1) Courage, 2) Wisdom,              3) Energy, 4) Diligence, 5) Loving service.</a:t>
            </a:r>
          </a:p>
        </p:txBody>
      </p:sp>
    </p:spTree>
    <p:extLst>
      <p:ext uri="{BB962C8B-B14F-4D97-AF65-F5344CB8AC3E}">
        <p14:creationId xmlns:p14="http://schemas.microsoft.com/office/powerpoint/2010/main" val="37028094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TotalTime>
  <Words>4431</Words>
  <Application>Microsoft Office PowerPoint</Application>
  <PresentationFormat>Widescreen</PresentationFormat>
  <Paragraphs>168</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Fredericka the Great</vt:lpstr>
      <vt:lpstr>Bebas Neue</vt:lpstr>
      <vt:lpstr>Calibri Light</vt:lpstr>
      <vt:lpstr>Calibri</vt:lpstr>
      <vt:lpstr>Arial</vt:lpstr>
      <vt:lpstr>Office Theme</vt:lpstr>
      <vt:lpstr>Zeal</vt:lpstr>
      <vt:lpstr>Esther</vt:lpstr>
      <vt:lpstr>Josiah</vt:lpstr>
      <vt:lpstr>John the Baptist</vt:lpstr>
      <vt:lpstr>Mary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Zeal</dc:title>
  <dc:creator>Stan Cox</dc:creator>
  <cp:lastModifiedBy>Stan Cox</cp:lastModifiedBy>
  <cp:revision>2</cp:revision>
  <dcterms:created xsi:type="dcterms:W3CDTF">2021-09-17T01:59:41Z</dcterms:created>
  <dcterms:modified xsi:type="dcterms:W3CDTF">2021-09-20T02:23:00Z</dcterms:modified>
</cp:coreProperties>
</file>