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6FFEB-54E8-4A68-B715-6A582531B404}" v="722" dt="2024-06-09T01:10:53.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368" autoAdjust="0"/>
  </p:normalViewPr>
  <p:slideViewPr>
    <p:cSldViewPr snapToGrid="0">
      <p:cViewPr varScale="1">
        <p:scale>
          <a:sx n="57" d="100"/>
          <a:sy n="57" d="100"/>
        </p:scale>
        <p:origin x="1603" y="134"/>
      </p:cViewPr>
      <p:guideLst/>
    </p:cSldViewPr>
  </p:slideViewPr>
  <p:notesTextViewPr>
    <p:cViewPr>
      <p:scale>
        <a:sx n="1" d="1"/>
        <a:sy n="1" d="1"/>
      </p:scale>
      <p:origin x="0" y="-739"/>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446FFEB-54E8-4A68-B715-6A582531B404}"/>
    <pc:docChg chg="undo custSel addSld modSld modMainMaster modHandout">
      <pc:chgData name="Stan Cox" userId="9376f276357bfffd" providerId="LiveId" clId="{C446FFEB-54E8-4A68-B715-6A582531B404}" dt="2024-06-09T01:16:36.811" v="1425"/>
      <pc:docMkLst>
        <pc:docMk/>
      </pc:docMkLst>
      <pc:sldChg chg="modNotesTx">
        <pc:chgData name="Stan Cox" userId="9376f276357bfffd" providerId="LiveId" clId="{C446FFEB-54E8-4A68-B715-6A582531B404}" dt="2024-06-05T21:56:32.192" v="7" actId="115"/>
        <pc:sldMkLst>
          <pc:docMk/>
          <pc:sldMk cId="2799721272" sldId="256"/>
        </pc:sldMkLst>
      </pc:sldChg>
      <pc:sldChg chg="addSp delSp modSp mod setBg modNotesTx">
        <pc:chgData name="Stan Cox" userId="9376f276357bfffd" providerId="LiveId" clId="{C446FFEB-54E8-4A68-B715-6A582531B404}" dt="2024-06-05T22:14:39.989" v="333" actId="207"/>
        <pc:sldMkLst>
          <pc:docMk/>
          <pc:sldMk cId="2695183515" sldId="257"/>
        </pc:sldMkLst>
        <pc:spChg chg="mod">
          <ac:chgData name="Stan Cox" userId="9376f276357bfffd" providerId="LiveId" clId="{C446FFEB-54E8-4A68-B715-6A582531B404}" dt="2024-06-05T21:59:58.756" v="40" actId="20577"/>
          <ac:spMkLst>
            <pc:docMk/>
            <pc:sldMk cId="2695183515" sldId="257"/>
            <ac:spMk id="2" creationId="{6CC47C3A-4E20-C94C-6C70-374396559847}"/>
          </ac:spMkLst>
        </pc:spChg>
        <pc:spChg chg="mod">
          <ac:chgData name="Stan Cox" userId="9376f276357bfffd" providerId="LiveId" clId="{C446FFEB-54E8-4A68-B715-6A582531B404}" dt="2024-06-05T22:11:48.509" v="271" actId="114"/>
          <ac:spMkLst>
            <pc:docMk/>
            <pc:sldMk cId="2695183515" sldId="257"/>
            <ac:spMk id="3" creationId="{91D86354-3336-A0A9-A068-1F032F92DE54}"/>
          </ac:spMkLst>
        </pc:spChg>
        <pc:spChg chg="add del">
          <ac:chgData name="Stan Cox" userId="9376f276357bfffd" providerId="LiveId" clId="{C446FFEB-54E8-4A68-B715-6A582531B404}" dt="2024-06-05T22:11:56.366" v="273" actId="22"/>
          <ac:spMkLst>
            <pc:docMk/>
            <pc:sldMk cId="2695183515" sldId="257"/>
            <ac:spMk id="5" creationId="{688C39EE-0B97-C4DD-8B50-C374112A1608}"/>
          </ac:spMkLst>
        </pc:spChg>
        <pc:spChg chg="add del">
          <ac:chgData name="Stan Cox" userId="9376f276357bfffd" providerId="LiveId" clId="{C446FFEB-54E8-4A68-B715-6A582531B404}" dt="2024-06-05T22:12:01.730" v="275" actId="22"/>
          <ac:spMkLst>
            <pc:docMk/>
            <pc:sldMk cId="2695183515" sldId="257"/>
            <ac:spMk id="7" creationId="{60636FE7-1DFE-6302-376C-0F6DF6E50850}"/>
          </ac:spMkLst>
        </pc:spChg>
        <pc:spChg chg="add del mod">
          <ac:chgData name="Stan Cox" userId="9376f276357bfffd" providerId="LiveId" clId="{C446FFEB-54E8-4A68-B715-6A582531B404}" dt="2024-06-05T22:12:16.679" v="278" actId="478"/>
          <ac:spMkLst>
            <pc:docMk/>
            <pc:sldMk cId="2695183515" sldId="257"/>
            <ac:spMk id="9" creationId="{A1C21F06-C9B7-77C2-2313-C21C34AF3CD2}"/>
          </ac:spMkLst>
        </pc:spChg>
      </pc:sldChg>
      <pc:sldChg chg="modSp add mod setBg modAnim modNotesTx">
        <pc:chgData name="Stan Cox" userId="9376f276357bfffd" providerId="LiveId" clId="{C446FFEB-54E8-4A68-B715-6A582531B404}" dt="2024-06-09T01:15:45.067" v="1424" actId="207"/>
        <pc:sldMkLst>
          <pc:docMk/>
          <pc:sldMk cId="2837994812" sldId="258"/>
        </pc:sldMkLst>
        <pc:spChg chg="mod">
          <ac:chgData name="Stan Cox" userId="9376f276357bfffd" providerId="LiveId" clId="{C446FFEB-54E8-4A68-B715-6A582531B404}" dt="2024-06-09T00:44:32.272" v="892" actId="1076"/>
          <ac:spMkLst>
            <pc:docMk/>
            <pc:sldMk cId="2837994812" sldId="258"/>
            <ac:spMk id="2" creationId="{6CC47C3A-4E20-C94C-6C70-374396559847}"/>
          </ac:spMkLst>
        </pc:spChg>
        <pc:spChg chg="mod">
          <ac:chgData name="Stan Cox" userId="9376f276357bfffd" providerId="LiveId" clId="{C446FFEB-54E8-4A68-B715-6A582531B404}" dt="2024-06-09T00:44:41.434" v="948" actId="20577"/>
          <ac:spMkLst>
            <pc:docMk/>
            <pc:sldMk cId="2837994812" sldId="258"/>
            <ac:spMk id="3" creationId="{91D86354-3336-A0A9-A068-1F032F92DE54}"/>
          </ac:spMkLst>
        </pc:spChg>
      </pc:sldChg>
      <pc:sldChg chg="modSp add mod modAnim modNotesTx">
        <pc:chgData name="Stan Cox" userId="9376f276357bfffd" providerId="LiveId" clId="{C446FFEB-54E8-4A68-B715-6A582531B404}" dt="2024-06-09T01:16:36.811" v="1425"/>
        <pc:sldMkLst>
          <pc:docMk/>
          <pc:sldMk cId="2389385745" sldId="259"/>
        </pc:sldMkLst>
        <pc:spChg chg="mod">
          <ac:chgData name="Stan Cox" userId="9376f276357bfffd" providerId="LiveId" clId="{C446FFEB-54E8-4A68-B715-6A582531B404}" dt="2024-06-09T00:49:51.456" v="968" actId="20577"/>
          <ac:spMkLst>
            <pc:docMk/>
            <pc:sldMk cId="2389385745" sldId="259"/>
            <ac:spMk id="2" creationId="{6CC47C3A-4E20-C94C-6C70-374396559847}"/>
          </ac:spMkLst>
        </pc:spChg>
        <pc:spChg chg="mod">
          <ac:chgData name="Stan Cox" userId="9376f276357bfffd" providerId="LiveId" clId="{C446FFEB-54E8-4A68-B715-6A582531B404}" dt="2024-06-09T01:09:48.961" v="1284" actId="403"/>
          <ac:spMkLst>
            <pc:docMk/>
            <pc:sldMk cId="2389385745" sldId="259"/>
            <ac:spMk id="3" creationId="{91D86354-3336-A0A9-A068-1F032F92DE54}"/>
          </ac:spMkLst>
        </pc:spChg>
      </pc:sldChg>
      <pc:sldMasterChg chg="setBg modSldLayout">
        <pc:chgData name="Stan Cox" userId="9376f276357bfffd" providerId="LiveId" clId="{C446FFEB-54E8-4A68-B715-6A582531B404}" dt="2024-06-05T22:12:37.479" v="280"/>
        <pc:sldMasterMkLst>
          <pc:docMk/>
          <pc:sldMasterMk cId="3241754062" sldId="2147483648"/>
        </pc:sldMasterMkLst>
        <pc:sldLayoutChg chg="setBg">
          <pc:chgData name="Stan Cox" userId="9376f276357bfffd" providerId="LiveId" clId="{C446FFEB-54E8-4A68-B715-6A582531B404}" dt="2024-06-05T22:12:37.479" v="280"/>
          <pc:sldLayoutMkLst>
            <pc:docMk/>
            <pc:sldMasterMk cId="3241754062" sldId="2147483648"/>
            <pc:sldLayoutMk cId="1242772322" sldId="2147483649"/>
          </pc:sldLayoutMkLst>
        </pc:sldLayoutChg>
        <pc:sldLayoutChg chg="setBg">
          <pc:chgData name="Stan Cox" userId="9376f276357bfffd" providerId="LiveId" clId="{C446FFEB-54E8-4A68-B715-6A582531B404}" dt="2024-06-05T22:12:37.479" v="280"/>
          <pc:sldLayoutMkLst>
            <pc:docMk/>
            <pc:sldMasterMk cId="3241754062" sldId="2147483648"/>
            <pc:sldLayoutMk cId="1790003524" sldId="2147483650"/>
          </pc:sldLayoutMkLst>
        </pc:sldLayoutChg>
        <pc:sldLayoutChg chg="setBg">
          <pc:chgData name="Stan Cox" userId="9376f276357bfffd" providerId="LiveId" clId="{C446FFEB-54E8-4A68-B715-6A582531B404}" dt="2024-06-05T22:12:37.479" v="280"/>
          <pc:sldLayoutMkLst>
            <pc:docMk/>
            <pc:sldMasterMk cId="3241754062" sldId="2147483648"/>
            <pc:sldLayoutMk cId="635183707" sldId="2147483651"/>
          </pc:sldLayoutMkLst>
        </pc:sldLayoutChg>
        <pc:sldLayoutChg chg="setBg">
          <pc:chgData name="Stan Cox" userId="9376f276357bfffd" providerId="LiveId" clId="{C446FFEB-54E8-4A68-B715-6A582531B404}" dt="2024-06-05T22:12:37.479" v="280"/>
          <pc:sldLayoutMkLst>
            <pc:docMk/>
            <pc:sldMasterMk cId="3241754062" sldId="2147483648"/>
            <pc:sldLayoutMk cId="2030670524" sldId="2147483652"/>
          </pc:sldLayoutMkLst>
        </pc:sldLayoutChg>
        <pc:sldLayoutChg chg="setBg">
          <pc:chgData name="Stan Cox" userId="9376f276357bfffd" providerId="LiveId" clId="{C446FFEB-54E8-4A68-B715-6A582531B404}" dt="2024-06-05T22:12:37.479" v="280"/>
          <pc:sldLayoutMkLst>
            <pc:docMk/>
            <pc:sldMasterMk cId="3241754062" sldId="2147483648"/>
            <pc:sldLayoutMk cId="3219649620" sldId="2147483653"/>
          </pc:sldLayoutMkLst>
        </pc:sldLayoutChg>
        <pc:sldLayoutChg chg="setBg">
          <pc:chgData name="Stan Cox" userId="9376f276357bfffd" providerId="LiveId" clId="{C446FFEB-54E8-4A68-B715-6A582531B404}" dt="2024-06-05T22:12:37.479" v="280"/>
          <pc:sldLayoutMkLst>
            <pc:docMk/>
            <pc:sldMasterMk cId="3241754062" sldId="2147483648"/>
            <pc:sldLayoutMk cId="907437692" sldId="2147483654"/>
          </pc:sldLayoutMkLst>
        </pc:sldLayoutChg>
        <pc:sldLayoutChg chg="setBg">
          <pc:chgData name="Stan Cox" userId="9376f276357bfffd" providerId="LiveId" clId="{C446FFEB-54E8-4A68-B715-6A582531B404}" dt="2024-06-05T22:12:37.479" v="280"/>
          <pc:sldLayoutMkLst>
            <pc:docMk/>
            <pc:sldMasterMk cId="3241754062" sldId="2147483648"/>
            <pc:sldLayoutMk cId="1610211040" sldId="2147483655"/>
          </pc:sldLayoutMkLst>
        </pc:sldLayoutChg>
        <pc:sldLayoutChg chg="setBg">
          <pc:chgData name="Stan Cox" userId="9376f276357bfffd" providerId="LiveId" clId="{C446FFEB-54E8-4A68-B715-6A582531B404}" dt="2024-06-05T22:12:37.479" v="280"/>
          <pc:sldLayoutMkLst>
            <pc:docMk/>
            <pc:sldMasterMk cId="3241754062" sldId="2147483648"/>
            <pc:sldLayoutMk cId="916996474" sldId="2147483656"/>
          </pc:sldLayoutMkLst>
        </pc:sldLayoutChg>
        <pc:sldLayoutChg chg="setBg">
          <pc:chgData name="Stan Cox" userId="9376f276357bfffd" providerId="LiveId" clId="{C446FFEB-54E8-4A68-B715-6A582531B404}" dt="2024-06-05T22:12:37.479" v="280"/>
          <pc:sldLayoutMkLst>
            <pc:docMk/>
            <pc:sldMasterMk cId="3241754062" sldId="2147483648"/>
            <pc:sldLayoutMk cId="3765297239" sldId="2147483657"/>
          </pc:sldLayoutMkLst>
        </pc:sldLayoutChg>
        <pc:sldLayoutChg chg="setBg">
          <pc:chgData name="Stan Cox" userId="9376f276357bfffd" providerId="LiveId" clId="{C446FFEB-54E8-4A68-B715-6A582531B404}" dt="2024-06-05T22:12:37.479" v="280"/>
          <pc:sldLayoutMkLst>
            <pc:docMk/>
            <pc:sldMasterMk cId="3241754062" sldId="2147483648"/>
            <pc:sldLayoutMk cId="3042993461" sldId="2147483658"/>
          </pc:sldLayoutMkLst>
        </pc:sldLayoutChg>
        <pc:sldLayoutChg chg="setBg">
          <pc:chgData name="Stan Cox" userId="9376f276357bfffd" providerId="LiveId" clId="{C446FFEB-54E8-4A68-B715-6A582531B404}" dt="2024-06-05T22:12:37.479" v="280"/>
          <pc:sldLayoutMkLst>
            <pc:docMk/>
            <pc:sldMasterMk cId="3241754062" sldId="2147483648"/>
            <pc:sldLayoutMk cId="2554769882"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A39AC5-51E4-5928-3E35-7191037B6813}"/>
              </a:ext>
            </a:extLst>
          </p:cNvPr>
          <p:cNvSpPr>
            <a:spLocks noGrp="1"/>
          </p:cNvSpPr>
          <p:nvPr>
            <p:ph type="hdr" sz="quarter"/>
          </p:nvPr>
        </p:nvSpPr>
        <p:spPr>
          <a:xfrm>
            <a:off x="0" y="0"/>
            <a:ext cx="3695700" cy="939800"/>
          </a:xfrm>
          <a:prstGeom prst="rect">
            <a:avLst/>
          </a:prstGeom>
        </p:spPr>
        <p:txBody>
          <a:bodyPr vert="horz" lIns="91440" tIns="45720" rIns="91440" bIns="45720" rtlCol="0"/>
          <a:lstStyle>
            <a:lvl1pPr algn="l">
              <a:defRPr sz="1200"/>
            </a:lvl1pPr>
          </a:lstStyle>
          <a:p>
            <a:r>
              <a:rPr lang="en-US" sz="2800" dirty="0">
                <a:latin typeface="Oh Now!" pitchFamily="2" charset="0"/>
              </a:rPr>
              <a:t>Invest In Your Faith !</a:t>
            </a:r>
          </a:p>
        </p:txBody>
      </p:sp>
      <p:sp>
        <p:nvSpPr>
          <p:cNvPr id="3" name="Date Placeholder 2">
            <a:extLst>
              <a:ext uri="{FF2B5EF4-FFF2-40B4-BE49-F238E27FC236}">
                <a16:creationId xmlns:a16="http://schemas.microsoft.com/office/drawing/2014/main" id="{4F4CFEFC-7B89-EF0B-7C6D-C78E6705B1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9. 2024 @ 11am</a:t>
            </a:r>
          </a:p>
        </p:txBody>
      </p:sp>
      <p:sp>
        <p:nvSpPr>
          <p:cNvPr id="4" name="Footer Placeholder 3">
            <a:extLst>
              <a:ext uri="{FF2B5EF4-FFF2-40B4-BE49-F238E27FC236}">
                <a16:creationId xmlns:a16="http://schemas.microsoft.com/office/drawing/2014/main" id="{4FE65665-6B2F-13C3-4D69-D146CCCBE3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2419044-CA44-C34A-B251-2A2EF89AB0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FF1D336-974D-45D8-BCD3-D3EA9F39FF8F}" type="slidenum">
              <a:rPr lang="en-US" smtClean="0"/>
              <a:t>‹#›</a:t>
            </a:fld>
            <a:endParaRPr lang="en-US" dirty="0"/>
          </a:p>
        </p:txBody>
      </p:sp>
    </p:spTree>
    <p:extLst>
      <p:ext uri="{BB962C8B-B14F-4D97-AF65-F5344CB8AC3E}">
        <p14:creationId xmlns:p14="http://schemas.microsoft.com/office/powerpoint/2010/main" val="86187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09D1A-ED9F-4B6D-82A2-B9DC67609413}"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148D6-FED5-4273-BEF8-FA9D1010E0EA}" type="slidenum">
              <a:rPr lang="en-US" smtClean="0"/>
              <a:t>‹#›</a:t>
            </a:fld>
            <a:endParaRPr lang="en-US"/>
          </a:p>
        </p:txBody>
      </p:sp>
    </p:spTree>
    <p:extLst>
      <p:ext uri="{BB962C8B-B14F-4D97-AF65-F5344CB8AC3E}">
        <p14:creationId xmlns:p14="http://schemas.microsoft.com/office/powerpoint/2010/main" val="364253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sa=X&amp;sca_esv=23c20ded85caa685&amp;rlz=1C1VDKB_enUS1094US1094&amp;biw=1707&amp;bih=811&amp;sxsrf=ADLYWIL33LbkMCshdEsLxw-osJnyOS857w:1717621395037&amp;q=expend&amp;si=ACC90nwdkA2npcVVmNPViiSe8FMKtLdxnIYGFjySUaHezKIvBb0Iux_U7b0UqRrC0VgmuhiVezEDkVQKb1I6_17HmoaAFeQg5w==&amp;expnd=1&amp;ved=2ahUKEwjghvCorsWGAxUwL9AFHd8xL8IQyecJegQIYxAO"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google.com/search?sa=X&amp;sca_esv=23c20ded85caa685&amp;rlz=1C1VDKB_enUS1094US1094&amp;biw=1707&amp;bih=811&amp;sxsrf=ADLYWIL33LbkMCshdEsLxw-osJnyOS857w:1717621395037&amp;q=worthwhile&amp;si=ACC90nz-2feRzoY4yuySkO-aQE8112XhPAAAJyMEDhzbZw2Fe-86DZpDILq9c8JScChL-W7po7cO942TvgQXJBoJRqLBVf85oCtFyi-FVa6N9CF4iIpN_ok=&amp;expnd=1&amp;ved=2ahUKEwjghvCorsWGAxUwL9AFHd8xL8IQyecJegQIYxAs" TargetMode="External"/><Relationship Id="rId4" Type="http://schemas.openxmlformats.org/officeDocument/2006/relationships/hyperlink" Target="https://www.google.com/search?sa=X&amp;sca_esv=23c20ded85caa685&amp;rlz=1C1VDKB_enUS1094US1094&amp;biw=1707&amp;bih=811&amp;sxsrf=ADLYWIL33LbkMCshdEsLxw-osJnyOS857w:1717621395037&amp;q=undertaking&amp;si=ACC90nwZrNcJVJVL0KSmGGq5Ka2YQxTSqQ7W86H3fjXg5O4UlXQj3xlZK6XXdapNQPpLlbVid53GMS26fXlWEhdI8qgtIw_t9HC8IDWoIIUBMaJs8ciDRss=&amp;expnd=1&amp;ved=2ahUKEwjghvCorsWGAxUwL9AFHd8xL8IQyecJegQIYxA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rgbClr val="000000"/>
                </a:solidFill>
                <a:latin typeface="+mn-lt"/>
              </a:rPr>
              <a:t>Invest In Your Faith</a:t>
            </a:r>
          </a:p>
          <a:p>
            <a:pPr marR="0" algn="l" rtl="0"/>
            <a:endParaRPr lang="en-US" sz="1200" b="0" i="0" u="none" strike="noStrike" baseline="0" dirty="0">
              <a:solidFill>
                <a:srgbClr val="000000"/>
              </a:solidFill>
              <a:latin typeface="+mn-lt"/>
            </a:endParaRPr>
          </a:p>
          <a:p>
            <a:pPr marR="0" algn="l" rtl="0"/>
            <a:r>
              <a:rPr lang="en-US" sz="1200" b="1" i="0" u="none" strike="noStrike" baseline="0" dirty="0">
                <a:solidFill>
                  <a:srgbClr val="000000"/>
                </a:solidFill>
                <a:latin typeface="+mn-lt"/>
              </a:rPr>
              <a:t>Introduction:</a:t>
            </a:r>
            <a:endParaRPr lang="en-US" sz="1200" b="0" i="0" u="none" strike="noStrike" baseline="0" dirty="0">
              <a:solidFill>
                <a:srgbClr val="000000"/>
              </a:solidFill>
              <a:latin typeface="+mn-lt"/>
            </a:endParaRPr>
          </a:p>
          <a:p>
            <a:pPr marR="0" algn="l" rtl="0">
              <a:buSzPts val="2200"/>
              <a:buFont typeface="Symbol" panose="05050102010706020507" pitchFamily="18" charset="2"/>
              <a:buChar char="·"/>
            </a:pPr>
            <a:r>
              <a:rPr lang="en-US" sz="1200" b="0" i="0" u="none" strike="noStrike" baseline="0" dirty="0">
                <a:solidFill>
                  <a:srgbClr val="000000"/>
                </a:solidFill>
                <a:latin typeface="+mn-lt"/>
              </a:rPr>
              <a:t>I did an image search of the words Invest and Investing, and got almost exclusively pictures of graphs and money.  Of course, this is what the world first thinks about when the word is used.</a:t>
            </a:r>
          </a:p>
          <a:p>
            <a:pPr marR="0" lvl="1" algn="l" rtl="0">
              <a:buFont typeface="Symbol" panose="05050102010706020507" pitchFamily="18" charset="2"/>
              <a:buChar char="·"/>
            </a:pPr>
            <a:r>
              <a:rPr lang="en-US" sz="1200" b="0" i="0" u="none" strike="noStrike" baseline="0" dirty="0">
                <a:solidFill>
                  <a:srgbClr val="000000"/>
                </a:solidFill>
                <a:latin typeface="+mn-lt"/>
              </a:rPr>
              <a:t>Invest - 1)</a:t>
            </a:r>
            <a:r>
              <a:rPr lang="en-US" sz="1200" b="0" i="0" u="none" strike="noStrike" baseline="0" dirty="0">
                <a:solidFill>
                  <a:schemeClr val="tx1"/>
                </a:solidFill>
                <a:latin typeface="+mn-lt"/>
                <a:hlinkClick r:id="rId3">
                  <a:extLst>
                    <a:ext uri="{A12FA001-AC4F-418D-AE19-62706E023703}">
                      <ahyp:hlinkClr xmlns:ahyp="http://schemas.microsoft.com/office/drawing/2018/hyperlinkcolor" val="tx"/>
                    </a:ext>
                  </a:extLst>
                </a:hlinkClick>
              </a:rPr>
              <a:t>expend money with the expectation of achieving a profit or material result by putting it into financial plans, shares, or property, or by using it to develop a commercial venture.</a:t>
            </a:r>
          </a:p>
          <a:p>
            <a:pPr>
              <a:buFont typeface="Symbol" panose="05050102010706020507" pitchFamily="18" charset="2"/>
              <a:buChar char="·"/>
            </a:pPr>
            <a:r>
              <a:rPr lang="en-US" sz="1200" b="0" i="0" u="none" strike="noStrike" baseline="0" dirty="0">
                <a:solidFill>
                  <a:schemeClr val="tx1"/>
                </a:solidFill>
                <a:latin typeface="+mn-lt"/>
              </a:rPr>
              <a:t>2) devote (one's time, effort, or energy) to a particular </a:t>
            </a:r>
            <a:r>
              <a:rPr lang="en-US" sz="1200" b="0" i="0" u="none" strike="noStrike" baseline="0" dirty="0">
                <a:solidFill>
                  <a:schemeClr val="tx1"/>
                </a:solidFill>
                <a:latin typeface="+mn-lt"/>
                <a:hlinkClick r:id="rId4">
                  <a:extLst>
                    <a:ext uri="{A12FA001-AC4F-418D-AE19-62706E023703}">
                      <ahyp:hlinkClr xmlns:ahyp="http://schemas.microsoft.com/office/drawing/2018/hyperlinkcolor" val="tx"/>
                    </a:ext>
                  </a:extLst>
                </a:hlinkClick>
              </a:rPr>
              <a:t>undertaking with the expectation of a </a:t>
            </a:r>
            <a:r>
              <a:rPr lang="en-US" sz="1200" b="0" i="0" u="none" strike="noStrike" baseline="0" dirty="0">
                <a:solidFill>
                  <a:schemeClr val="tx1"/>
                </a:solidFill>
                <a:latin typeface="+mn-lt"/>
                <a:hlinkClick r:id="rId5">
                  <a:extLst>
                    <a:ext uri="{A12FA001-AC4F-418D-AE19-62706E023703}">
                      <ahyp:hlinkClr xmlns:ahyp="http://schemas.microsoft.com/office/drawing/2018/hyperlinkcolor" val="tx"/>
                    </a:ext>
                  </a:extLst>
                </a:hlinkClick>
              </a:rPr>
              <a:t>worthwhile result.</a:t>
            </a:r>
          </a:p>
          <a:p>
            <a:pPr marR="0" algn="l" rtl="0">
              <a:buFont typeface="Symbol" panose="05050102010706020507" pitchFamily="18" charset="2"/>
              <a:buChar char="·"/>
            </a:pPr>
            <a:r>
              <a:rPr lang="en-US" sz="1200" b="1" i="0" u="none" strike="noStrike" baseline="0" dirty="0">
                <a:solidFill>
                  <a:srgbClr val="000000"/>
                </a:solidFill>
                <a:latin typeface="+mn-lt"/>
              </a:rPr>
              <a:t>We are using the term with the second definition in our thoughts today.</a:t>
            </a:r>
          </a:p>
          <a:p>
            <a:pPr marR="0" algn="l" rtl="0">
              <a:buSzPts val="2200"/>
              <a:buFont typeface="Symbol" panose="05050102010706020507" pitchFamily="18" charset="2"/>
              <a:buChar char="·"/>
            </a:pPr>
            <a:r>
              <a:rPr lang="en-US" sz="1200" b="1" i="0" u="none" strike="noStrike" baseline="0" dirty="0">
                <a:solidFill>
                  <a:srgbClr val="000000"/>
                </a:solidFill>
                <a:latin typeface="+mn-lt"/>
              </a:rPr>
              <a:t>What do people invest their time effort or energy in?  What do they consider worthy of pursuit?</a:t>
            </a:r>
            <a:endParaRPr lang="en-US" sz="1200" b="0" i="0" u="none" strike="noStrike" baseline="0" dirty="0">
              <a:solidFill>
                <a:srgbClr val="000000"/>
              </a:solidFill>
              <a:latin typeface="+mn-lt"/>
            </a:endParaRPr>
          </a:p>
          <a:p>
            <a:pPr marR="0" lvl="2" algn="l" rtl="0">
              <a:buSzPts val="2200"/>
              <a:buFont typeface="Symbol" panose="05050102010706020507" pitchFamily="18" charset="2"/>
              <a:buChar char="·"/>
            </a:pPr>
            <a:r>
              <a:rPr lang="en-US" sz="1200" b="0" i="0" u="none" strike="noStrike" baseline="0" dirty="0">
                <a:solidFill>
                  <a:srgbClr val="000000"/>
                </a:solidFill>
                <a:latin typeface="+mn-lt"/>
              </a:rPr>
              <a:t>That, of course, depends upon the individual!</a:t>
            </a:r>
          </a:p>
          <a:p>
            <a:pPr marR="0" lvl="3" algn="l" rtl="0">
              <a:buSzPts val="2200"/>
              <a:buFont typeface="Symbol" panose="05050102010706020507" pitchFamily="18" charset="2"/>
              <a:buChar char="·"/>
            </a:pPr>
            <a:r>
              <a:rPr lang="en-US" sz="1200" b="0" i="0" u="none" strike="noStrike" baseline="0" dirty="0">
                <a:solidFill>
                  <a:srgbClr val="000000"/>
                </a:solidFill>
                <a:latin typeface="+mn-lt"/>
              </a:rPr>
              <a:t>The </a:t>
            </a:r>
            <a:r>
              <a:rPr lang="en-US" sz="1200" b="0" i="0" u="none" strike="noStrike" baseline="0" dirty="0" err="1">
                <a:solidFill>
                  <a:srgbClr val="000000"/>
                </a:solidFill>
                <a:latin typeface="+mn-lt"/>
              </a:rPr>
              <a:t>stockmarket</a:t>
            </a:r>
            <a:r>
              <a:rPr lang="en-US" sz="1200" b="0" i="0" u="none" strike="noStrike" baseline="0" dirty="0">
                <a:solidFill>
                  <a:srgbClr val="000000"/>
                </a:solidFill>
                <a:latin typeface="+mn-lt"/>
              </a:rPr>
              <a:t> (finances) is of great interest to many</a:t>
            </a:r>
          </a:p>
          <a:p>
            <a:pPr>
              <a:buSzPts val="2200"/>
              <a:buFont typeface="Symbol" panose="05050102010706020507" pitchFamily="18" charset="2"/>
              <a:buChar char="·"/>
            </a:pPr>
            <a:r>
              <a:rPr lang="en-US" sz="1200" b="0" i="0" u="none" strike="noStrike" baseline="0" dirty="0">
                <a:solidFill>
                  <a:srgbClr val="000000"/>
                </a:solidFill>
                <a:latin typeface="+mn-lt"/>
              </a:rPr>
              <a:t>Some invest their time, effort and energy to developing a skill</a:t>
            </a:r>
          </a:p>
          <a:p>
            <a:pPr marR="0" lvl="4" algn="l" rtl="0">
              <a:buFont typeface="Symbol" panose="05050102010706020507" pitchFamily="18" charset="2"/>
              <a:buChar char="·"/>
            </a:pPr>
            <a:r>
              <a:rPr lang="en-US" sz="1200" b="0" i="0" u="none" strike="noStrike" baseline="0" dirty="0">
                <a:solidFill>
                  <a:srgbClr val="000000"/>
                </a:solidFill>
                <a:latin typeface="+mn-lt"/>
              </a:rPr>
              <a:t>Sports, art, musical instruments, writing, fixing car engines, fishing, hunting, shooting (and on and on).</a:t>
            </a:r>
          </a:p>
          <a:p>
            <a:pPr marR="0" lvl="3" algn="l" rtl="0">
              <a:buFont typeface="Symbol" panose="05050102010706020507" pitchFamily="18" charset="2"/>
              <a:buChar char="·"/>
            </a:pPr>
            <a:r>
              <a:rPr lang="en-US" sz="1200" b="0" i="0" u="none" strike="noStrike" baseline="0" dirty="0">
                <a:solidFill>
                  <a:srgbClr val="000000"/>
                </a:solidFill>
                <a:latin typeface="+mn-lt"/>
              </a:rPr>
              <a:t>Some volunteer for charities or non-profits, intending to help someone or something</a:t>
            </a:r>
          </a:p>
          <a:p>
            <a:pPr>
              <a:buFont typeface="Symbol" panose="05050102010706020507" pitchFamily="18" charset="2"/>
              <a:buChar char="·"/>
            </a:pPr>
            <a:r>
              <a:rPr lang="en-US" sz="1200" b="0" i="0" u="none" strike="noStrike" baseline="0" dirty="0">
                <a:solidFill>
                  <a:srgbClr val="000000"/>
                </a:solidFill>
                <a:latin typeface="+mn-lt"/>
              </a:rPr>
              <a:t>Some invest in themselves. Their health, either physically, societally or mentally. (Of course, this could be good, or come from a </a:t>
            </a:r>
            <a:r>
              <a:rPr lang="en-US" sz="1200" b="0" i="0" u="none" strike="noStrike" baseline="0" dirty="0" err="1">
                <a:solidFill>
                  <a:srgbClr val="000000"/>
                </a:solidFill>
                <a:latin typeface="+mn-lt"/>
              </a:rPr>
              <a:t>narcissitic</a:t>
            </a:r>
            <a:r>
              <a:rPr lang="en-US" sz="1200" b="0" i="0" u="none" strike="noStrike" baseline="0" dirty="0">
                <a:solidFill>
                  <a:srgbClr val="000000"/>
                </a:solidFill>
                <a:latin typeface="+mn-lt"/>
              </a:rPr>
              <a:t> place).</a:t>
            </a:r>
          </a:p>
          <a:p>
            <a:pPr>
              <a:buFont typeface="Symbol" panose="05050102010706020507" pitchFamily="18" charset="2"/>
              <a:buChar char="·"/>
            </a:pPr>
            <a:r>
              <a:rPr lang="en-US" sz="1200" b="0" i="0" u="none" strike="noStrike" baseline="0" dirty="0">
                <a:solidFill>
                  <a:srgbClr val="000000"/>
                </a:solidFill>
                <a:latin typeface="+mn-lt"/>
              </a:rPr>
              <a:t>Consider this (People investing time, effort and energy) in these weird things: Archiving old media that may interest no one; bioactive reptile keeping; taxidermy as a hobby; raising poison dart frogs; making dioramas of your dreams; ball point pen spinning; collecting old photographs of other families, and creating backstories for them; growing </a:t>
            </a:r>
            <a:r>
              <a:rPr lang="en-US" sz="1200" b="0" i="0" u="none" strike="noStrike" baseline="0" dirty="0" err="1">
                <a:solidFill>
                  <a:srgbClr val="000000"/>
                </a:solidFill>
                <a:latin typeface="+mn-lt"/>
              </a:rPr>
              <a:t>carniverous</a:t>
            </a:r>
            <a:r>
              <a:rPr lang="en-US" sz="1200" b="0" i="0" u="none" strike="noStrike" baseline="0" dirty="0">
                <a:solidFill>
                  <a:srgbClr val="000000"/>
                </a:solidFill>
                <a:latin typeface="+mn-lt"/>
              </a:rPr>
              <a:t> plants; dressing up as a clown; cleaning old tombstones and bringing flesh flowers to graves; competing in </a:t>
            </a:r>
            <a:r>
              <a:rPr lang="en-US" sz="1200" b="0" i="0" u="none" strike="noStrike" baseline="0" dirty="0" err="1">
                <a:solidFill>
                  <a:srgbClr val="000000"/>
                </a:solidFill>
                <a:latin typeface="+mn-lt"/>
              </a:rPr>
              <a:t>rubik's</a:t>
            </a:r>
            <a:r>
              <a:rPr lang="en-US" sz="1200" b="0" i="0" u="none" strike="noStrike" baseline="0" dirty="0">
                <a:solidFill>
                  <a:srgbClr val="000000"/>
                </a:solidFill>
                <a:latin typeface="+mn-lt"/>
              </a:rPr>
              <a:t> cube solving competitions.  We could go on and on.  (You may have a few weird pastimes that you invest your time, money and efforts in as well!)</a:t>
            </a:r>
          </a:p>
          <a:p>
            <a:pPr marR="0" algn="l" rtl="0">
              <a:buFont typeface="Symbol" panose="05050102010706020507" pitchFamily="18" charset="2"/>
              <a:buChar char="·"/>
            </a:pPr>
            <a:r>
              <a:rPr lang="en-US" sz="1200" b="1" i="0" u="none" strike="noStrike" baseline="0" dirty="0">
                <a:solidFill>
                  <a:srgbClr val="000000"/>
                </a:solidFill>
                <a:latin typeface="+mn-lt"/>
              </a:rPr>
              <a:t>Of course, none of that compares to our interest today.  Investing in your Faith!</a:t>
            </a:r>
          </a:p>
          <a:p>
            <a:pPr marR="0" lvl="1" algn="l" rtl="0">
              <a:buFont typeface="Symbol" panose="05050102010706020507" pitchFamily="18" charset="2"/>
              <a:buChar char="·"/>
            </a:pPr>
            <a:r>
              <a:rPr lang="en-US" sz="1200" b="0" i="0" u="none" strike="noStrike" baseline="0" dirty="0">
                <a:solidFill>
                  <a:srgbClr val="000000"/>
                </a:solidFill>
                <a:latin typeface="+mn-lt"/>
              </a:rPr>
              <a:t>You need to ask yourself, do you spend time, money and effort to immerse yourself in your faith</a:t>
            </a:r>
          </a:p>
          <a:p>
            <a:pPr>
              <a:buFont typeface="Symbol" panose="05050102010706020507" pitchFamily="18" charset="2"/>
              <a:buChar char="·"/>
            </a:pPr>
            <a:r>
              <a:rPr lang="en-US" sz="1200" b="0" i="0" u="none" strike="noStrike" baseline="0" dirty="0">
                <a:solidFill>
                  <a:srgbClr val="000000"/>
                </a:solidFill>
                <a:latin typeface="+mn-lt"/>
              </a:rPr>
              <a:t>Do you try to get more skillful?  The grow stronger? To understand more? To practice, practice, practice? (It is certainly worth your time and effort!)</a:t>
            </a:r>
          </a:p>
          <a:p>
            <a:pPr>
              <a:buFont typeface="Symbol" panose="05050102010706020507" pitchFamily="18" charset="2"/>
              <a:buChar char="·"/>
            </a:pPr>
            <a:r>
              <a:rPr lang="en-US" sz="1200" b="0" i="0" u="none" strike="noStrike" baseline="0" dirty="0">
                <a:solidFill>
                  <a:srgbClr val="000000"/>
                </a:solidFill>
                <a:latin typeface="+mn-lt"/>
              </a:rPr>
              <a:t>There is no way to spend your time in any better fashion!</a:t>
            </a:r>
          </a:p>
          <a:p>
            <a:pPr marR="0" algn="l" rtl="0"/>
            <a:r>
              <a:rPr lang="en-US" sz="1200" b="1" i="0" u="none" strike="noStrike" baseline="0" dirty="0">
                <a:solidFill>
                  <a:srgbClr val="FF0000"/>
                </a:solidFill>
                <a:latin typeface="+mn-lt"/>
              </a:rPr>
              <a:t>Matthew 16:26 </a:t>
            </a:r>
            <a:r>
              <a:rPr lang="en-US" sz="1200" b="0" i="1" u="none" strike="noStrike" baseline="0" dirty="0">
                <a:solidFill>
                  <a:srgbClr val="FF0000"/>
                </a:solidFill>
                <a:latin typeface="+mn-lt"/>
              </a:rPr>
              <a:t>For what profit is it to a man if he gains the whole world, and loses his own soul? Or what will a man give in exchange for his soul?</a:t>
            </a:r>
          </a:p>
          <a:p>
            <a:pPr marR="0" algn="l" rtl="0"/>
            <a:r>
              <a:rPr lang="en-US" sz="1200" b="1" i="0" u="none" strike="noStrike" baseline="0" dirty="0">
                <a:solidFill>
                  <a:srgbClr val="FF0000"/>
                </a:solidFill>
                <a:latin typeface="+mn-lt"/>
              </a:rPr>
              <a:t>2 Peter 1:5-8 </a:t>
            </a:r>
            <a:r>
              <a:rPr lang="en-US" sz="1200" b="0" i="1" u="none" strike="noStrike" baseline="0" dirty="0">
                <a:solidFill>
                  <a:srgbClr val="FF0000"/>
                </a:solidFill>
                <a:latin typeface="+mn-lt"/>
              </a:rPr>
              <a:t>But also for this very reason, giving all diligence, add to your faith virtue, to virtue knowledge, </a:t>
            </a:r>
            <a:r>
              <a:rPr lang="en-US" sz="1200" b="0" i="1" u="none" strike="noStrike" baseline="30000" dirty="0">
                <a:solidFill>
                  <a:srgbClr val="FF0000"/>
                </a:solidFill>
                <a:latin typeface="+mn-lt"/>
              </a:rPr>
              <a:t>6</a:t>
            </a:r>
            <a:r>
              <a:rPr lang="en-US" sz="1200" b="0" i="1" u="none" strike="noStrike" baseline="0" dirty="0">
                <a:solidFill>
                  <a:srgbClr val="FF0000"/>
                </a:solidFill>
                <a:latin typeface="+mn-lt"/>
              </a:rPr>
              <a:t> to knowledge self-control, to self-control perseverance, to perseverance godliness, </a:t>
            </a:r>
            <a:r>
              <a:rPr lang="en-US" sz="1200" b="0" i="1" u="none" strike="noStrike" baseline="30000" dirty="0">
                <a:solidFill>
                  <a:srgbClr val="FF0000"/>
                </a:solidFill>
                <a:latin typeface="+mn-lt"/>
              </a:rPr>
              <a:t>7</a:t>
            </a:r>
            <a:r>
              <a:rPr lang="en-US" sz="1200" b="0" i="1" u="none" strike="noStrike" baseline="0" dirty="0">
                <a:solidFill>
                  <a:srgbClr val="FF0000"/>
                </a:solidFill>
                <a:latin typeface="+mn-lt"/>
              </a:rPr>
              <a:t> to godliness brotherly kindness, and to brotherly kindness love. </a:t>
            </a:r>
            <a:r>
              <a:rPr lang="en-US" sz="1200" b="0" i="1" u="none" strike="noStrike" baseline="30000" dirty="0">
                <a:solidFill>
                  <a:srgbClr val="FF0000"/>
                </a:solidFill>
                <a:latin typeface="+mn-lt"/>
              </a:rPr>
              <a:t>8</a:t>
            </a:r>
            <a:r>
              <a:rPr lang="en-US" sz="1200" b="0" i="1" u="none" strike="noStrike" baseline="0" dirty="0">
                <a:solidFill>
                  <a:srgbClr val="FF0000"/>
                </a:solidFill>
                <a:latin typeface="+mn-lt"/>
              </a:rPr>
              <a:t> For if these things are yours and abound, you will be neither barren nor unfruitful in the knowledge of our Lord Jesus Christ.</a:t>
            </a:r>
            <a:endParaRPr lang="en-US" sz="1200" u="none" dirty="0">
              <a:latin typeface="+mn-lt"/>
            </a:endParaRPr>
          </a:p>
        </p:txBody>
      </p:sp>
      <p:sp>
        <p:nvSpPr>
          <p:cNvPr id="4" name="Slide Number Placeholder 3"/>
          <p:cNvSpPr>
            <a:spLocks noGrp="1"/>
          </p:cNvSpPr>
          <p:nvPr>
            <p:ph type="sldNum" sz="quarter" idx="5"/>
          </p:nvPr>
        </p:nvSpPr>
        <p:spPr/>
        <p:txBody>
          <a:bodyPr/>
          <a:lstStyle/>
          <a:p>
            <a:fld id="{E60148D6-FED5-4273-BEF8-FA9D1010E0EA}" type="slidenum">
              <a:rPr lang="en-US" smtClean="0"/>
              <a:t>1</a:t>
            </a:fld>
            <a:endParaRPr lang="en-US"/>
          </a:p>
        </p:txBody>
      </p:sp>
    </p:spTree>
    <p:extLst>
      <p:ext uri="{BB962C8B-B14F-4D97-AF65-F5344CB8AC3E}">
        <p14:creationId xmlns:p14="http://schemas.microsoft.com/office/powerpoint/2010/main" val="237663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Notice the danger if such growth is not done!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2 Peter 1:9 </a:t>
            </a:r>
            <a:r>
              <a:rPr lang="en-US" sz="1200" b="0" i="1" u="none" strike="noStrike" baseline="0" dirty="0">
                <a:solidFill>
                  <a:schemeClr val="tx1"/>
                </a:solidFill>
                <a:latin typeface="+mn-lt"/>
              </a:rPr>
              <a:t> For he who lacks these things is shortsighted, even to blindness, and has forgotten that he was cleansed from his old sins.</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Hebrews 6:4-6 </a:t>
            </a:r>
            <a:r>
              <a:rPr lang="en-US" sz="1200" b="0" i="1" u="none" strike="noStrike" baseline="0" dirty="0">
                <a:solidFill>
                  <a:schemeClr val="tx1"/>
                </a:solidFill>
                <a:latin typeface="+mn-lt"/>
              </a:rPr>
              <a:t> For it is impossible for those who were once enlightened, and have tasted the heavenly gift, and have become partakers of the Holy Spirit,  (5)  and have tasted the good word of God and the powers of the age to come,  (6)  if they fall away, to renew them again to repentance, since they crucify again for themselves the Son of God, and put Him to an open shame.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Hebrews 2:1-2</a:t>
            </a:r>
            <a:r>
              <a:rPr lang="en-US" sz="1200" b="0" i="1" u="none" strike="noStrike" baseline="0" dirty="0">
                <a:solidFill>
                  <a:schemeClr val="tx1"/>
                </a:solidFill>
                <a:latin typeface="+mn-lt"/>
              </a:rPr>
              <a:t>  Therefore we must give the more earnest heed to the things we have heard, lest we drift away.  (2)  For if the word spoken through angels proved steadfast, and every transgression and disobedience received a just reward,</a:t>
            </a:r>
            <a:endParaRPr lang="en-US" sz="1200" b="0" i="0" u="none" strike="noStrike" baseline="0" dirty="0">
              <a:solidFill>
                <a:schemeClr val="tx1"/>
              </a:solidFill>
              <a:latin typeface="+mn-lt"/>
            </a:endParaRPr>
          </a:p>
          <a:p>
            <a:pPr marR="0" algn="l" rtl="0"/>
            <a:r>
              <a:rPr lang="en-US" sz="1200" b="1" i="1" u="none" strike="noStrike" baseline="0" dirty="0">
                <a:solidFill>
                  <a:schemeClr val="tx1"/>
                </a:solidFill>
                <a:latin typeface="+mn-lt"/>
              </a:rPr>
              <a:t>James 2:17 </a:t>
            </a:r>
            <a:r>
              <a:rPr lang="en-US" sz="1200" b="0" i="1" u="none" strike="noStrike" baseline="0" dirty="0">
                <a:solidFill>
                  <a:schemeClr val="tx1"/>
                </a:solidFill>
                <a:latin typeface="+mn-lt"/>
              </a:rPr>
              <a:t> Thus also faith by itself, if it does not have works, is dead.</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E60148D6-FED5-4273-BEF8-FA9D1010E0EA}" type="slidenum">
              <a:rPr lang="en-US" smtClean="0"/>
              <a:t>2</a:t>
            </a:fld>
            <a:endParaRPr lang="en-US"/>
          </a:p>
        </p:txBody>
      </p:sp>
    </p:spTree>
    <p:extLst>
      <p:ext uri="{BB962C8B-B14F-4D97-AF65-F5344CB8AC3E}">
        <p14:creationId xmlns:p14="http://schemas.microsoft.com/office/powerpoint/2010/main" val="19471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Calibri" panose="020F0502020204030204" pitchFamily="34" charset="0"/>
              </a:rPr>
              <a:t>Things we can do to Invest in our Faith</a:t>
            </a:r>
            <a:endParaRPr lang="en-US" sz="1200" b="0" i="0" u="none" strike="noStrike" baseline="0" dirty="0">
              <a:solidFill>
                <a:schemeClr val="tx1"/>
              </a:solidFill>
              <a:latin typeface="Calibri" panose="020F0502020204030204" pitchFamily="34" charset="0"/>
            </a:endParaRPr>
          </a:p>
          <a:p>
            <a:pPr marR="0" algn="l" rtl="0">
              <a:buSzPts val="220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Make it a Priority (Take time and attention...)</a:t>
            </a:r>
          </a:p>
          <a:p>
            <a:pPr marR="0" lvl="1" algn="l" rtl="0">
              <a:buSzPts val="220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There remains a rest for the people of God (Hebrews 4:9)  We want to obtain that rest!  Therefore, </a:t>
            </a:r>
            <a:r>
              <a:rPr lang="en-US" sz="1200" b="1" i="0" u="none" strike="noStrike" baseline="0" dirty="0">
                <a:solidFill>
                  <a:schemeClr val="tx1"/>
                </a:solidFill>
                <a:latin typeface="Calibri" panose="020F0502020204030204" pitchFamily="34" charset="0"/>
              </a:rPr>
              <a:t>EFFORT!</a:t>
            </a:r>
            <a:endParaRPr lang="en-US" sz="1200" b="0" i="0" u="none" strike="noStrike" baseline="0" dirty="0">
              <a:solidFill>
                <a:schemeClr val="tx1"/>
              </a:solidFill>
              <a:latin typeface="Calibri" panose="020F0502020204030204" pitchFamily="34" charset="0"/>
            </a:endParaRPr>
          </a:p>
          <a:p>
            <a:pPr marR="0" algn="l" rtl="0"/>
            <a:r>
              <a:rPr lang="en-US" sz="1200" b="1" i="0" u="none" strike="noStrike" baseline="0" dirty="0">
                <a:solidFill>
                  <a:schemeClr val="tx1"/>
                </a:solidFill>
                <a:latin typeface="Calibri" panose="020F0502020204030204" pitchFamily="34" charset="0"/>
              </a:rPr>
              <a:t>Hebrews 4:11 </a:t>
            </a:r>
            <a:r>
              <a:rPr lang="en-US" sz="1200" b="0" i="1" u="none" strike="noStrike" baseline="0" dirty="0">
                <a:solidFill>
                  <a:schemeClr val="tx1"/>
                </a:solidFill>
                <a:latin typeface="Calibri" panose="020F0502020204030204" pitchFamily="34" charset="0"/>
              </a:rPr>
              <a:t> Let us therefore be diligent to enter that rest, lest anyone fall according to the same example of disobedience.</a:t>
            </a:r>
          </a:p>
          <a:p>
            <a:pPr marR="0" lvl="1" algn="l" rtl="0">
              <a:buSzPts val="220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Priorities and time!</a:t>
            </a:r>
          </a:p>
          <a:p>
            <a:pPr marR="0" algn="l" rtl="0"/>
            <a:r>
              <a:rPr lang="en-US" sz="1200" b="1" i="0" u="none" strike="noStrike" baseline="0" dirty="0">
                <a:solidFill>
                  <a:schemeClr val="tx1"/>
                </a:solidFill>
                <a:latin typeface="Calibri" panose="020F0502020204030204" pitchFamily="34" charset="0"/>
              </a:rPr>
              <a:t>Matthew 16:26</a:t>
            </a:r>
            <a:r>
              <a:rPr lang="en-US" sz="1200" b="0" i="1" u="none" strike="noStrike" baseline="0" dirty="0">
                <a:solidFill>
                  <a:schemeClr val="tx1"/>
                </a:solidFill>
                <a:latin typeface="Calibri" panose="020F0502020204030204" pitchFamily="34" charset="0"/>
              </a:rPr>
              <a:t>  For what profit is it to a man if he gains the whole world, and loses his own soul? Or what will a man give in exchange for his soul?</a:t>
            </a:r>
            <a:endParaRPr lang="en-US" sz="1200" b="0" i="0" u="none" strike="noStrike" baseline="0" dirty="0">
              <a:solidFill>
                <a:schemeClr val="tx1"/>
              </a:solidFill>
              <a:latin typeface="Calibri" panose="020F0502020204030204" pitchFamily="34" charset="0"/>
            </a:endParaRPr>
          </a:p>
          <a:p>
            <a:pPr marR="0" lvl="1" algn="l" rtl="0">
              <a:buSzPts val="140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Plenty of other passages to which we could refer.  The lesson is that was must work to grow stronger in our faith.  Investment takes time and effort!</a:t>
            </a:r>
          </a:p>
          <a:p>
            <a:pPr marR="0" algn="l" rtl="0"/>
            <a:r>
              <a:rPr lang="en-US" sz="1200" b="1" i="0" u="none" strike="noStrike" baseline="0" dirty="0">
                <a:solidFill>
                  <a:schemeClr val="tx1"/>
                </a:solidFill>
                <a:latin typeface="Calibri" panose="020F0502020204030204" pitchFamily="34" charset="0"/>
              </a:rPr>
              <a:t>Philippians 2:12-16  </a:t>
            </a:r>
            <a:r>
              <a:rPr lang="en-US" sz="1200" b="0" i="1" u="none" strike="noStrike" baseline="0" dirty="0">
                <a:solidFill>
                  <a:schemeClr val="tx1"/>
                </a:solidFill>
                <a:latin typeface="Calibri" panose="020F0502020204030204" pitchFamily="34" charset="0"/>
              </a:rPr>
              <a:t>Therefore, my beloved, as you have always obeyed, not as in my presence only, but now much more in my absence, work out your own salvation with fear and trembling;  (13)  for it is God who works in you both to will and to do for His good pleasure.  (14)  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a:t>
            </a:r>
            <a:endParaRPr lang="en-US" sz="1200" b="0" i="0" u="none" strike="noStrike" baseline="0" dirty="0">
              <a:solidFill>
                <a:schemeClr val="tx1"/>
              </a:solidFill>
              <a:latin typeface="Calibri" panose="020F0502020204030204" pitchFamily="34" charset="0"/>
            </a:endParaRPr>
          </a:p>
          <a:p>
            <a:pPr marR="0" algn="l" rtl="0">
              <a:buSzPts val="220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[CLICK] Study</a:t>
            </a:r>
          </a:p>
          <a:p>
            <a:pPr marR="0" algn="l" rtl="0"/>
            <a:r>
              <a:rPr lang="en-US" sz="1200" b="1" i="0" u="none" strike="noStrike" baseline="0" dirty="0">
                <a:solidFill>
                  <a:schemeClr val="tx1"/>
                </a:solidFill>
                <a:latin typeface="Calibri" panose="020F0502020204030204" pitchFamily="34" charset="0"/>
              </a:rPr>
              <a:t>2 Timothy 2:15</a:t>
            </a:r>
            <a:r>
              <a:rPr lang="en-US" sz="1200" b="0" i="1" u="none" strike="noStrike" baseline="0" dirty="0">
                <a:solidFill>
                  <a:schemeClr val="tx1"/>
                </a:solidFill>
                <a:latin typeface="Calibri" panose="020F0502020204030204" pitchFamily="34" charset="0"/>
              </a:rPr>
              <a:t>  </a:t>
            </a:r>
            <a:r>
              <a:rPr lang="en-US" sz="1200" b="1" i="0" u="none" strike="noStrike" baseline="0" dirty="0">
                <a:solidFill>
                  <a:schemeClr val="tx1"/>
                </a:solidFill>
                <a:latin typeface="Calibri" panose="020F0502020204030204" pitchFamily="34" charset="0"/>
              </a:rPr>
              <a:t>(KJV)</a:t>
            </a:r>
            <a:r>
              <a:rPr lang="en-US" sz="1200" b="0" i="1" u="none" strike="noStrike" baseline="0" dirty="0">
                <a:solidFill>
                  <a:schemeClr val="tx1"/>
                </a:solidFill>
                <a:latin typeface="Calibri" panose="020F0502020204030204" pitchFamily="34" charset="0"/>
              </a:rPr>
              <a:t> Study to shew thyself approved unto God, a workman that </a:t>
            </a:r>
            <a:r>
              <a:rPr lang="en-US" sz="1200" b="0" i="1" u="none" strike="noStrike" baseline="0" dirty="0" err="1">
                <a:solidFill>
                  <a:schemeClr val="tx1"/>
                </a:solidFill>
                <a:latin typeface="Calibri" panose="020F0502020204030204" pitchFamily="34" charset="0"/>
              </a:rPr>
              <a:t>needeth</a:t>
            </a:r>
            <a:r>
              <a:rPr lang="en-US" sz="1200" b="0" i="1" u="none" strike="noStrike" baseline="0" dirty="0">
                <a:solidFill>
                  <a:schemeClr val="tx1"/>
                </a:solidFill>
                <a:latin typeface="Calibri" panose="020F0502020204030204" pitchFamily="34" charset="0"/>
              </a:rPr>
              <a:t> not to be ashamed, rightly dividing the word of truth.</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Acceptance of what God's Word says (That is where true faith comes from)</a:t>
            </a:r>
          </a:p>
          <a:p>
            <a:pPr marR="0" algn="l" rtl="0"/>
            <a:r>
              <a:rPr lang="en-US" sz="1200" b="1" i="0" u="none" strike="noStrike" baseline="0" dirty="0">
                <a:solidFill>
                  <a:schemeClr val="tx1"/>
                </a:solidFill>
                <a:latin typeface="Calibri" panose="020F0502020204030204" pitchFamily="34" charset="0"/>
              </a:rPr>
              <a:t>Romans 10:17 </a:t>
            </a:r>
            <a:r>
              <a:rPr lang="en-US" sz="1200" b="0" i="1" u="none" strike="noStrike" baseline="0" dirty="0">
                <a:solidFill>
                  <a:schemeClr val="tx1"/>
                </a:solidFill>
                <a:latin typeface="Calibri" panose="020F0502020204030204" pitchFamily="34" charset="0"/>
              </a:rPr>
              <a:t> So then faith cometh by hearing, and hearing by the word of God.</a:t>
            </a:r>
            <a:endParaRPr lang="en-US" sz="1200" b="0" i="0" u="none" strike="noStrike" baseline="0" dirty="0">
              <a:solidFill>
                <a:schemeClr val="tx1"/>
              </a:solidFill>
              <a:latin typeface="Calibri" panose="020F0502020204030204" pitchFamily="34" charset="0"/>
            </a:endParaRPr>
          </a:p>
          <a:p>
            <a:pPr marR="0" algn="l" rtl="0"/>
            <a:r>
              <a:rPr lang="en-US" sz="1200" b="1" i="0" u="none" strike="noStrike" baseline="0" dirty="0">
                <a:solidFill>
                  <a:schemeClr val="tx1"/>
                </a:solidFill>
                <a:latin typeface="Calibri" panose="020F0502020204030204" pitchFamily="34" charset="0"/>
              </a:rPr>
              <a:t>Psalms 119:127-135 </a:t>
            </a:r>
            <a:r>
              <a:rPr lang="en-US" sz="1200" b="0" i="1" u="none" strike="noStrike" baseline="0" dirty="0">
                <a:solidFill>
                  <a:schemeClr val="tx1"/>
                </a:solidFill>
                <a:latin typeface="Calibri" panose="020F0502020204030204" pitchFamily="34" charset="0"/>
              </a:rPr>
              <a:t> Therefore I love Your commandments More than gold, yes, than fine gold!  (128)  Therefore all Your precepts concerning all things I consider to be right; I hate every false way.  (129)  Your testimonies are wonderful; Therefore my soul keeps them.  (130)  The entrance of Your words gives light; It gives understanding to the simple.  (131)  I opened my mouth and panted, For I longed for Your commandments.  (132)  Look upon me and be merciful to me, As Your custom is toward those who love Your name.  (133)  Direct my steps by Your word, And let no iniquity have dominion over me.  (134)  Redeem me from the oppression of man, That I may keep Your precepts.  (135)  Make Your face shine upon Your servant, And teach me Your statutes.</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We must truly love and be devoted to God's word</a:t>
            </a: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[CLICK] Prayer and Meditation</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Prayer in addition to study can give us the wisdom in our lives.</a:t>
            </a:r>
          </a:p>
          <a:p>
            <a:pPr marR="0" algn="l" rtl="0"/>
            <a:r>
              <a:rPr lang="en-US" sz="1200" b="1" i="0" u="none" strike="noStrike" baseline="0" dirty="0">
                <a:solidFill>
                  <a:schemeClr val="tx1"/>
                </a:solidFill>
                <a:latin typeface="Calibri" panose="020F0502020204030204" pitchFamily="34" charset="0"/>
              </a:rPr>
              <a:t>James 1:5</a:t>
            </a:r>
            <a:r>
              <a:rPr lang="en-US" sz="1200" b="0" i="1" u="none" strike="noStrike" baseline="0" dirty="0">
                <a:solidFill>
                  <a:schemeClr val="tx1"/>
                </a:solidFill>
                <a:latin typeface="Calibri" panose="020F0502020204030204" pitchFamily="34" charset="0"/>
              </a:rPr>
              <a:t>  If any of you lacks wisdom, let him ask of God, who gives to all liberally and without reproach, and it will be given to him.</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Wisdom allows for discernment or understanding (Making the right choices in our lives of faith).</a:t>
            </a:r>
          </a:p>
          <a:p>
            <a:pPr marR="0" algn="l" rtl="0"/>
            <a:r>
              <a:rPr lang="en-US" sz="1200" b="1" i="0" u="none" strike="noStrike" baseline="0" dirty="0">
                <a:solidFill>
                  <a:schemeClr val="tx1"/>
                </a:solidFill>
                <a:latin typeface="Calibri" panose="020F0502020204030204" pitchFamily="34" charset="0"/>
              </a:rPr>
              <a:t>Proverbs 4:5-8</a:t>
            </a:r>
            <a:r>
              <a:rPr lang="en-US" sz="1200" b="0" i="1" u="none" strike="noStrike" baseline="0" dirty="0">
                <a:solidFill>
                  <a:schemeClr val="tx1"/>
                </a:solidFill>
                <a:latin typeface="Calibri" panose="020F0502020204030204" pitchFamily="34" charset="0"/>
              </a:rPr>
              <a:t>  Get wisdom! Get understanding! Do not forget, nor turn away from the words of my mouth.  (6)  Do not forsake her, and she will preserve you; Love her, and she will keep you.  (7)  Wisdom is the principal thing; Therefore get wisdom. And in all your getting, get understanding.  (8)  Exalt her, and she will promote you; She will bring you honor, when you embrace her.</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Meditation is likewise beneficial to men. Thinking and dwelling upon what is good and righteous makes us stronger, more </a:t>
            </a:r>
            <a:r>
              <a:rPr lang="en-US" sz="1200" b="0" i="0" u="none" strike="noStrike" baseline="0" dirty="0" err="1">
                <a:solidFill>
                  <a:schemeClr val="tx1"/>
                </a:solidFill>
                <a:latin typeface="Calibri" panose="020F0502020204030204" pitchFamily="34" charset="0"/>
              </a:rPr>
              <a:t>resiliant</a:t>
            </a:r>
            <a:r>
              <a:rPr lang="en-US" sz="1200" b="0" i="0" u="none" strike="noStrike" baseline="0" dirty="0">
                <a:solidFill>
                  <a:schemeClr val="tx1"/>
                </a:solidFill>
                <a:latin typeface="Calibri" panose="020F0502020204030204" pitchFamily="34" charset="0"/>
              </a:rPr>
              <a:t> Christians</a:t>
            </a:r>
          </a:p>
          <a:p>
            <a:pPr marR="0" algn="l" rtl="0"/>
            <a:r>
              <a:rPr lang="en-US" sz="1200" b="1" i="0" u="none" strike="noStrike" baseline="0" dirty="0">
                <a:solidFill>
                  <a:schemeClr val="tx1"/>
                </a:solidFill>
                <a:latin typeface="Calibri" panose="020F0502020204030204" pitchFamily="34" charset="0"/>
              </a:rPr>
              <a:t>Philippians 4:8-9  </a:t>
            </a:r>
            <a:r>
              <a:rPr lang="en-US" sz="1200" b="0" i="1" u="none" strike="noStrike" baseline="0" dirty="0">
                <a:solidFill>
                  <a:schemeClr val="tx1"/>
                </a:solidFill>
                <a:latin typeface="Calibri" panose="020F0502020204030204"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Meditation leads to doing, it is an investment in our faith</a:t>
            </a:r>
          </a:p>
          <a:p>
            <a:pPr marR="0" algn="l" rtl="0"/>
            <a:r>
              <a:rPr lang="en-US" sz="1200" b="1" i="0" u="none" strike="noStrike" baseline="0" dirty="0">
                <a:solidFill>
                  <a:schemeClr val="tx1"/>
                </a:solidFill>
                <a:latin typeface="Calibri" panose="020F0502020204030204" pitchFamily="34" charset="0"/>
              </a:rPr>
              <a:t>[CLICK] Live to Serve</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Helping the poor, oppressed and unfortunate. (Fatherless and widows)</a:t>
            </a:r>
          </a:p>
          <a:p>
            <a:pPr marR="0" algn="l" rtl="0"/>
            <a:r>
              <a:rPr lang="en-US" sz="1200" b="1" i="0" u="none" strike="noStrike" baseline="0" dirty="0">
                <a:solidFill>
                  <a:schemeClr val="tx1"/>
                </a:solidFill>
                <a:latin typeface="Calibri" panose="020F0502020204030204" pitchFamily="34" charset="0"/>
              </a:rPr>
              <a:t>James 1:27 </a:t>
            </a:r>
            <a:r>
              <a:rPr lang="en-US" sz="1200" b="0" i="1" u="none" strike="noStrike" baseline="0" dirty="0">
                <a:solidFill>
                  <a:schemeClr val="tx1"/>
                </a:solidFill>
                <a:latin typeface="Calibri" panose="020F0502020204030204" pitchFamily="34" charset="0"/>
              </a:rPr>
              <a:t> Pure and undefiled religion before God and the Father is this: to visit orphans and widows in their trouble, and to keep oneself unspotted from the world.</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Hospitality - a Christian demonstration of love, fellowship and affection</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This passage from 1 Peter shows this clearly!</a:t>
            </a:r>
          </a:p>
          <a:p>
            <a:pPr marR="0" algn="l" rtl="0"/>
            <a:r>
              <a:rPr lang="en-US" sz="1200" b="1" i="0" u="none" strike="noStrike" baseline="0" dirty="0">
                <a:solidFill>
                  <a:schemeClr val="tx1"/>
                </a:solidFill>
                <a:latin typeface="Calibri" panose="020F0502020204030204" pitchFamily="34" charset="0"/>
              </a:rPr>
              <a:t>1 Peter 4:8-10</a:t>
            </a:r>
            <a:r>
              <a:rPr lang="en-US" sz="1200" b="0" i="1" u="none" strike="noStrike" baseline="0" dirty="0">
                <a:solidFill>
                  <a:schemeClr val="tx1"/>
                </a:solidFill>
                <a:latin typeface="Calibri" panose="020F0502020204030204" pitchFamily="34" charset="0"/>
              </a:rPr>
              <a:t>  And above all things have fervent love for one another, for "LOVE WILL COVER A MULTITUDE OF SINS."  (9)  Be hospitable to one another without grumbling.  (10)  As each one has received a gift, minister it to one another, as good stewards of the manifold grace of God.</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Volunteering and doing what you are equipped to do</a:t>
            </a:r>
          </a:p>
          <a:p>
            <a:pPr marR="0" algn="l" rtl="0"/>
            <a:r>
              <a:rPr lang="en-US" sz="1200" b="1" i="0" u="none" strike="noStrike" baseline="0" dirty="0">
                <a:solidFill>
                  <a:schemeClr val="tx1"/>
                </a:solidFill>
                <a:latin typeface="Calibri" panose="020F0502020204030204" pitchFamily="34" charset="0"/>
              </a:rPr>
              <a:t>Ephesians 4:16 </a:t>
            </a:r>
            <a:r>
              <a:rPr lang="en-US" sz="1200" b="0" i="1" u="none" strike="noStrike" baseline="0" dirty="0">
                <a:solidFill>
                  <a:schemeClr val="tx1"/>
                </a:solidFill>
                <a:latin typeface="Calibri" panose="020F0502020204030204" pitchFamily="34" charset="0"/>
              </a:rPr>
              <a:t> from whom the whole body, joined and knit together by what every joint supplies, according to the effective working by which every part does its share, causes growth of the body for the edifying of itself in love.</a:t>
            </a:r>
            <a:endParaRPr lang="en-US" sz="1200" b="0" i="0" u="none" strike="noStrike" baseline="0" dirty="0">
              <a:solidFill>
                <a:schemeClr val="tx1"/>
              </a:solidFill>
              <a:latin typeface="Calibri" panose="020F0502020204030204" pitchFamily="34" charset="0"/>
            </a:endParaRPr>
          </a:p>
          <a:p>
            <a:pPr marR="0" lvl="2"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Understand that the idea of consumerism in the church is misguided</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You are not a part of this congregation to be served!</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You are a part of this congregation to serve!</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One website for one typical denominational church I looked into (What they offer): Choir, Dance, Drama, Media, Specialized ministries for men, women, youth, children, singles, dorm ministry for college students, King's </a:t>
            </a:r>
            <a:r>
              <a:rPr lang="en-US" sz="1200" b="0" i="0" u="none" strike="noStrike" baseline="0" dirty="0" err="1">
                <a:solidFill>
                  <a:schemeClr val="tx1"/>
                </a:solidFill>
                <a:latin typeface="Calibri" panose="020F0502020204030204" pitchFamily="34" charset="0"/>
              </a:rPr>
              <a:t>Kozy</a:t>
            </a:r>
            <a:r>
              <a:rPr lang="en-US" sz="1200" b="0" i="0" u="none" strike="noStrike" baseline="0" dirty="0">
                <a:solidFill>
                  <a:schemeClr val="tx1"/>
                </a:solidFill>
                <a:latin typeface="Calibri" panose="020F0502020204030204" pitchFamily="34" charset="0"/>
              </a:rPr>
              <a:t> Kid's Nursery, transportation, kitchen and food to be used for "various servants and events.  In effect, look at what we have for YOU!</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In church as well (Note:  It is good to challenge and teach.  It is not good to pander!)</a:t>
            </a: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[CLICK] Involvement in the church</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Designed by God for Edification </a:t>
            </a:r>
          </a:p>
          <a:p>
            <a:pPr marR="0" algn="l" rtl="0"/>
            <a:r>
              <a:rPr lang="en-US" sz="1200" b="1" i="0" u="none" strike="noStrike" baseline="0" dirty="0">
                <a:solidFill>
                  <a:schemeClr val="tx1"/>
                </a:solidFill>
                <a:latin typeface="Calibri" panose="020F0502020204030204" pitchFamily="34" charset="0"/>
              </a:rPr>
              <a:t>Hebrews 10:24-25</a:t>
            </a:r>
            <a:r>
              <a:rPr lang="en-US" sz="1200" b="0" i="1" u="none" strike="noStrike" baseline="0" dirty="0">
                <a:solidFill>
                  <a:schemeClr val="tx1"/>
                </a:solidFill>
                <a:latin typeface="Calibri" panose="020F0502020204030204" pitchFamily="34" charset="0"/>
              </a:rPr>
              <a:t>  And let us consider one another in order to stir up love and good works,  (25)  not forsaking the assembling of ourselves together, as is the manner of some, but exhorting one another, and so much the more as you see the Day approaching.</a:t>
            </a:r>
          </a:p>
          <a:p>
            <a:pPr marR="0" lvl="2" algn="l" rtl="0">
              <a:buSzPts val="220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Please consider the impact your absence (especially if it is inappropriate) has upon your brethren!</a:t>
            </a:r>
          </a:p>
          <a:p>
            <a:pPr marR="0" algn="l" rtl="0"/>
            <a:r>
              <a:rPr lang="en-US" sz="1200" b="1" i="0" u="none" strike="noStrike" baseline="0" dirty="0">
                <a:solidFill>
                  <a:schemeClr val="tx1"/>
                </a:solidFill>
                <a:latin typeface="Calibri" panose="020F0502020204030204" pitchFamily="34" charset="0"/>
              </a:rPr>
              <a:t>Ephesians 4:11-12 </a:t>
            </a:r>
            <a:r>
              <a:rPr lang="en-US" sz="1200" b="0" i="1" u="none" strike="noStrike" baseline="0" dirty="0">
                <a:solidFill>
                  <a:schemeClr val="tx1"/>
                </a:solidFill>
                <a:latin typeface="Calibri" panose="020F0502020204030204" pitchFamily="34" charset="0"/>
              </a:rPr>
              <a:t> And He Himself gave some to be apostles, some prophets, some evangelists, and some pastors and teachers,  (12)  for the equipping of the saints for the work of ministry, for the edifying of the body of Christ,</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Purpose to save the world (Evangelism)</a:t>
            </a:r>
          </a:p>
          <a:p>
            <a:pPr marR="0" algn="l" rtl="0"/>
            <a:r>
              <a:rPr lang="en-US" sz="1200" b="1" i="0" u="none" strike="noStrike" baseline="0" dirty="0">
                <a:solidFill>
                  <a:schemeClr val="tx1"/>
                </a:solidFill>
                <a:latin typeface="Calibri" panose="020F0502020204030204" pitchFamily="34" charset="0"/>
              </a:rPr>
              <a:t>1 Timothy 3:14-15 </a:t>
            </a:r>
            <a:r>
              <a:rPr lang="en-US" sz="1200" b="0" i="1" u="none" strike="noStrike" baseline="0" dirty="0">
                <a:solidFill>
                  <a:schemeClr val="tx1"/>
                </a:solidFill>
                <a:latin typeface="Calibri" panose="020F0502020204030204" pitchFamily="34" charset="0"/>
              </a:rPr>
              <a:t> These things I write to you, though I hope to come to you shortly;  (15)  but if I am delayed, I write so that you may know how you ought to conduct yourself in the house of God, which is the church of the living God, </a:t>
            </a:r>
            <a:r>
              <a:rPr lang="en-US" sz="1200" b="0" i="0" u="none" strike="noStrike" baseline="0" dirty="0">
                <a:solidFill>
                  <a:schemeClr val="tx1"/>
                </a:solidFill>
                <a:latin typeface="Calibri" panose="020F0502020204030204" pitchFamily="34" charset="0"/>
              </a:rPr>
              <a:t>the pillar and ground of the truth</a:t>
            </a:r>
            <a:r>
              <a:rPr lang="en-US" sz="1200" b="0" i="1" u="none" strike="noStrike" baseline="0" dirty="0">
                <a:solidFill>
                  <a:schemeClr val="tx1"/>
                </a:solidFill>
                <a:latin typeface="Calibri" panose="020F0502020204030204" pitchFamily="34" charset="0"/>
              </a:rPr>
              <a:t>.</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Book of Philippians emphasizes the preaching of Christ, the support of the evangelist, and the individual responsibility of the members</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What faithful churches offer, rather than pandering and the consumer mentality</a:t>
            </a:r>
          </a:p>
          <a:p>
            <a:pPr marR="0" lvl="2"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Opportunity to worship God</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Fellowship with those of like precious faith, to encourage and strengthen one another.</a:t>
            </a:r>
          </a:p>
          <a:p>
            <a:pPr marR="0" algn="l" rtl="0"/>
            <a:r>
              <a:rPr lang="en-US" sz="1200" b="1" i="0" u="none" strike="noStrike" baseline="0" dirty="0">
                <a:solidFill>
                  <a:schemeClr val="tx1"/>
                </a:solidFill>
                <a:latin typeface="Calibri" panose="020F0502020204030204" pitchFamily="34" charset="0"/>
              </a:rPr>
              <a:t>Acts 2:46-47</a:t>
            </a:r>
            <a:r>
              <a:rPr lang="en-US" sz="1200" b="0" i="1" u="none" strike="noStrike" baseline="0" dirty="0">
                <a:solidFill>
                  <a:schemeClr val="tx1"/>
                </a:solidFill>
                <a:latin typeface="Calibri" panose="020F0502020204030204" pitchFamily="34" charset="0"/>
              </a:rPr>
              <a:t>  So continuing daily with one accord in the temple, and breaking bread from house to house, they ate their food with gladness and simplicity of heart,  (47)  praising God and having favor with all the people. And the Lord added to the church daily those who were being saved.</a:t>
            </a:r>
            <a:endParaRPr lang="en-US" sz="1200" b="0" i="0" u="none" strike="noStrike" baseline="0" dirty="0">
              <a:solidFill>
                <a:schemeClr val="tx1"/>
              </a:solidFill>
              <a:latin typeface="Calibri" panose="020F0502020204030204" pitchFamily="34" charset="0"/>
            </a:endParaRPr>
          </a:p>
          <a:p>
            <a:pPr marR="0" lvl="2"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Classes, Meetings, Singings, and other opportunities to grow and encourage!</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But, you have to be here, and participate, and make it an important priority!</a:t>
            </a:r>
            <a:endParaRPr lang="en-US" sz="1200" u="none" dirty="0">
              <a:solidFill>
                <a:schemeClr val="tx1"/>
              </a:solidFill>
            </a:endParaRPr>
          </a:p>
        </p:txBody>
      </p:sp>
      <p:sp>
        <p:nvSpPr>
          <p:cNvPr id="4" name="Slide Number Placeholder 3"/>
          <p:cNvSpPr>
            <a:spLocks noGrp="1"/>
          </p:cNvSpPr>
          <p:nvPr>
            <p:ph type="sldNum" sz="quarter" idx="5"/>
          </p:nvPr>
        </p:nvSpPr>
        <p:spPr/>
        <p:txBody>
          <a:bodyPr/>
          <a:lstStyle/>
          <a:p>
            <a:fld id="{E60148D6-FED5-4273-BEF8-FA9D1010E0EA}" type="slidenum">
              <a:rPr lang="en-US" smtClean="0"/>
              <a:t>3</a:t>
            </a:fld>
            <a:endParaRPr lang="en-US"/>
          </a:p>
        </p:txBody>
      </p:sp>
    </p:spTree>
    <p:extLst>
      <p:ext uri="{BB962C8B-B14F-4D97-AF65-F5344CB8AC3E}">
        <p14:creationId xmlns:p14="http://schemas.microsoft.com/office/powerpoint/2010/main" val="290012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2200" b="1" i="0" u="none" strike="noStrike" baseline="0" dirty="0">
                <a:solidFill>
                  <a:srgbClr val="000000"/>
                </a:solidFill>
                <a:latin typeface="Calibri" panose="020F0502020204030204" pitchFamily="34" charset="0"/>
              </a:rPr>
              <a:t>Use Your Resources</a:t>
            </a:r>
            <a:endParaRPr lang="en-US" sz="2200" b="0" i="0" u="none" strike="noStrike" baseline="0" dirty="0">
              <a:solidFill>
                <a:srgbClr val="000000"/>
              </a:solidFill>
              <a:latin typeface="Calibri" panose="020F0502020204030204" pitchFamily="34" charset="0"/>
            </a:endParaRPr>
          </a:p>
          <a:p>
            <a:pPr marR="0" algn="l" rtl="0">
              <a:buSzPts val="14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Use your brethren to invest and grow your faith!</a:t>
            </a:r>
            <a:endParaRPr lang="en-US" sz="2200" b="0" i="0" u="none" strike="noStrike" baseline="0" dirty="0">
              <a:solidFill>
                <a:srgbClr val="000000"/>
              </a:solidFill>
              <a:latin typeface="Calibri" panose="020F0502020204030204" pitchFamily="34" charset="0"/>
            </a:endParaRPr>
          </a:p>
          <a:p>
            <a:pPr marR="0" lvl="1" algn="l" rtl="0">
              <a:buFont typeface="Symbol" panose="05050102010706020507" pitchFamily="18" charset="2"/>
              <a:buChar char="·"/>
            </a:pPr>
            <a:r>
              <a:rPr lang="en-US" sz="2200" b="0" i="0" u="none" strike="noStrike" baseline="0" dirty="0">
                <a:solidFill>
                  <a:srgbClr val="000000"/>
                </a:solidFill>
                <a:latin typeface="Calibri" panose="020F0502020204030204" pitchFamily="34" charset="0"/>
              </a:rPr>
              <a:t>Friendship, fellowship and worship together</a:t>
            </a:r>
          </a:p>
          <a:p>
            <a:pPr marR="0" algn="l" rtl="0">
              <a:buSzPts val="14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Use your Bible/The sword of the Spirit</a:t>
            </a:r>
            <a:endParaRPr lang="en-US" sz="2200" b="0" i="0" u="none" strike="noStrike" baseline="0" dirty="0">
              <a:solidFill>
                <a:srgbClr val="000000"/>
              </a:solidFill>
              <a:latin typeface="Calibri" panose="020F0502020204030204" pitchFamily="34" charset="0"/>
            </a:endParaRPr>
          </a:p>
          <a:p>
            <a:pPr marR="0" algn="l" rtl="0"/>
            <a:r>
              <a:rPr lang="en-US" sz="2200" b="1" i="0" u="none" strike="noStrike" baseline="0" dirty="0">
                <a:solidFill>
                  <a:srgbClr val="FF0000"/>
                </a:solidFill>
                <a:latin typeface="Calibri" panose="020F0502020204030204" pitchFamily="34" charset="0"/>
              </a:rPr>
              <a:t>Hebrews 4:12</a:t>
            </a:r>
            <a:r>
              <a:rPr lang="en-US" sz="2200" b="0" i="1" u="none" strike="noStrike" baseline="0" dirty="0">
                <a:solidFill>
                  <a:srgbClr val="FF0000"/>
                </a:solidFill>
                <a:latin typeface="Calibri" panose="020F0502020204030204" pitchFamily="34" charset="0"/>
              </a:rPr>
              <a:t>  For the word of God is living and powerful, and sharper than any two-edged sword, piercing even to the division of soul and spirit, and of joints and marrow, and is a discerner of the thoughts and intents of the heart.</a:t>
            </a:r>
            <a:endParaRPr lang="en-US" sz="2200" b="0" i="0" u="none" strike="noStrike" baseline="0" dirty="0">
              <a:solidFill>
                <a:srgbClr val="000000"/>
              </a:solidFill>
              <a:latin typeface="Calibri" panose="020F0502020204030204" pitchFamily="34" charset="0"/>
            </a:endParaRPr>
          </a:p>
          <a:p>
            <a:pPr marR="0" lvl="1" algn="l" rtl="0">
              <a:buFont typeface="Symbol" panose="05050102010706020507" pitchFamily="18" charset="2"/>
              <a:buChar char="·"/>
            </a:pPr>
            <a:r>
              <a:rPr lang="en-US" sz="2200" b="0" i="0" u="none" strike="noStrike" baseline="0" dirty="0">
                <a:solidFill>
                  <a:srgbClr val="000000"/>
                </a:solidFill>
                <a:latin typeface="Calibri" panose="020F0502020204030204" pitchFamily="34" charset="0"/>
              </a:rPr>
              <a:t>Study and wield it actively!</a:t>
            </a:r>
          </a:p>
          <a:p>
            <a:pPr marR="0" algn="l" rtl="0">
              <a:buSzPts val="14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Elders/Deacons/Preachers/Teachers</a:t>
            </a:r>
            <a:endParaRPr lang="en-US" sz="2200" b="0" i="0" u="none" strike="noStrike" baseline="0" dirty="0">
              <a:solidFill>
                <a:srgbClr val="000000"/>
              </a:solidFill>
              <a:latin typeface="Calibri" panose="020F0502020204030204" pitchFamily="34" charset="0"/>
            </a:endParaRPr>
          </a:p>
          <a:p>
            <a:pPr marR="0" algn="l" rtl="0"/>
            <a:r>
              <a:rPr lang="en-US" sz="2200" b="1" i="0" u="none" strike="noStrike" baseline="0" dirty="0">
                <a:solidFill>
                  <a:srgbClr val="FF0000"/>
                </a:solidFill>
                <a:latin typeface="Calibri" panose="020F0502020204030204" pitchFamily="34" charset="0"/>
              </a:rPr>
              <a:t>Ephesians 4:11-13 </a:t>
            </a:r>
            <a:r>
              <a:rPr lang="en-US" sz="2200" b="0" i="1" u="none" strike="noStrike" baseline="0" dirty="0">
                <a:solidFill>
                  <a:srgbClr val="FF0000"/>
                </a:solidFill>
                <a:latin typeface="Calibri" panose="020F0502020204030204" pitchFamily="34" charset="0"/>
              </a:rPr>
              <a:t> And He Himself gave some to be apostles, some prophets, some evangelists, and some pastors and teachers,  (12)  for the equipping of the saints for the work of ministry, for the edifying of the body of Christ,  (13)  till we all come to the unity of the faith and of the knowledge of the Son of God, to a perfect man, to the measure of the stature of the fullness of Christ;</a:t>
            </a:r>
            <a:endParaRPr lang="en-US" sz="1400" b="0" i="0" u="none" strike="noStrike" baseline="0" dirty="0">
              <a:solidFill>
                <a:srgbClr val="FF0000"/>
              </a:solidFill>
              <a:latin typeface="Calibri" panose="020F0502020204030204" pitchFamily="34" charset="0"/>
            </a:endParaRPr>
          </a:p>
          <a:p>
            <a:pPr marR="0" algn="l" rtl="0">
              <a:buSzPts val="14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Even the World, as you learn from the Sin and Despair of </a:t>
            </a:r>
            <a:r>
              <a:rPr lang="en-US" sz="2200" b="1" i="0" u="none" strike="noStrike" baseline="0" dirty="0" err="1">
                <a:solidFill>
                  <a:srgbClr val="000000"/>
                </a:solidFill>
                <a:latin typeface="Calibri" panose="020F0502020204030204" pitchFamily="34" charset="0"/>
              </a:rPr>
              <a:t>worldiness</a:t>
            </a:r>
            <a:r>
              <a:rPr lang="en-US" sz="2200" b="1" i="0" u="none" strike="noStrike" baseline="0" dirty="0">
                <a:solidFill>
                  <a:srgbClr val="000000"/>
                </a:solidFill>
                <a:latin typeface="Calibri" panose="020F0502020204030204" pitchFamily="34" charset="0"/>
              </a:rPr>
              <a:t>!</a:t>
            </a:r>
          </a:p>
          <a:p>
            <a:pPr marR="0" algn="l" rtl="0"/>
            <a:r>
              <a:rPr lang="en-US" sz="2200" b="1" i="0" u="none" strike="noStrike" baseline="0" dirty="0">
                <a:solidFill>
                  <a:srgbClr val="FF0000"/>
                </a:solidFill>
                <a:latin typeface="Calibri" panose="020F0502020204030204" pitchFamily="34" charset="0"/>
              </a:rPr>
              <a:t>1 Peter 4:1-3 </a:t>
            </a:r>
            <a:r>
              <a:rPr lang="en-US" sz="2200" b="0" i="1" u="none" strike="noStrike" baseline="0" dirty="0">
                <a:solidFill>
                  <a:srgbClr val="FF0000"/>
                </a:solidFill>
                <a:latin typeface="Calibri" panose="020F0502020204030204" pitchFamily="34" charset="0"/>
              </a:rPr>
              <a:t> Therefore, since Christ suffered for us in the flesh, arm yourselves also with the same mind, for he who has suffered in the flesh has ceased from sin,  (2)  that he no longer should live the rest of his time in the flesh for the lusts of men, but for the will of God.  (3)  For we have spent enough of our past lifetime in doing the will of the Gentiles—when we walked in lewdness, lusts, drunkenness, revelries, drinking parties, and abominable idolatries.</a:t>
            </a:r>
            <a:endParaRPr lang="en-US" sz="1400" b="0" i="0" u="none" strike="noStrike" baseline="0" dirty="0">
              <a:solidFill>
                <a:srgbClr val="FF0000"/>
              </a:solidFill>
              <a:latin typeface="Calibri" panose="020F0502020204030204" pitchFamily="34" charset="0"/>
            </a:endParaRPr>
          </a:p>
          <a:p>
            <a:pPr marR="0" algn="l" rtl="0">
              <a:buSzPts val="14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Don't just depend upon yourself - But, Dedicate yourself to spiritual exercise!</a:t>
            </a:r>
            <a:endParaRPr lang="en-US" sz="2200" b="0" i="0" u="none" strike="noStrike" baseline="0" dirty="0">
              <a:solidFill>
                <a:srgbClr val="000000"/>
              </a:solidFill>
              <a:latin typeface="Calibri" panose="020F0502020204030204" pitchFamily="34" charset="0"/>
            </a:endParaRPr>
          </a:p>
          <a:p>
            <a:pPr marR="0" algn="l" rtl="0"/>
            <a:r>
              <a:rPr lang="en-US" sz="2200" b="1" i="0" u="none" strike="noStrike" baseline="0">
                <a:solidFill>
                  <a:srgbClr val="FF0000"/>
                </a:solidFill>
                <a:latin typeface="Calibri" panose="020F0502020204030204" pitchFamily="34" charset="0"/>
              </a:rPr>
              <a:t>1 Peter 4:3 </a:t>
            </a:r>
            <a:r>
              <a:rPr lang="en-US" sz="2200" b="0" i="1" u="none" strike="noStrike" baseline="0">
                <a:solidFill>
                  <a:srgbClr val="FF0000"/>
                </a:solidFill>
                <a:latin typeface="Calibri" panose="020F0502020204030204" pitchFamily="34" charset="0"/>
              </a:rPr>
              <a:t> For we have spent enough of our past lifetime in doing the will of the Gentiles—when we walked in lewdness, lusts, drunkenness, revelries, drinking parties, and abominable idolatries.</a:t>
            </a:r>
            <a:endParaRPr lang="en-US" dirty="0"/>
          </a:p>
        </p:txBody>
      </p:sp>
      <p:sp>
        <p:nvSpPr>
          <p:cNvPr id="4" name="Slide Number Placeholder 3"/>
          <p:cNvSpPr>
            <a:spLocks noGrp="1"/>
          </p:cNvSpPr>
          <p:nvPr>
            <p:ph type="sldNum" sz="quarter" idx="5"/>
          </p:nvPr>
        </p:nvSpPr>
        <p:spPr/>
        <p:txBody>
          <a:bodyPr/>
          <a:lstStyle/>
          <a:p>
            <a:fld id="{E60148D6-FED5-4273-BEF8-FA9D1010E0EA}" type="slidenum">
              <a:rPr lang="en-US" smtClean="0"/>
              <a:t>4</a:t>
            </a:fld>
            <a:endParaRPr lang="en-US"/>
          </a:p>
        </p:txBody>
      </p:sp>
    </p:spTree>
    <p:extLst>
      <p:ext uri="{BB962C8B-B14F-4D97-AF65-F5344CB8AC3E}">
        <p14:creationId xmlns:p14="http://schemas.microsoft.com/office/powerpoint/2010/main" val="181353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19DE-D700-8A9C-2EA1-64C5EF56B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F0339-20F5-3292-8B9F-871BFE198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4CE14-F3F5-96E1-54BF-CC4D2903E71C}"/>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5" name="Footer Placeholder 4">
            <a:extLst>
              <a:ext uri="{FF2B5EF4-FFF2-40B4-BE49-F238E27FC236}">
                <a16:creationId xmlns:a16="http://schemas.microsoft.com/office/drawing/2014/main" id="{97098028-A4C9-4816-9989-F19F81288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F1DB3-044B-C588-807C-0385CBC530F1}"/>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124277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160B-612D-6D1C-CCE3-41DA9C4810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B7614C-0A1E-33C9-D4A4-B8F671F7C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D6D89-A3A6-549E-7D16-50A76B9D3D68}"/>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5" name="Footer Placeholder 4">
            <a:extLst>
              <a:ext uri="{FF2B5EF4-FFF2-40B4-BE49-F238E27FC236}">
                <a16:creationId xmlns:a16="http://schemas.microsoft.com/office/drawing/2014/main" id="{C8E252F4-B8BE-98FF-7827-F8B5B30BA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C608A-4381-BB1B-A88E-CB0206986A63}"/>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304299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48A1EA-13F6-DD30-F549-9DE714ECF8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31DA3B-6BE0-7861-9570-19AFECE15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9AA3F-4079-44E0-13D4-67C13B872C7C}"/>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5" name="Footer Placeholder 4">
            <a:extLst>
              <a:ext uri="{FF2B5EF4-FFF2-40B4-BE49-F238E27FC236}">
                <a16:creationId xmlns:a16="http://schemas.microsoft.com/office/drawing/2014/main" id="{B1061403-65D9-3F7A-2739-39E9BAE05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405B5-AEA6-7CAA-9C50-727AA8BC9407}"/>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255476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3E15-0618-2D41-ABE6-115E35282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79E68A-823A-2EC9-0D18-461ED9B7D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3E6CE-36FE-AB80-BE38-884192D46E0C}"/>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5" name="Footer Placeholder 4">
            <a:extLst>
              <a:ext uri="{FF2B5EF4-FFF2-40B4-BE49-F238E27FC236}">
                <a16:creationId xmlns:a16="http://schemas.microsoft.com/office/drawing/2014/main" id="{3D7436B5-C97F-7E94-5E2E-8E235F1D8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A0001-B9CC-E69C-3579-4573A3A50B99}"/>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179000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BCB6-B3B8-3ECC-BDEF-A83E17D51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E2E23-0567-5527-46EA-12AA1BE6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1DA361-9C60-985C-D5EA-6CC0261E5576}"/>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5" name="Footer Placeholder 4">
            <a:extLst>
              <a:ext uri="{FF2B5EF4-FFF2-40B4-BE49-F238E27FC236}">
                <a16:creationId xmlns:a16="http://schemas.microsoft.com/office/drawing/2014/main" id="{41B990D4-DB9F-A1FE-B155-0773CBB0E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4D837-D4E5-B21D-D989-EF754E49FDA0}"/>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63518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F7AB-9EFE-AD24-E01B-704D8CC52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B2B04-AF00-F97B-E81D-C9E0038FE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18CF39-CE4D-D845-322F-75098D2BB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16FDB-6D1D-941C-DBFD-FB4A3CF9743F}"/>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6" name="Footer Placeholder 5">
            <a:extLst>
              <a:ext uri="{FF2B5EF4-FFF2-40B4-BE49-F238E27FC236}">
                <a16:creationId xmlns:a16="http://schemas.microsoft.com/office/drawing/2014/main" id="{D1A666F4-B713-E457-5442-9E40EF02D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686EF-F8AE-BDEB-DC8A-8C7E065ED348}"/>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203067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6B9F-5E69-7B63-5543-400A550592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E71D4-E791-8059-7CF4-33107A078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0DA6F-F01A-52A2-DB60-C0E2F886EB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63207-E726-8518-58DC-BA2F825AE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B51BE-67B0-6D2F-E1A6-80560FCBED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9B293F-AFD9-6B27-81E1-441C667A7A04}"/>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8" name="Footer Placeholder 7">
            <a:extLst>
              <a:ext uri="{FF2B5EF4-FFF2-40B4-BE49-F238E27FC236}">
                <a16:creationId xmlns:a16="http://schemas.microsoft.com/office/drawing/2014/main" id="{DE3E8E61-81F6-3879-D357-93D0922156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1E89A-354C-CBC7-5C1F-EEEF0A95FA7F}"/>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321964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7923-D800-FA15-C9F9-D4156EC65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D9422-2846-6100-6ABB-A45A1A564D5E}"/>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4" name="Footer Placeholder 3">
            <a:extLst>
              <a:ext uri="{FF2B5EF4-FFF2-40B4-BE49-F238E27FC236}">
                <a16:creationId xmlns:a16="http://schemas.microsoft.com/office/drawing/2014/main" id="{8EE4B356-DEA3-AC0A-FC2A-1489126B9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EA61C-7450-FB69-F57C-FFFE7E3B8D98}"/>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90743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CECFB-8ED8-E4B3-3C83-35AD381CE186}"/>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3" name="Footer Placeholder 2">
            <a:extLst>
              <a:ext uri="{FF2B5EF4-FFF2-40B4-BE49-F238E27FC236}">
                <a16:creationId xmlns:a16="http://schemas.microsoft.com/office/drawing/2014/main" id="{BBD71860-6DDF-EDE3-6C7F-0B4E36D22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BB16D-B25F-3130-6BD7-AE140719BF84}"/>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161021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4329-F4F8-88CC-10E8-0249DEFB7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FB644-638D-C63A-F22A-88130AE18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A1C903-73BF-E56B-A68D-123C83762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E740D-E278-59DA-24D4-96C55561B815}"/>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6" name="Footer Placeholder 5">
            <a:extLst>
              <a:ext uri="{FF2B5EF4-FFF2-40B4-BE49-F238E27FC236}">
                <a16:creationId xmlns:a16="http://schemas.microsoft.com/office/drawing/2014/main" id="{5A8D2199-E2BB-79A5-756D-0B4935976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7B12A-3C36-6A1F-ABFE-81F3741D45FA}"/>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91699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5447-736F-9569-B348-3759156F4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FBFE43-215C-34E4-39B4-7988BC1D6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C07AA-0A37-1828-0586-916E75AAE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E627A-24C8-D7BB-32B3-3E178A5212DA}"/>
              </a:ext>
            </a:extLst>
          </p:cNvPr>
          <p:cNvSpPr>
            <a:spLocks noGrp="1"/>
          </p:cNvSpPr>
          <p:nvPr>
            <p:ph type="dt" sz="half" idx="10"/>
          </p:nvPr>
        </p:nvSpPr>
        <p:spPr/>
        <p:txBody>
          <a:bodyPr/>
          <a:lstStyle/>
          <a:p>
            <a:fld id="{2CE512FE-E3D7-470B-9214-9B4282957581}" type="datetimeFigureOut">
              <a:rPr lang="en-US" smtClean="0"/>
              <a:t>6/7/2024</a:t>
            </a:fld>
            <a:endParaRPr lang="en-US"/>
          </a:p>
        </p:txBody>
      </p:sp>
      <p:sp>
        <p:nvSpPr>
          <p:cNvPr id="6" name="Footer Placeholder 5">
            <a:extLst>
              <a:ext uri="{FF2B5EF4-FFF2-40B4-BE49-F238E27FC236}">
                <a16:creationId xmlns:a16="http://schemas.microsoft.com/office/drawing/2014/main" id="{152F374F-ED28-85D0-3A40-A4BEE7552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C3C4E-74A2-A112-5BE6-4DFF64ADDF25}"/>
              </a:ext>
            </a:extLst>
          </p:cNvPr>
          <p:cNvSpPr>
            <a:spLocks noGrp="1"/>
          </p:cNvSpPr>
          <p:nvPr>
            <p:ph type="sldNum" sz="quarter" idx="12"/>
          </p:nvPr>
        </p:nvSpPr>
        <p:spPr/>
        <p:txBody>
          <a:bodyPr/>
          <a:lstStyle/>
          <a:p>
            <a:fld id="{074B3BEC-FBD4-49C4-BF9F-03F74398306A}" type="slidenum">
              <a:rPr lang="en-US" smtClean="0"/>
              <a:t>‹#›</a:t>
            </a:fld>
            <a:endParaRPr lang="en-US"/>
          </a:p>
        </p:txBody>
      </p:sp>
    </p:spTree>
    <p:extLst>
      <p:ext uri="{BB962C8B-B14F-4D97-AF65-F5344CB8AC3E}">
        <p14:creationId xmlns:p14="http://schemas.microsoft.com/office/powerpoint/2010/main" val="376529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Blur/>
                    </a14:imgEffect>
                    <a14:imgEffect>
                      <a14:colorTemperature colorTemp="11500"/>
                    </a14:imgEffect>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7D0AA-DB26-C3DE-F154-F70C5B1F3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35BC7-5162-5E8D-0E28-13EAE6A05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441D7-86E6-2DF0-BD87-8D47B94E3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E512FE-E3D7-470B-9214-9B4282957581}" type="datetimeFigureOut">
              <a:rPr lang="en-US" smtClean="0"/>
              <a:t>6/7/2024</a:t>
            </a:fld>
            <a:endParaRPr lang="en-US"/>
          </a:p>
        </p:txBody>
      </p:sp>
      <p:sp>
        <p:nvSpPr>
          <p:cNvPr id="5" name="Footer Placeholder 4">
            <a:extLst>
              <a:ext uri="{FF2B5EF4-FFF2-40B4-BE49-F238E27FC236}">
                <a16:creationId xmlns:a16="http://schemas.microsoft.com/office/drawing/2014/main" id="{93AFBC04-5800-DE70-8C3E-FC9BA8CA4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E9B4CC-FE6C-C46D-4670-3E987C1F2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4B3BEC-FBD4-49C4-BF9F-03F74398306A}" type="slidenum">
              <a:rPr lang="en-US" smtClean="0"/>
              <a:t>‹#›</a:t>
            </a:fld>
            <a:endParaRPr lang="en-US"/>
          </a:p>
        </p:txBody>
      </p:sp>
    </p:spTree>
    <p:extLst>
      <p:ext uri="{BB962C8B-B14F-4D97-AF65-F5344CB8AC3E}">
        <p14:creationId xmlns:p14="http://schemas.microsoft.com/office/powerpoint/2010/main" val="324175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5F8C-9C9D-893C-2035-E724D52EBB9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B965D96-EC37-FA73-6749-45B6362A4E65}"/>
              </a:ext>
            </a:extLst>
          </p:cNvPr>
          <p:cNvSpPr>
            <a:spLocks noGrp="1"/>
          </p:cNvSpPr>
          <p:nvPr>
            <p:ph type="subTitle" idx="1"/>
          </p:nvPr>
        </p:nvSpPr>
        <p:spPr/>
        <p:txBody>
          <a:bodyPr/>
          <a:lstStyle/>
          <a:p>
            <a:endParaRPr lang="en-US"/>
          </a:p>
        </p:txBody>
      </p:sp>
      <p:pic>
        <p:nvPicPr>
          <p:cNvPr id="5" name="Picture 4" descr="A person holding a piece of paper&#10;&#10;Description automatically generated">
            <a:extLst>
              <a:ext uri="{FF2B5EF4-FFF2-40B4-BE49-F238E27FC236}">
                <a16:creationId xmlns:a16="http://schemas.microsoft.com/office/drawing/2014/main" id="{1823B1C9-075C-5817-A273-222AE1371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5DFF373-153D-4399-6121-DBBA0C2E076F}"/>
              </a:ext>
            </a:extLst>
          </p:cNvPr>
          <p:cNvSpPr txBox="1"/>
          <p:nvPr/>
        </p:nvSpPr>
        <p:spPr>
          <a:xfrm rot="316421">
            <a:off x="8232859" y="5299075"/>
            <a:ext cx="3522262" cy="1015663"/>
          </a:xfrm>
          <a:prstGeom prst="rect">
            <a:avLst/>
          </a:prstGeom>
          <a:noFill/>
        </p:spPr>
        <p:txBody>
          <a:bodyPr wrap="square" rtlCol="0">
            <a:spAutoFit/>
          </a:bodyPr>
          <a:lstStyle/>
          <a:p>
            <a:r>
              <a:rPr lang="en-US" sz="6000" b="1" dirty="0">
                <a:latin typeface="Oh Now!" pitchFamily="2" charset="0"/>
              </a:rPr>
              <a:t>2 Peter 1:5-8</a:t>
            </a:r>
          </a:p>
        </p:txBody>
      </p:sp>
    </p:spTree>
    <p:extLst>
      <p:ext uri="{BB962C8B-B14F-4D97-AF65-F5344CB8AC3E}">
        <p14:creationId xmlns:p14="http://schemas.microsoft.com/office/powerpoint/2010/main" val="279972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7C3A-4E20-C94C-6C70-374396559847}"/>
              </a:ext>
            </a:extLst>
          </p:cNvPr>
          <p:cNvSpPr>
            <a:spLocks noGrp="1"/>
          </p:cNvSpPr>
          <p:nvPr>
            <p:ph type="ctrTitle"/>
          </p:nvPr>
        </p:nvSpPr>
        <p:spPr>
          <a:xfrm>
            <a:off x="274320" y="172721"/>
            <a:ext cx="11490960" cy="1229359"/>
          </a:xfrm>
        </p:spPr>
        <p:txBody>
          <a:bodyPr anchor="t">
            <a:normAutofit/>
          </a:bodyPr>
          <a:lstStyle/>
          <a:p>
            <a:pPr algn="l"/>
            <a:r>
              <a:rPr lang="en-US" sz="7200" dirty="0">
                <a:latin typeface="Oh Now!" pitchFamily="2" charset="0"/>
              </a:rPr>
              <a:t>What if You Don’t  invest ?</a:t>
            </a:r>
          </a:p>
        </p:txBody>
      </p:sp>
      <p:sp>
        <p:nvSpPr>
          <p:cNvPr id="3" name="Subtitle 2">
            <a:extLst>
              <a:ext uri="{FF2B5EF4-FFF2-40B4-BE49-F238E27FC236}">
                <a16:creationId xmlns:a16="http://schemas.microsoft.com/office/drawing/2014/main" id="{91D86354-3336-A0A9-A068-1F032F92DE54}"/>
              </a:ext>
            </a:extLst>
          </p:cNvPr>
          <p:cNvSpPr>
            <a:spLocks noGrp="1"/>
          </p:cNvSpPr>
          <p:nvPr>
            <p:ph type="subTitle" idx="1"/>
          </p:nvPr>
        </p:nvSpPr>
        <p:spPr>
          <a:xfrm>
            <a:off x="457200" y="2033494"/>
            <a:ext cx="11308080" cy="3479800"/>
          </a:xfrm>
        </p:spPr>
        <p:txBody>
          <a:bodyPr>
            <a:normAutofit/>
          </a:bodyPr>
          <a:lstStyle/>
          <a:p>
            <a:r>
              <a:rPr lang="en-US" sz="4400" i="1" dirty="0"/>
              <a:t>“shortsighted even to blindness” </a:t>
            </a:r>
            <a:r>
              <a:rPr lang="en-US" sz="4400" dirty="0"/>
              <a:t>~ 2 Peter 1:9</a:t>
            </a:r>
          </a:p>
          <a:p>
            <a:r>
              <a:rPr lang="en-US" sz="4400" i="1" dirty="0"/>
              <a:t>“if they fall away” </a:t>
            </a:r>
            <a:r>
              <a:rPr lang="en-US" sz="4400" dirty="0"/>
              <a:t>~ Hebrews 6:4-6</a:t>
            </a:r>
          </a:p>
          <a:p>
            <a:r>
              <a:rPr lang="en-US" sz="4400" i="1" dirty="0"/>
              <a:t>“lest we drift away” </a:t>
            </a:r>
            <a:r>
              <a:rPr lang="en-US" sz="4400" dirty="0"/>
              <a:t>~  Hebrews 2:1-2</a:t>
            </a:r>
          </a:p>
          <a:p>
            <a:r>
              <a:rPr lang="en-US" sz="4400" i="1" dirty="0"/>
              <a:t>“faith by itself…is dead” </a:t>
            </a:r>
            <a:r>
              <a:rPr lang="en-US" sz="4400" dirty="0"/>
              <a:t>~ James 2:17</a:t>
            </a:r>
          </a:p>
          <a:p>
            <a:pPr algn="l"/>
            <a:endParaRPr lang="en-US" sz="3600" dirty="0"/>
          </a:p>
        </p:txBody>
      </p:sp>
    </p:spTree>
    <p:extLst>
      <p:ext uri="{BB962C8B-B14F-4D97-AF65-F5344CB8AC3E}">
        <p14:creationId xmlns:p14="http://schemas.microsoft.com/office/powerpoint/2010/main" val="269518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7C3A-4E20-C94C-6C70-374396559847}"/>
              </a:ext>
            </a:extLst>
          </p:cNvPr>
          <p:cNvSpPr>
            <a:spLocks noGrp="1"/>
          </p:cNvSpPr>
          <p:nvPr>
            <p:ph type="ctrTitle"/>
          </p:nvPr>
        </p:nvSpPr>
        <p:spPr>
          <a:xfrm>
            <a:off x="282836" y="0"/>
            <a:ext cx="11626327" cy="983725"/>
          </a:xfrm>
        </p:spPr>
        <p:txBody>
          <a:bodyPr anchor="t">
            <a:normAutofit/>
          </a:bodyPr>
          <a:lstStyle/>
          <a:p>
            <a:r>
              <a:rPr lang="en-US" dirty="0">
                <a:latin typeface="Oh Now!" pitchFamily="2" charset="0"/>
              </a:rPr>
              <a:t>Things to do to Invest  In Our Faith</a:t>
            </a:r>
          </a:p>
        </p:txBody>
      </p:sp>
      <p:sp>
        <p:nvSpPr>
          <p:cNvPr id="3" name="Subtitle 2">
            <a:extLst>
              <a:ext uri="{FF2B5EF4-FFF2-40B4-BE49-F238E27FC236}">
                <a16:creationId xmlns:a16="http://schemas.microsoft.com/office/drawing/2014/main" id="{91D86354-3336-A0A9-A068-1F032F92DE54}"/>
              </a:ext>
            </a:extLst>
          </p:cNvPr>
          <p:cNvSpPr>
            <a:spLocks noGrp="1"/>
          </p:cNvSpPr>
          <p:nvPr>
            <p:ph type="subTitle" idx="1"/>
          </p:nvPr>
        </p:nvSpPr>
        <p:spPr>
          <a:xfrm>
            <a:off x="457200" y="983725"/>
            <a:ext cx="11308080" cy="5874275"/>
          </a:xfrm>
        </p:spPr>
        <p:txBody>
          <a:bodyPr>
            <a:normAutofit/>
          </a:bodyPr>
          <a:lstStyle/>
          <a:p>
            <a:pPr>
              <a:lnSpc>
                <a:spcPct val="80000"/>
              </a:lnSpc>
              <a:spcBef>
                <a:spcPts val="0"/>
              </a:spcBef>
            </a:pPr>
            <a:r>
              <a:rPr lang="en-US" sz="4000" b="1" dirty="0"/>
              <a:t>Make it a Priority</a:t>
            </a:r>
          </a:p>
          <a:p>
            <a:pPr>
              <a:lnSpc>
                <a:spcPct val="80000"/>
              </a:lnSpc>
              <a:spcBef>
                <a:spcPts val="0"/>
              </a:spcBef>
              <a:spcAft>
                <a:spcPts val="1000"/>
              </a:spcAft>
            </a:pPr>
            <a:r>
              <a:rPr lang="en-US" sz="3200" dirty="0"/>
              <a:t>Hebrews 4:11; Matthew 16:26; Philippians 2:12-16</a:t>
            </a:r>
          </a:p>
          <a:p>
            <a:pPr>
              <a:spcBef>
                <a:spcPts val="0"/>
              </a:spcBef>
            </a:pPr>
            <a:r>
              <a:rPr lang="en-US" sz="4000" b="1" dirty="0"/>
              <a:t>Study</a:t>
            </a:r>
          </a:p>
          <a:p>
            <a:pPr>
              <a:lnSpc>
                <a:spcPct val="80000"/>
              </a:lnSpc>
              <a:spcBef>
                <a:spcPts val="0"/>
              </a:spcBef>
              <a:spcAft>
                <a:spcPts val="1000"/>
              </a:spcAft>
            </a:pPr>
            <a:r>
              <a:rPr lang="en-US" sz="3200" dirty="0"/>
              <a:t>2 Timothy 2:15; Romans 10:17; Psalm 119:127-135</a:t>
            </a:r>
          </a:p>
          <a:p>
            <a:pPr>
              <a:lnSpc>
                <a:spcPct val="80000"/>
              </a:lnSpc>
              <a:spcBef>
                <a:spcPts val="0"/>
              </a:spcBef>
            </a:pPr>
            <a:r>
              <a:rPr lang="en-US" sz="4000" b="1" dirty="0"/>
              <a:t>Prayer &amp; Meditation</a:t>
            </a:r>
          </a:p>
          <a:p>
            <a:pPr>
              <a:spcBef>
                <a:spcPts val="0"/>
              </a:spcBef>
              <a:spcAft>
                <a:spcPts val="1000"/>
              </a:spcAft>
            </a:pPr>
            <a:r>
              <a:rPr lang="en-US" sz="3200" dirty="0"/>
              <a:t>James 1:5: Proverbs 4:5-8; Philippians 4:8-9</a:t>
            </a:r>
          </a:p>
          <a:p>
            <a:pPr>
              <a:lnSpc>
                <a:spcPct val="80000"/>
              </a:lnSpc>
              <a:spcBef>
                <a:spcPts val="0"/>
              </a:spcBef>
            </a:pPr>
            <a:r>
              <a:rPr lang="en-US" sz="4000" b="1" dirty="0"/>
              <a:t>Live to Serve</a:t>
            </a:r>
          </a:p>
          <a:p>
            <a:pPr>
              <a:spcBef>
                <a:spcPts val="0"/>
              </a:spcBef>
              <a:spcAft>
                <a:spcPts val="1000"/>
              </a:spcAft>
            </a:pPr>
            <a:r>
              <a:rPr lang="en-US" sz="3200" dirty="0"/>
              <a:t>James 1:27; 1 Peter 4:8-10; Ephesians 4:16</a:t>
            </a:r>
          </a:p>
          <a:p>
            <a:pPr>
              <a:lnSpc>
                <a:spcPct val="80000"/>
              </a:lnSpc>
              <a:spcBef>
                <a:spcPts val="0"/>
              </a:spcBef>
            </a:pPr>
            <a:r>
              <a:rPr lang="en-US" sz="4000" b="1" dirty="0"/>
              <a:t>Involvement in the Church</a:t>
            </a:r>
          </a:p>
          <a:p>
            <a:pPr>
              <a:spcBef>
                <a:spcPts val="0"/>
              </a:spcBef>
            </a:pPr>
            <a:r>
              <a:rPr lang="en-US" sz="3200" dirty="0"/>
              <a:t>Hebrews 10:24-25; Ephesians 4:11-12;                                                       1 Timothy 3:14-15; Acts 2:46-47</a:t>
            </a:r>
          </a:p>
        </p:txBody>
      </p:sp>
    </p:spTree>
    <p:extLst>
      <p:ext uri="{BB962C8B-B14F-4D97-AF65-F5344CB8AC3E}">
        <p14:creationId xmlns:p14="http://schemas.microsoft.com/office/powerpoint/2010/main" val="2837994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7C3A-4E20-C94C-6C70-374396559847}"/>
              </a:ext>
            </a:extLst>
          </p:cNvPr>
          <p:cNvSpPr>
            <a:spLocks noGrp="1"/>
          </p:cNvSpPr>
          <p:nvPr>
            <p:ph type="ctrTitle"/>
          </p:nvPr>
        </p:nvSpPr>
        <p:spPr>
          <a:xfrm>
            <a:off x="282836" y="0"/>
            <a:ext cx="11626327" cy="983725"/>
          </a:xfrm>
        </p:spPr>
        <p:txBody>
          <a:bodyPr anchor="t">
            <a:normAutofit/>
          </a:bodyPr>
          <a:lstStyle/>
          <a:p>
            <a:r>
              <a:rPr lang="en-US" dirty="0">
                <a:latin typeface="Oh Now!" pitchFamily="2" charset="0"/>
              </a:rPr>
              <a:t>Use Your Resources!</a:t>
            </a:r>
          </a:p>
        </p:txBody>
      </p:sp>
      <p:sp>
        <p:nvSpPr>
          <p:cNvPr id="3" name="Subtitle 2">
            <a:extLst>
              <a:ext uri="{FF2B5EF4-FFF2-40B4-BE49-F238E27FC236}">
                <a16:creationId xmlns:a16="http://schemas.microsoft.com/office/drawing/2014/main" id="{91D86354-3336-A0A9-A068-1F032F92DE54}"/>
              </a:ext>
            </a:extLst>
          </p:cNvPr>
          <p:cNvSpPr>
            <a:spLocks noGrp="1"/>
          </p:cNvSpPr>
          <p:nvPr>
            <p:ph type="subTitle" idx="1"/>
          </p:nvPr>
        </p:nvSpPr>
        <p:spPr>
          <a:xfrm>
            <a:off x="457200" y="1223682"/>
            <a:ext cx="11308080" cy="5298142"/>
          </a:xfrm>
        </p:spPr>
        <p:txBody>
          <a:bodyPr>
            <a:normAutofit/>
          </a:bodyPr>
          <a:lstStyle/>
          <a:p>
            <a:pPr>
              <a:lnSpc>
                <a:spcPct val="80000"/>
              </a:lnSpc>
              <a:spcBef>
                <a:spcPts val="0"/>
              </a:spcBef>
            </a:pPr>
            <a:r>
              <a:rPr lang="en-US" sz="4000" b="1" dirty="0"/>
              <a:t>Use your brethren to invest and grow your faith</a:t>
            </a:r>
          </a:p>
          <a:p>
            <a:pPr>
              <a:lnSpc>
                <a:spcPct val="80000"/>
              </a:lnSpc>
              <a:spcBef>
                <a:spcPts val="0"/>
              </a:spcBef>
            </a:pPr>
            <a:endParaRPr lang="en-US" sz="4000" b="1" dirty="0"/>
          </a:p>
          <a:p>
            <a:pPr>
              <a:lnSpc>
                <a:spcPct val="80000"/>
              </a:lnSpc>
              <a:spcBef>
                <a:spcPts val="0"/>
              </a:spcBef>
            </a:pPr>
            <a:r>
              <a:rPr lang="en-US" sz="4000" b="1" dirty="0"/>
              <a:t>Use your Bible / The Sword of the Spirit</a:t>
            </a:r>
          </a:p>
          <a:p>
            <a:pPr>
              <a:lnSpc>
                <a:spcPct val="80000"/>
              </a:lnSpc>
              <a:spcBef>
                <a:spcPts val="0"/>
              </a:spcBef>
            </a:pPr>
            <a:endParaRPr lang="en-US" sz="4000" b="1" dirty="0"/>
          </a:p>
          <a:p>
            <a:pPr>
              <a:lnSpc>
                <a:spcPct val="80000"/>
              </a:lnSpc>
              <a:spcBef>
                <a:spcPts val="0"/>
              </a:spcBef>
            </a:pPr>
            <a:r>
              <a:rPr lang="en-US" sz="4000" b="1" dirty="0"/>
              <a:t>Elders / Deacons / Preachers / Teachers</a:t>
            </a:r>
          </a:p>
          <a:p>
            <a:pPr>
              <a:lnSpc>
                <a:spcPct val="80000"/>
              </a:lnSpc>
              <a:spcBef>
                <a:spcPts val="0"/>
              </a:spcBef>
            </a:pPr>
            <a:endParaRPr lang="en-US" sz="4000" b="1" dirty="0"/>
          </a:p>
          <a:p>
            <a:pPr>
              <a:lnSpc>
                <a:spcPct val="80000"/>
              </a:lnSpc>
              <a:spcBef>
                <a:spcPts val="0"/>
              </a:spcBef>
            </a:pPr>
            <a:r>
              <a:rPr lang="en-US" sz="4000" b="1" dirty="0"/>
              <a:t>Even the world, as you learn from the sin                    and despair of worldliness</a:t>
            </a:r>
          </a:p>
          <a:p>
            <a:pPr>
              <a:lnSpc>
                <a:spcPct val="80000"/>
              </a:lnSpc>
              <a:spcBef>
                <a:spcPts val="0"/>
              </a:spcBef>
            </a:pPr>
            <a:endParaRPr lang="en-US" sz="4000" b="1" dirty="0"/>
          </a:p>
          <a:p>
            <a:pPr>
              <a:lnSpc>
                <a:spcPct val="80000"/>
              </a:lnSpc>
              <a:spcBef>
                <a:spcPts val="0"/>
              </a:spcBef>
            </a:pPr>
            <a:r>
              <a:rPr lang="en-US" sz="5400" b="1" dirty="0">
                <a:latin typeface="Alasassy Caps" pitchFamily="2" charset="0"/>
              </a:rPr>
              <a:t>Commit yourself to the task!</a:t>
            </a:r>
          </a:p>
        </p:txBody>
      </p:sp>
    </p:spTree>
    <p:extLst>
      <p:ext uri="{BB962C8B-B14F-4D97-AF65-F5344CB8AC3E}">
        <p14:creationId xmlns:p14="http://schemas.microsoft.com/office/powerpoint/2010/main" val="2389385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1662</TotalTime>
  <Words>2707</Words>
  <Application>Microsoft Office PowerPoint</Application>
  <PresentationFormat>Widescreen</PresentationFormat>
  <Paragraphs>118</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Alasassy Caps</vt:lpstr>
      <vt:lpstr>Aptos</vt:lpstr>
      <vt:lpstr>Aptos Display</vt:lpstr>
      <vt:lpstr>Arial</vt:lpstr>
      <vt:lpstr>Calibri</vt:lpstr>
      <vt:lpstr>Oh Now!</vt:lpstr>
      <vt:lpstr>Symbol</vt:lpstr>
      <vt:lpstr>Office Theme</vt:lpstr>
      <vt:lpstr>PowerPoint Presentation</vt:lpstr>
      <vt:lpstr>What if You Don’t  invest ?</vt:lpstr>
      <vt:lpstr>Things to do to Invest  In Our Faith</vt:lpstr>
      <vt:lpstr>Use Your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2024-06-05T19:28:12Z</dcterms:created>
  <dcterms:modified xsi:type="dcterms:W3CDTF">2024-06-09T01:16:47Z</dcterms:modified>
</cp:coreProperties>
</file>