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70" d="100"/>
          <a:sy n="70" d="100"/>
        </p:scale>
        <p:origin x="113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3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5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5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84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6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70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0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1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85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F9B1E-F5F8-DB4F-B852-D1EDE53821B4}" type="datetimeFigureOut">
              <a:rPr lang="en-US" smtClean="0"/>
              <a:t>10/18/2025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7B080-3BA2-F145-986A-E56DB7EDE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BCF6-EA6F-4C4F-1352-6877F1D39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5F933-0488-4800-F0A9-FF639541B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helmet&#10;&#10;Description automatically generated">
            <a:extLst>
              <a:ext uri="{FF2B5EF4-FFF2-40B4-BE49-F238E27FC236}">
                <a16:creationId xmlns:a16="http://schemas.microsoft.com/office/drawing/2014/main" id="{E9A00F42-C453-90EB-FA88-3206B47E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8B1F7-7C10-ECF1-B21B-8DD291E066B3}"/>
              </a:ext>
            </a:extLst>
          </p:cNvPr>
          <p:cNvSpPr txBox="1"/>
          <p:nvPr/>
        </p:nvSpPr>
        <p:spPr>
          <a:xfrm>
            <a:off x="2942897" y="5614995"/>
            <a:ext cx="605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Why the Armor of God Matters!</a:t>
            </a:r>
          </a:p>
        </p:txBody>
      </p:sp>
    </p:spTree>
    <p:extLst>
      <p:ext uri="{BB962C8B-B14F-4D97-AF65-F5344CB8AC3E}">
        <p14:creationId xmlns:p14="http://schemas.microsoft.com/office/powerpoint/2010/main" val="1491506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EBE04FDE-1662-4E20-A2C3-5690F3D08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97A24CF0-E9B6-4194-ABE2-20E6531A6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038" name="Freeform 5">
              <a:extLst>
                <a:ext uri="{FF2B5EF4-FFF2-40B4-BE49-F238E27FC236}">
                  <a16:creationId xmlns:a16="http://schemas.microsoft.com/office/drawing/2014/main" id="{E5614DBA-A071-4A0B-B369-D7473C222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>
                <a:gd name="T0" fmla="*/ 813 w 813"/>
                <a:gd name="T1" fmla="*/ 0 h 1440"/>
                <a:gd name="T2" fmla="*/ 435 w 81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6">
              <a:extLst>
                <a:ext uri="{FF2B5EF4-FFF2-40B4-BE49-F238E27FC236}">
                  <a16:creationId xmlns:a16="http://schemas.microsoft.com/office/drawing/2014/main" id="{D1E2D353-ED6E-4AE1-B8FA-8A4EDA7FE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>
                <a:gd name="T0" fmla="*/ 324 w 324"/>
                <a:gd name="T1" fmla="*/ 117 h 117"/>
                <a:gd name="T2" fmla="*/ 0 w 324"/>
                <a:gd name="T3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7">
              <a:extLst>
                <a:ext uri="{FF2B5EF4-FFF2-40B4-BE49-F238E27FC236}">
                  <a16:creationId xmlns:a16="http://schemas.microsoft.com/office/drawing/2014/main" id="{B31A55D1-834F-44CD-9CA8-9308833BBC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>
                <a:gd name="T0" fmla="*/ 0 w 404"/>
                <a:gd name="T1" fmla="*/ 385 h 385"/>
                <a:gd name="T2" fmla="*/ 404 w 404"/>
                <a:gd name="T3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8">
              <a:extLst>
                <a:ext uri="{FF2B5EF4-FFF2-40B4-BE49-F238E27FC236}">
                  <a16:creationId xmlns:a16="http://schemas.microsoft.com/office/drawing/2014/main" id="{3BB197EC-8922-4578-9BDA-F834633D2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>
                <a:gd name="T0" fmla="*/ 774 w 774"/>
                <a:gd name="T1" fmla="*/ 0 h 1440"/>
                <a:gd name="T2" fmla="*/ 411 w 774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9">
              <a:extLst>
                <a:ext uri="{FF2B5EF4-FFF2-40B4-BE49-F238E27FC236}">
                  <a16:creationId xmlns:a16="http://schemas.microsoft.com/office/drawing/2014/main" id="{C37E196B-82C5-4B28-BB8D-01B5AC4FA5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>
                <a:gd name="T0" fmla="*/ 203 w 203"/>
                <a:gd name="T1" fmla="*/ 77 h 77"/>
                <a:gd name="T2" fmla="*/ 0 w 203"/>
                <a:gd name="T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0">
              <a:extLst>
                <a:ext uri="{FF2B5EF4-FFF2-40B4-BE49-F238E27FC236}">
                  <a16:creationId xmlns:a16="http://schemas.microsoft.com/office/drawing/2014/main" id="{447C143A-A694-4B70-8140-8B4CBCBFF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>
                <a:gd name="T0" fmla="*/ 0 w 351"/>
                <a:gd name="T1" fmla="*/ 332 h 332"/>
                <a:gd name="T2" fmla="*/ 351 w 351"/>
                <a:gd name="T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11">
              <a:extLst>
                <a:ext uri="{FF2B5EF4-FFF2-40B4-BE49-F238E27FC236}">
                  <a16:creationId xmlns:a16="http://schemas.microsoft.com/office/drawing/2014/main" id="{5D957842-66DE-49BD-AE10-E1FB396A6E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>
                <a:gd name="T0" fmla="*/ 762 w 762"/>
                <a:gd name="T1" fmla="*/ 0 h 1440"/>
                <a:gd name="T2" fmla="*/ 403 w 76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12">
              <a:extLst>
                <a:ext uri="{FF2B5EF4-FFF2-40B4-BE49-F238E27FC236}">
                  <a16:creationId xmlns:a16="http://schemas.microsoft.com/office/drawing/2014/main" id="{02581D8A-1AAC-4550-AC4A-02586C2834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>
                <a:gd name="T0" fmla="*/ 140 w 140"/>
                <a:gd name="T1" fmla="*/ 54 h 54"/>
                <a:gd name="T2" fmla="*/ 0 w 140"/>
                <a:gd name="T3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13">
              <a:extLst>
                <a:ext uri="{FF2B5EF4-FFF2-40B4-BE49-F238E27FC236}">
                  <a16:creationId xmlns:a16="http://schemas.microsoft.com/office/drawing/2014/main" id="{947604C6-988E-4C9B-B3CF-386D4ABA4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>
                <a:gd name="T0" fmla="*/ 0 w 321"/>
                <a:gd name="T1" fmla="*/ 302 h 302"/>
                <a:gd name="T2" fmla="*/ 321 w 321"/>
                <a:gd name="T3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14">
              <a:extLst>
                <a:ext uri="{FF2B5EF4-FFF2-40B4-BE49-F238E27FC236}">
                  <a16:creationId xmlns:a16="http://schemas.microsoft.com/office/drawing/2014/main" id="{2754364A-040E-4101-A1E4-084D58C2F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>
                <a:gd name="T0" fmla="*/ 683 w 683"/>
                <a:gd name="T1" fmla="*/ 0 h 1440"/>
                <a:gd name="T2" fmla="*/ 355 w 683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15">
              <a:extLst>
                <a:ext uri="{FF2B5EF4-FFF2-40B4-BE49-F238E27FC236}">
                  <a16:creationId xmlns:a16="http://schemas.microsoft.com/office/drawing/2014/main" id="{659D0B50-D627-4051-A744-62C7D462A4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>
                <a:gd name="T0" fmla="*/ 0 w 287"/>
                <a:gd name="T1" fmla="*/ 279 h 279"/>
                <a:gd name="T2" fmla="*/ 287 w 287"/>
                <a:gd name="T3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16">
              <a:extLst>
                <a:ext uri="{FF2B5EF4-FFF2-40B4-BE49-F238E27FC236}">
                  <a16:creationId xmlns:a16="http://schemas.microsoft.com/office/drawing/2014/main" id="{7658DAB2-46FD-472A-AEAB-3D1A8E286C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>
                <a:gd name="T0" fmla="*/ 680 w 680"/>
                <a:gd name="T1" fmla="*/ 0 h 1440"/>
                <a:gd name="T2" fmla="*/ 337 w 68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17">
              <a:extLst>
                <a:ext uri="{FF2B5EF4-FFF2-40B4-BE49-F238E27FC236}">
                  <a16:creationId xmlns:a16="http://schemas.microsoft.com/office/drawing/2014/main" id="{A99FFE22-4F84-49FE-AEEB-1C8DF55843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>
                <a:gd name="T0" fmla="*/ 0 w 250"/>
                <a:gd name="T1" fmla="*/ 242 h 242"/>
                <a:gd name="T2" fmla="*/ 250 w 250"/>
                <a:gd name="T3" fmla="*/ 0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18">
              <a:extLst>
                <a:ext uri="{FF2B5EF4-FFF2-40B4-BE49-F238E27FC236}">
                  <a16:creationId xmlns:a16="http://schemas.microsoft.com/office/drawing/2014/main" id="{E891D32E-8798-4DD9-AB63-AFAF188E46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>
                <a:gd name="T0" fmla="*/ 720 w 720"/>
                <a:gd name="T1" fmla="*/ 0 h 1440"/>
                <a:gd name="T2" fmla="*/ 362 w 7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19">
              <a:extLst>
                <a:ext uri="{FF2B5EF4-FFF2-40B4-BE49-F238E27FC236}">
                  <a16:creationId xmlns:a16="http://schemas.microsoft.com/office/drawing/2014/main" id="{E53EABA3-214A-43CB-924D-6C8DAD040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>
                <a:gd name="T0" fmla="*/ 0 w 185"/>
                <a:gd name="T1" fmla="*/ 167 h 167"/>
                <a:gd name="T2" fmla="*/ 185 w 185"/>
                <a:gd name="T3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0">
              <a:extLst>
                <a:ext uri="{FF2B5EF4-FFF2-40B4-BE49-F238E27FC236}">
                  <a16:creationId xmlns:a16="http://schemas.microsoft.com/office/drawing/2014/main" id="{CD41AE90-E4CE-46CE-BF11-6A089969B7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>
                <a:gd name="T0" fmla="*/ 572 w 572"/>
                <a:gd name="T1" fmla="*/ 0 h 1440"/>
                <a:gd name="T2" fmla="*/ 164 w 572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21">
              <a:extLst>
                <a:ext uri="{FF2B5EF4-FFF2-40B4-BE49-F238E27FC236}">
                  <a16:creationId xmlns:a16="http://schemas.microsoft.com/office/drawing/2014/main" id="{0F7E188B-8491-4BE6-A403-96E74D241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>
                <a:gd name="T0" fmla="*/ 620 w 620"/>
                <a:gd name="T1" fmla="*/ 0 h 1440"/>
                <a:gd name="T2" fmla="*/ 186 w 620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22">
              <a:extLst>
                <a:ext uri="{FF2B5EF4-FFF2-40B4-BE49-F238E27FC236}">
                  <a16:creationId xmlns:a16="http://schemas.microsoft.com/office/drawing/2014/main" id="{EF7ACF44-2AC4-4DD3-A836-F480E8FEE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>
                <a:gd name="T0" fmla="*/ 506 w 506"/>
                <a:gd name="T1" fmla="*/ 0 h 1440"/>
                <a:gd name="T2" fmla="*/ 171 w 506"/>
                <a:gd name="T3" fmla="*/ 144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23">
              <a:extLst>
                <a:ext uri="{FF2B5EF4-FFF2-40B4-BE49-F238E27FC236}">
                  <a16:creationId xmlns:a16="http://schemas.microsoft.com/office/drawing/2014/main" id="{BBC4DF3A-D06A-4710-923B-DD3A6FFA9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>
                <a:gd name="T0" fmla="*/ 373 w 373"/>
                <a:gd name="T1" fmla="*/ 0 h 673"/>
                <a:gd name="T2" fmla="*/ 0 w 373"/>
                <a:gd name="T3" fmla="*/ 673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24">
              <a:extLst>
                <a:ext uri="{FF2B5EF4-FFF2-40B4-BE49-F238E27FC236}">
                  <a16:creationId xmlns:a16="http://schemas.microsoft.com/office/drawing/2014/main" id="{62E71C92-8C07-4128-BC3E-5351A4648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>
                <a:gd name="T0" fmla="*/ 0 w 45"/>
                <a:gd name="T1" fmla="*/ 0 h 174"/>
                <a:gd name="T2" fmla="*/ 45 w 45"/>
                <a:gd name="T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25">
              <a:extLst>
                <a:ext uri="{FF2B5EF4-FFF2-40B4-BE49-F238E27FC236}">
                  <a16:creationId xmlns:a16="http://schemas.microsoft.com/office/drawing/2014/main" id="{E9CB338A-FBD9-40C9-A62B-84038D16DF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>
                <a:gd name="T0" fmla="*/ 329 w 329"/>
                <a:gd name="T1" fmla="*/ 0 h 469"/>
                <a:gd name="T2" fmla="*/ 0 w 329"/>
                <a:gd name="T3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0B3C7741-BC6B-4E1F-BFC3-730C453635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4281677"/>
            <a:ext cx="8845667" cy="1771275"/>
            <a:chOff x="1669293" y="3893141"/>
            <a:chExt cx="8845667" cy="1771275"/>
          </a:xfrm>
          <a:solidFill>
            <a:srgbClr val="343434"/>
          </a:solidFill>
        </p:grpSpPr>
        <p:sp>
          <p:nvSpPr>
            <p:cNvPr id="1061" name="Isosceles Triangle 39">
              <a:extLst>
                <a:ext uri="{FF2B5EF4-FFF2-40B4-BE49-F238E27FC236}">
                  <a16:creationId xmlns:a16="http://schemas.microsoft.com/office/drawing/2014/main" id="{68593629-B292-467F-9B19-B595E65404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2" name="Rectangle 1061">
              <a:extLst>
                <a:ext uri="{FF2B5EF4-FFF2-40B4-BE49-F238E27FC236}">
                  <a16:creationId xmlns:a16="http://schemas.microsoft.com/office/drawing/2014/main" id="{ECDAF9DD-34EE-4FF1-A53C-43138283EC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86848728-4311-1ED2-37BF-2880075C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5938" y="4388133"/>
            <a:ext cx="8621834" cy="12503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the Armor of God Matters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55F5B63-330A-6831-4C4C-AA4A004BDC3A}"/>
              </a:ext>
            </a:extLst>
          </p:cNvPr>
          <p:cNvSpPr>
            <a:spLocks/>
          </p:cNvSpPr>
          <p:nvPr/>
        </p:nvSpPr>
        <p:spPr>
          <a:xfrm>
            <a:off x="1682579" y="287337"/>
            <a:ext cx="4417495" cy="3769872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defTabSz="347472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Helvetica" pitchFamily="2" charset="0"/>
              </a:rPr>
              <a:t>Spiritual battles are real (Eph. 6:10-12)</a:t>
            </a:r>
          </a:p>
          <a:p>
            <a:pPr defTabSz="347472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Helvetica" pitchFamily="2" charset="0"/>
              </a:rPr>
              <a:t>God’s gifts are for spiritual conflict (Eph. 6:14-17)</a:t>
            </a:r>
          </a:p>
          <a:p>
            <a:pPr defTabSz="347472">
              <a:spcAft>
                <a:spcPts val="600"/>
              </a:spcAft>
            </a:pPr>
            <a:r>
              <a:rPr lang="en-US" sz="3000" kern="1200" dirty="0">
                <a:solidFill>
                  <a:schemeClr val="tx1"/>
                </a:solidFill>
                <a:latin typeface="Helvetica" pitchFamily="2" charset="0"/>
              </a:rPr>
              <a:t>Standing firm in resistance against evil (Eph. 6:13)</a:t>
            </a:r>
            <a:endParaRPr lang="en-US" sz="3000" dirty="0">
              <a:latin typeface="Helvetica" pitchFamily="2" charset="0"/>
            </a:endParaRPr>
          </a:p>
        </p:txBody>
      </p:sp>
      <p:pic>
        <p:nvPicPr>
          <p:cNvPr id="1030" name="Picture 6" descr="8 Signs You're in a Spiritual Battle and How to Win - David Jeremiah Blog">
            <a:extLst>
              <a:ext uri="{FF2B5EF4-FFF2-40B4-BE49-F238E27FC236}">
                <a16:creationId xmlns:a16="http://schemas.microsoft.com/office/drawing/2014/main" id="{2EB7F614-25C2-E220-55D3-E85B9DD1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40" y="581242"/>
            <a:ext cx="3990664" cy="329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76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3BCF6-EA6F-4C4F-1352-6877F1D390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5F933-0488-4800-F0A9-FF639541B6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helmet&#10;&#10;Description automatically generated">
            <a:extLst>
              <a:ext uri="{FF2B5EF4-FFF2-40B4-BE49-F238E27FC236}">
                <a16:creationId xmlns:a16="http://schemas.microsoft.com/office/drawing/2014/main" id="{E9A00F42-C453-90EB-FA88-3206B47E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8B1F7-7C10-ECF1-B21B-8DD291E066B3}"/>
              </a:ext>
            </a:extLst>
          </p:cNvPr>
          <p:cNvSpPr txBox="1"/>
          <p:nvPr/>
        </p:nvSpPr>
        <p:spPr>
          <a:xfrm>
            <a:off x="2942897" y="5614995"/>
            <a:ext cx="6053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Why the Armor of God Matters!</a:t>
            </a:r>
          </a:p>
        </p:txBody>
      </p:sp>
    </p:spTree>
    <p:extLst>
      <p:ext uri="{BB962C8B-B14F-4D97-AF65-F5344CB8AC3E}">
        <p14:creationId xmlns:p14="http://schemas.microsoft.com/office/powerpoint/2010/main" val="157908145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44</TotalTime>
  <Words>51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 Light</vt:lpstr>
      <vt:lpstr>Helvetica</vt:lpstr>
      <vt:lpstr>Rockwell</vt:lpstr>
      <vt:lpstr>Wingdings</vt:lpstr>
      <vt:lpstr>Atlas</vt:lpstr>
      <vt:lpstr>PowerPoint Presentation</vt:lpstr>
      <vt:lpstr>Why the Armor of God Matters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Reeves</dc:creator>
  <cp:lastModifiedBy>Stan Cox</cp:lastModifiedBy>
  <cp:revision>4</cp:revision>
  <dcterms:created xsi:type="dcterms:W3CDTF">2024-04-12T18:42:34Z</dcterms:created>
  <dcterms:modified xsi:type="dcterms:W3CDTF">2025-10-19T03:50:15Z</dcterms:modified>
</cp:coreProperties>
</file>