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8" d="100"/>
          <a:sy n="48" d="100"/>
        </p:scale>
        <p:origin x="51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5A64720-C78A-46FB-8644-15CBDC2C7929}"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C3A2F-3491-4C7B-ABD7-87EE2D7D75A7}" type="slidenum">
              <a:rPr lang="en-US" smtClean="0"/>
              <a:t>‹#›</a:t>
            </a:fld>
            <a:endParaRPr lang="en-US"/>
          </a:p>
        </p:txBody>
      </p:sp>
    </p:spTree>
    <p:extLst>
      <p:ext uri="{BB962C8B-B14F-4D97-AF65-F5344CB8AC3E}">
        <p14:creationId xmlns:p14="http://schemas.microsoft.com/office/powerpoint/2010/main" val="3787067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A64720-C78A-46FB-8644-15CBDC2C7929}"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C3A2F-3491-4C7B-ABD7-87EE2D7D75A7}" type="slidenum">
              <a:rPr lang="en-US" smtClean="0"/>
              <a:t>‹#›</a:t>
            </a:fld>
            <a:endParaRPr lang="en-US"/>
          </a:p>
        </p:txBody>
      </p:sp>
    </p:spTree>
    <p:extLst>
      <p:ext uri="{BB962C8B-B14F-4D97-AF65-F5344CB8AC3E}">
        <p14:creationId xmlns:p14="http://schemas.microsoft.com/office/powerpoint/2010/main" val="3880886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A64720-C78A-46FB-8644-15CBDC2C7929}"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C3A2F-3491-4C7B-ABD7-87EE2D7D75A7}" type="slidenum">
              <a:rPr lang="en-US" smtClean="0"/>
              <a:t>‹#›</a:t>
            </a:fld>
            <a:endParaRPr lang="en-US"/>
          </a:p>
        </p:txBody>
      </p:sp>
    </p:spTree>
    <p:extLst>
      <p:ext uri="{BB962C8B-B14F-4D97-AF65-F5344CB8AC3E}">
        <p14:creationId xmlns:p14="http://schemas.microsoft.com/office/powerpoint/2010/main" val="1302268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A64720-C78A-46FB-8644-15CBDC2C7929}"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C3A2F-3491-4C7B-ABD7-87EE2D7D75A7}" type="slidenum">
              <a:rPr lang="en-US" smtClean="0"/>
              <a:t>‹#›</a:t>
            </a:fld>
            <a:endParaRPr lang="en-US"/>
          </a:p>
        </p:txBody>
      </p:sp>
    </p:spTree>
    <p:extLst>
      <p:ext uri="{BB962C8B-B14F-4D97-AF65-F5344CB8AC3E}">
        <p14:creationId xmlns:p14="http://schemas.microsoft.com/office/powerpoint/2010/main" val="3521054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A64720-C78A-46FB-8644-15CBDC2C7929}"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C3A2F-3491-4C7B-ABD7-87EE2D7D75A7}" type="slidenum">
              <a:rPr lang="en-US" smtClean="0"/>
              <a:t>‹#›</a:t>
            </a:fld>
            <a:endParaRPr lang="en-US"/>
          </a:p>
        </p:txBody>
      </p:sp>
    </p:spTree>
    <p:extLst>
      <p:ext uri="{BB962C8B-B14F-4D97-AF65-F5344CB8AC3E}">
        <p14:creationId xmlns:p14="http://schemas.microsoft.com/office/powerpoint/2010/main" val="3254287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5A64720-C78A-46FB-8644-15CBDC2C7929}" type="datetimeFigureOut">
              <a:rPr lang="en-US" smtClean="0"/>
              <a:t>4/29/2015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C3A2F-3491-4C7B-ABD7-87EE2D7D75A7}" type="slidenum">
              <a:rPr lang="en-US" smtClean="0"/>
              <a:t>‹#›</a:t>
            </a:fld>
            <a:endParaRPr lang="en-US"/>
          </a:p>
        </p:txBody>
      </p:sp>
    </p:spTree>
    <p:extLst>
      <p:ext uri="{BB962C8B-B14F-4D97-AF65-F5344CB8AC3E}">
        <p14:creationId xmlns:p14="http://schemas.microsoft.com/office/powerpoint/2010/main" val="255146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A64720-C78A-46FB-8644-15CBDC2C7929}" type="datetimeFigureOut">
              <a:rPr lang="en-US" smtClean="0"/>
              <a:t>4/29/2015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8C3A2F-3491-4C7B-ABD7-87EE2D7D75A7}" type="slidenum">
              <a:rPr lang="en-US" smtClean="0"/>
              <a:t>‹#›</a:t>
            </a:fld>
            <a:endParaRPr lang="en-US"/>
          </a:p>
        </p:txBody>
      </p:sp>
    </p:spTree>
    <p:extLst>
      <p:ext uri="{BB962C8B-B14F-4D97-AF65-F5344CB8AC3E}">
        <p14:creationId xmlns:p14="http://schemas.microsoft.com/office/powerpoint/2010/main" val="3452050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5A64720-C78A-46FB-8644-15CBDC2C7929}" type="datetimeFigureOut">
              <a:rPr lang="en-US" smtClean="0"/>
              <a:t>4/29/2015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8C3A2F-3491-4C7B-ABD7-87EE2D7D75A7}" type="slidenum">
              <a:rPr lang="en-US" smtClean="0"/>
              <a:t>‹#›</a:t>
            </a:fld>
            <a:endParaRPr lang="en-US"/>
          </a:p>
        </p:txBody>
      </p:sp>
    </p:spTree>
    <p:extLst>
      <p:ext uri="{BB962C8B-B14F-4D97-AF65-F5344CB8AC3E}">
        <p14:creationId xmlns:p14="http://schemas.microsoft.com/office/powerpoint/2010/main" val="389585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A64720-C78A-46FB-8644-15CBDC2C7929}" type="datetimeFigureOut">
              <a:rPr lang="en-US" smtClean="0"/>
              <a:t>4/29/2015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8C3A2F-3491-4C7B-ABD7-87EE2D7D75A7}" type="slidenum">
              <a:rPr lang="en-US" smtClean="0"/>
              <a:t>‹#›</a:t>
            </a:fld>
            <a:endParaRPr lang="en-US"/>
          </a:p>
        </p:txBody>
      </p:sp>
    </p:spTree>
    <p:extLst>
      <p:ext uri="{BB962C8B-B14F-4D97-AF65-F5344CB8AC3E}">
        <p14:creationId xmlns:p14="http://schemas.microsoft.com/office/powerpoint/2010/main" val="3542501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A64720-C78A-46FB-8644-15CBDC2C7929}" type="datetimeFigureOut">
              <a:rPr lang="en-US" smtClean="0"/>
              <a:t>4/29/2015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C3A2F-3491-4C7B-ABD7-87EE2D7D75A7}" type="slidenum">
              <a:rPr lang="en-US" smtClean="0"/>
              <a:t>‹#›</a:t>
            </a:fld>
            <a:endParaRPr lang="en-US"/>
          </a:p>
        </p:txBody>
      </p:sp>
    </p:spTree>
    <p:extLst>
      <p:ext uri="{BB962C8B-B14F-4D97-AF65-F5344CB8AC3E}">
        <p14:creationId xmlns:p14="http://schemas.microsoft.com/office/powerpoint/2010/main" val="3164008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A64720-C78A-46FB-8644-15CBDC2C7929}" type="datetimeFigureOut">
              <a:rPr lang="en-US" smtClean="0"/>
              <a:t>4/29/2015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C3A2F-3491-4C7B-ABD7-87EE2D7D75A7}" type="slidenum">
              <a:rPr lang="en-US" smtClean="0"/>
              <a:t>‹#›</a:t>
            </a:fld>
            <a:endParaRPr lang="en-US"/>
          </a:p>
        </p:txBody>
      </p:sp>
    </p:spTree>
    <p:extLst>
      <p:ext uri="{BB962C8B-B14F-4D97-AF65-F5344CB8AC3E}">
        <p14:creationId xmlns:p14="http://schemas.microsoft.com/office/powerpoint/2010/main" val="2004179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A64720-C78A-46FB-8644-15CBDC2C7929}" type="datetimeFigureOut">
              <a:rPr lang="en-US" smtClean="0"/>
              <a:t>4/29/2015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8C3A2F-3491-4C7B-ABD7-87EE2D7D75A7}" type="slidenum">
              <a:rPr lang="en-US" smtClean="0"/>
              <a:t>‹#›</a:t>
            </a:fld>
            <a:endParaRPr lang="en-US"/>
          </a:p>
        </p:txBody>
      </p:sp>
    </p:spTree>
    <p:extLst>
      <p:ext uri="{BB962C8B-B14F-4D97-AF65-F5344CB8AC3E}">
        <p14:creationId xmlns:p14="http://schemas.microsoft.com/office/powerpoint/2010/main" val="23014718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891118" y="363538"/>
            <a:ext cx="5943772" cy="4490850"/>
          </a:xfrm>
          <a:prstGeom prst="rect">
            <a:avLst/>
          </a:prstGeom>
        </p:spPr>
      </p:pic>
      <p:sp>
        <p:nvSpPr>
          <p:cNvPr id="2" name="Title 1"/>
          <p:cNvSpPr>
            <a:spLocks noGrp="1"/>
          </p:cNvSpPr>
          <p:nvPr>
            <p:ph type="ctrTitle"/>
          </p:nvPr>
        </p:nvSpPr>
        <p:spPr>
          <a:xfrm>
            <a:off x="739588" y="3282297"/>
            <a:ext cx="7772400" cy="2387600"/>
          </a:xfrm>
        </p:spPr>
        <p:txBody>
          <a:bodyPr/>
          <a:lstStyle/>
          <a:p>
            <a:pPr algn="l"/>
            <a:r>
              <a:rPr lang="en-US" dirty="0" smtClean="0"/>
              <a:t>Explaining</a:t>
            </a:r>
            <a:br>
              <a:rPr lang="en-US" dirty="0" smtClean="0"/>
            </a:br>
            <a:r>
              <a:rPr lang="en-US" sz="9600" dirty="0" smtClean="0">
                <a:latin typeface="Kenyan Coffee" panose="02000400000000000000" pitchFamily="2" charset="0"/>
              </a:rPr>
              <a:t>Dinosaurs</a:t>
            </a:r>
            <a:endParaRPr lang="en-US" sz="9600" dirty="0">
              <a:latin typeface="Kenyan Coffee" panose="02000400000000000000" pitchFamily="2" charset="0"/>
            </a:endParaRPr>
          </a:p>
        </p:txBody>
      </p:sp>
      <p:sp>
        <p:nvSpPr>
          <p:cNvPr id="3" name="Subtitle 2"/>
          <p:cNvSpPr>
            <a:spLocks noGrp="1"/>
          </p:cNvSpPr>
          <p:nvPr>
            <p:ph type="subTitle" idx="1"/>
          </p:nvPr>
        </p:nvSpPr>
        <p:spPr>
          <a:xfrm>
            <a:off x="6602505" y="4476097"/>
            <a:ext cx="1748118" cy="1655762"/>
          </a:xfrm>
        </p:spPr>
        <p:txBody>
          <a:bodyPr/>
          <a:lstStyle/>
          <a:p>
            <a:endParaRPr lang="en-US" dirty="0"/>
          </a:p>
        </p:txBody>
      </p:sp>
    </p:spTree>
    <p:extLst>
      <p:ext uri="{BB962C8B-B14F-4D97-AF65-F5344CB8AC3E}">
        <p14:creationId xmlns:p14="http://schemas.microsoft.com/office/powerpoint/2010/main" val="41128840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729" y="174812"/>
            <a:ext cx="8525436" cy="927847"/>
          </a:xfrm>
        </p:spPr>
        <p:txBody>
          <a:bodyPr>
            <a:noAutofit/>
          </a:bodyPr>
          <a:lstStyle/>
          <a:p>
            <a:pPr algn="ctr"/>
            <a:r>
              <a:rPr lang="en-US" sz="5400" dirty="0" smtClean="0">
                <a:latin typeface="Kenyan Coffee" panose="02000400000000000000" pitchFamily="2" charset="0"/>
              </a:rPr>
              <a:t>Evolutionary Theory – Soft Tissue in fossils</a:t>
            </a:r>
            <a:endParaRPr lang="en-US" sz="5400" dirty="0">
              <a:latin typeface="Kenyan Coffee" panose="02000400000000000000" pitchFamily="2" charset="0"/>
            </a:endParaRPr>
          </a:p>
        </p:txBody>
      </p:sp>
      <p:sp>
        <p:nvSpPr>
          <p:cNvPr id="3" name="Content Placeholder 2"/>
          <p:cNvSpPr>
            <a:spLocks noGrp="1"/>
          </p:cNvSpPr>
          <p:nvPr>
            <p:ph idx="1"/>
          </p:nvPr>
        </p:nvSpPr>
        <p:spPr>
          <a:xfrm>
            <a:off x="524435" y="1102658"/>
            <a:ext cx="8202706" cy="5661213"/>
          </a:xfrm>
          <a:ln>
            <a:noFill/>
          </a:ln>
        </p:spPr>
        <p:txBody>
          <a:bodyPr>
            <a:normAutofit/>
          </a:bodyPr>
          <a:lstStyle/>
          <a:p>
            <a:pPr marL="349250" indent="-349250"/>
            <a:r>
              <a:rPr lang="en-US" sz="3200" dirty="0"/>
              <a:t>Title of Article:  Controversial T. Rex Soft Tissue Find Finally </a:t>
            </a:r>
            <a:r>
              <a:rPr lang="en-US" sz="3200" dirty="0" smtClean="0"/>
              <a:t>Explained (livescience.com)</a:t>
            </a:r>
          </a:p>
          <a:p>
            <a:pPr marL="349250" indent="-349250"/>
            <a:r>
              <a:rPr lang="en-US" sz="3200" dirty="0" smtClean="0"/>
              <a:t>“The </a:t>
            </a:r>
            <a:r>
              <a:rPr lang="en-US" sz="3200" dirty="0"/>
              <a:t>controversial discovery of 68-million-year-old soft tissue from the bones of a </a:t>
            </a:r>
            <a:r>
              <a:rPr lang="en-US" sz="3200" i="1" dirty="0"/>
              <a:t>Tyrannosaurus rex</a:t>
            </a:r>
            <a:r>
              <a:rPr lang="en-US" sz="3200" dirty="0"/>
              <a:t> finally has a physical explanation. According to new research, iron in the dinosaur's body preserved the tissue before it could decay</a:t>
            </a:r>
            <a:r>
              <a:rPr lang="en-US" sz="3200" dirty="0" smtClean="0"/>
              <a:t>.”</a:t>
            </a:r>
          </a:p>
          <a:p>
            <a:pPr marL="349250" indent="-349250"/>
            <a:r>
              <a:rPr lang="en-US" sz="3200" dirty="0" smtClean="0"/>
              <a:t>But article, when read fully, is full of “might </a:t>
            </a:r>
            <a:r>
              <a:rPr lang="en-US" sz="3200" dirty="0" err="1" smtClean="0"/>
              <a:t>be’s</a:t>
            </a:r>
            <a:r>
              <a:rPr lang="en-US" sz="3200" dirty="0" smtClean="0"/>
              <a:t>” and “may </a:t>
            </a:r>
            <a:r>
              <a:rPr lang="en-US" sz="3200" dirty="0" err="1" smtClean="0"/>
              <a:t>be’s</a:t>
            </a:r>
            <a:r>
              <a:rPr lang="en-US" sz="3200" dirty="0" smtClean="0"/>
              <a:t>”.</a:t>
            </a:r>
          </a:p>
        </p:txBody>
      </p:sp>
    </p:spTree>
    <p:extLst>
      <p:ext uri="{BB962C8B-B14F-4D97-AF65-F5344CB8AC3E}">
        <p14:creationId xmlns:p14="http://schemas.microsoft.com/office/powerpoint/2010/main" val="11398022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729" y="174812"/>
            <a:ext cx="8525436" cy="927847"/>
          </a:xfrm>
        </p:spPr>
        <p:txBody>
          <a:bodyPr>
            <a:noAutofit/>
          </a:bodyPr>
          <a:lstStyle/>
          <a:p>
            <a:pPr algn="ctr"/>
            <a:r>
              <a:rPr lang="en-US" sz="5400" dirty="0" smtClean="0">
                <a:latin typeface="Kenyan Coffee" panose="02000400000000000000" pitchFamily="2" charset="0"/>
              </a:rPr>
              <a:t>Article Quotes</a:t>
            </a:r>
            <a:endParaRPr lang="en-US" sz="5400" dirty="0">
              <a:latin typeface="Kenyan Coffee" panose="02000400000000000000" pitchFamily="2" charset="0"/>
            </a:endParaRPr>
          </a:p>
        </p:txBody>
      </p:sp>
      <p:sp>
        <p:nvSpPr>
          <p:cNvPr id="3" name="Content Placeholder 2"/>
          <p:cNvSpPr>
            <a:spLocks noGrp="1"/>
          </p:cNvSpPr>
          <p:nvPr>
            <p:ph idx="1"/>
          </p:nvPr>
        </p:nvSpPr>
        <p:spPr>
          <a:xfrm>
            <a:off x="524435" y="1102658"/>
            <a:ext cx="8202706" cy="5661213"/>
          </a:xfrm>
          <a:ln>
            <a:noFill/>
          </a:ln>
        </p:spPr>
        <p:txBody>
          <a:bodyPr>
            <a:normAutofit/>
          </a:bodyPr>
          <a:lstStyle/>
          <a:p>
            <a:pPr marL="349250" indent="-349250"/>
            <a:r>
              <a:rPr lang="en-US" sz="3200" dirty="0" smtClean="0"/>
              <a:t>Concerning the existence of </a:t>
            </a:r>
            <a:r>
              <a:rPr lang="en-US" sz="3200" dirty="0"/>
              <a:t>soft tissue:  “Schweitzer </a:t>
            </a:r>
            <a:r>
              <a:rPr lang="en-US" sz="3200" u="sng" dirty="0"/>
              <a:t>thinks</a:t>
            </a:r>
            <a:r>
              <a:rPr lang="en-US" sz="3200" dirty="0"/>
              <a:t> she has the answer: Iron</a:t>
            </a:r>
            <a:r>
              <a:rPr lang="en-US" sz="3200" dirty="0" smtClean="0"/>
              <a:t>.”</a:t>
            </a:r>
          </a:p>
          <a:p>
            <a:pPr marL="349250" indent="-349250"/>
            <a:r>
              <a:rPr lang="en-US" sz="3200" dirty="0" smtClean="0"/>
              <a:t>“Dinosaurs</a:t>
            </a:r>
            <a:r>
              <a:rPr lang="en-US" sz="3200" dirty="0"/>
              <a:t>' iron-rich blood, combined with a good environment for fossilization, </a:t>
            </a:r>
            <a:r>
              <a:rPr lang="en-US" sz="3200" u="sng" dirty="0"/>
              <a:t>may explain</a:t>
            </a:r>
            <a:r>
              <a:rPr lang="en-US" sz="3200" dirty="0"/>
              <a:t> the amazing existence of soft tissue from the Cretaceous (a period that lasted from about 65.5 million to 145.5 million years ago) and even earlier</a:t>
            </a:r>
            <a:r>
              <a:rPr lang="en-US" sz="3200" dirty="0" smtClean="0"/>
              <a:t>.”</a:t>
            </a:r>
          </a:p>
        </p:txBody>
      </p:sp>
    </p:spTree>
    <p:extLst>
      <p:ext uri="{BB962C8B-B14F-4D97-AF65-F5344CB8AC3E}">
        <p14:creationId xmlns:p14="http://schemas.microsoft.com/office/powerpoint/2010/main" val="20769793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729" y="174812"/>
            <a:ext cx="8525436" cy="927847"/>
          </a:xfrm>
        </p:spPr>
        <p:txBody>
          <a:bodyPr>
            <a:noAutofit/>
          </a:bodyPr>
          <a:lstStyle/>
          <a:p>
            <a:pPr algn="ctr"/>
            <a:r>
              <a:rPr lang="en-US" sz="5400" dirty="0" smtClean="0">
                <a:latin typeface="Kenyan Coffee" panose="02000400000000000000" pitchFamily="2" charset="0"/>
              </a:rPr>
              <a:t>Actual Experiment Used for Theory Re: Iron</a:t>
            </a:r>
            <a:endParaRPr lang="en-US" sz="5400" dirty="0">
              <a:latin typeface="Kenyan Coffee" panose="02000400000000000000" pitchFamily="2" charset="0"/>
            </a:endParaRPr>
          </a:p>
        </p:txBody>
      </p:sp>
      <p:sp>
        <p:nvSpPr>
          <p:cNvPr id="3" name="Content Placeholder 2"/>
          <p:cNvSpPr>
            <a:spLocks noGrp="1"/>
          </p:cNvSpPr>
          <p:nvPr>
            <p:ph idx="1"/>
          </p:nvPr>
        </p:nvSpPr>
        <p:spPr>
          <a:xfrm>
            <a:off x="524435" y="1102658"/>
            <a:ext cx="8202706" cy="5661213"/>
          </a:xfrm>
          <a:ln>
            <a:noFill/>
          </a:ln>
        </p:spPr>
        <p:txBody>
          <a:bodyPr>
            <a:normAutofit/>
          </a:bodyPr>
          <a:lstStyle/>
          <a:p>
            <a:pPr marL="349250" indent="-349250"/>
            <a:r>
              <a:rPr lang="en-US" sz="3200" dirty="0" smtClean="0"/>
              <a:t>“They </a:t>
            </a:r>
            <a:r>
              <a:rPr lang="en-US" sz="3200" dirty="0"/>
              <a:t>then tested the iron-as-preservative idea using modern ostrich blood vessels. They soaked one group of blood vessels in iron-rich liquid made of red blood cells and another group in water. The blood vessels left in water turned into a disgusting mess within days. The blood vessels soaked in red blood cells remain recognizable after sitting at room temperature for two years</a:t>
            </a:r>
            <a:r>
              <a:rPr lang="en-US" sz="3200" dirty="0" smtClean="0"/>
              <a:t>.”</a:t>
            </a:r>
            <a:endParaRPr lang="en-US" sz="3200" dirty="0" smtClean="0"/>
          </a:p>
        </p:txBody>
      </p:sp>
    </p:spTree>
    <p:extLst>
      <p:ext uri="{BB962C8B-B14F-4D97-AF65-F5344CB8AC3E}">
        <p14:creationId xmlns:p14="http://schemas.microsoft.com/office/powerpoint/2010/main" val="21734701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729" y="174812"/>
            <a:ext cx="8525436" cy="927847"/>
          </a:xfrm>
        </p:spPr>
        <p:txBody>
          <a:bodyPr>
            <a:noAutofit/>
          </a:bodyPr>
          <a:lstStyle/>
          <a:p>
            <a:pPr algn="ctr"/>
            <a:r>
              <a:rPr lang="en-US" sz="5400" dirty="0" smtClean="0">
                <a:latin typeface="Kenyan Coffee" panose="02000400000000000000" pitchFamily="2" charset="0"/>
              </a:rPr>
              <a:t>Objections to this Explanation</a:t>
            </a:r>
            <a:endParaRPr lang="en-US" sz="5400" dirty="0">
              <a:latin typeface="Kenyan Coffee" panose="02000400000000000000" pitchFamily="2" charset="0"/>
            </a:endParaRPr>
          </a:p>
        </p:txBody>
      </p:sp>
      <p:sp>
        <p:nvSpPr>
          <p:cNvPr id="3" name="Content Placeholder 2"/>
          <p:cNvSpPr>
            <a:spLocks noGrp="1"/>
          </p:cNvSpPr>
          <p:nvPr>
            <p:ph idx="1"/>
          </p:nvPr>
        </p:nvSpPr>
        <p:spPr>
          <a:xfrm>
            <a:off x="524435" y="1102658"/>
            <a:ext cx="8202706" cy="5661213"/>
          </a:xfrm>
          <a:ln>
            <a:noFill/>
          </a:ln>
        </p:spPr>
        <p:txBody>
          <a:bodyPr>
            <a:normAutofit lnSpcReduction="10000"/>
          </a:bodyPr>
          <a:lstStyle/>
          <a:p>
            <a:pPr marL="349250" indent="-349250"/>
            <a:r>
              <a:rPr lang="en-US" smtClean="0"/>
              <a:t>2 </a:t>
            </a:r>
            <a:r>
              <a:rPr lang="en-US" dirty="0"/>
              <a:t>years extrapolated to 98 million years.  But trumpeted as the explanation for the preservation (like formaldehyde).</a:t>
            </a:r>
          </a:p>
          <a:p>
            <a:pPr marL="349250" indent="-349250"/>
            <a:r>
              <a:rPr lang="en-US" dirty="0" smtClean="0"/>
              <a:t>Soft </a:t>
            </a:r>
            <a:r>
              <a:rPr lang="en-US" dirty="0" smtClean="0"/>
              <a:t>tissue (now that they look for it) is found in almost half of their fossil samples tested.  This indicates a common occurrence better explained by a more recent death.</a:t>
            </a:r>
          </a:p>
          <a:p>
            <a:pPr marL="349250" indent="-349250"/>
            <a:r>
              <a:rPr lang="en-US" b="1" dirty="0" smtClean="0"/>
              <a:t>Note:  </a:t>
            </a:r>
            <a:r>
              <a:rPr lang="en-US" dirty="0" smtClean="0"/>
              <a:t>One scientist at California State University discovered soft tissue on the surface of a Triceratops horn. He believes in a young earth, and indicated his belief that this indicates a more recent death for the creature, and was fired.  He contends it was for his religious beliefs (and seems to have evidence to back it up).  He filed suit against the University in 2013</a:t>
            </a:r>
            <a:r>
              <a:rPr lang="en-US" dirty="0" smtClean="0"/>
              <a:t>).</a:t>
            </a:r>
            <a:endParaRPr lang="en-US" dirty="0" smtClean="0"/>
          </a:p>
        </p:txBody>
      </p:sp>
    </p:spTree>
    <p:extLst>
      <p:ext uri="{BB962C8B-B14F-4D97-AF65-F5344CB8AC3E}">
        <p14:creationId xmlns:p14="http://schemas.microsoft.com/office/powerpoint/2010/main" val="28617727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116356"/>
          </a:xfrm>
        </p:spPr>
        <p:txBody>
          <a:bodyPr>
            <a:normAutofit/>
          </a:bodyPr>
          <a:lstStyle/>
          <a:p>
            <a:r>
              <a:rPr lang="en-US" sz="6600" dirty="0" smtClean="0">
                <a:latin typeface="Kenyan Coffee" panose="02000400000000000000" pitchFamily="2" charset="0"/>
              </a:rPr>
              <a:t>Definition of term Dinosaur:</a:t>
            </a:r>
            <a:r>
              <a:rPr lang="en-US" dirty="0" smtClean="0"/>
              <a:t/>
            </a:r>
            <a:br>
              <a:rPr lang="en-US" dirty="0" smtClean="0"/>
            </a:br>
            <a:r>
              <a:rPr lang="en-US" dirty="0"/>
              <a:t/>
            </a:r>
            <a:br>
              <a:rPr lang="en-US" dirty="0"/>
            </a:br>
            <a:r>
              <a:rPr lang="en-US" dirty="0" smtClean="0"/>
              <a:t>from </a:t>
            </a:r>
            <a:r>
              <a:rPr lang="en-US" dirty="0" err="1" smtClean="0"/>
              <a:t>greek</a:t>
            </a:r>
            <a:r>
              <a:rPr lang="en-US" dirty="0" smtClean="0"/>
              <a:t> (</a:t>
            </a:r>
            <a:r>
              <a:rPr lang="en-US" dirty="0" err="1" smtClean="0"/>
              <a:t>deinos</a:t>
            </a:r>
            <a:r>
              <a:rPr lang="en-US" dirty="0" smtClean="0"/>
              <a:t> – terrible) &amp; (</a:t>
            </a:r>
            <a:r>
              <a:rPr lang="en-US" dirty="0" err="1" smtClean="0"/>
              <a:t>sauros</a:t>
            </a:r>
            <a:r>
              <a:rPr lang="en-US" dirty="0" smtClean="0"/>
              <a:t> – lizard).  The term was coined in the mid 19</a:t>
            </a:r>
            <a:r>
              <a:rPr lang="en-US" baseline="30000" dirty="0" smtClean="0"/>
              <a:t>th</a:t>
            </a:r>
            <a:r>
              <a:rPr lang="en-US" dirty="0" smtClean="0"/>
              <a:t> century.</a:t>
            </a:r>
            <a:br>
              <a:rPr lang="en-US" dirty="0" smtClean="0"/>
            </a:br>
            <a:r>
              <a:rPr lang="en-US" dirty="0"/>
              <a:t/>
            </a:r>
            <a:br>
              <a:rPr lang="en-US" dirty="0"/>
            </a:br>
            <a:r>
              <a:rPr lang="en-US" dirty="0" smtClean="0"/>
              <a:t>A </a:t>
            </a:r>
            <a:r>
              <a:rPr lang="en-US" dirty="0"/>
              <a:t>fossil reptile of the Mesozoic era, often reaching an enormous size.</a:t>
            </a:r>
          </a:p>
        </p:txBody>
      </p:sp>
    </p:spTree>
    <p:extLst>
      <p:ext uri="{BB962C8B-B14F-4D97-AF65-F5344CB8AC3E}">
        <p14:creationId xmlns:p14="http://schemas.microsoft.com/office/powerpoint/2010/main" val="3791689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541" y="365126"/>
            <a:ext cx="8162365" cy="872003"/>
          </a:xfrm>
        </p:spPr>
        <p:txBody>
          <a:bodyPr>
            <a:noAutofit/>
          </a:bodyPr>
          <a:lstStyle/>
          <a:p>
            <a:pPr algn="ctr"/>
            <a:r>
              <a:rPr lang="en-US" sz="5400" dirty="0" smtClean="0">
                <a:latin typeface="Kenyan Coffee" panose="02000400000000000000" pitchFamily="2" charset="0"/>
              </a:rPr>
              <a:t>Why are dinosaurs not mentioned in the Bible?</a:t>
            </a:r>
            <a:endParaRPr lang="en-US" sz="5400" dirty="0">
              <a:latin typeface="Kenyan Coffee" panose="02000400000000000000" pitchFamily="2" charset="0"/>
            </a:endParaRPr>
          </a:p>
        </p:txBody>
      </p:sp>
      <p:sp>
        <p:nvSpPr>
          <p:cNvPr id="3" name="Content Placeholder 2"/>
          <p:cNvSpPr>
            <a:spLocks noGrp="1"/>
          </p:cNvSpPr>
          <p:nvPr>
            <p:ph idx="1"/>
          </p:nvPr>
        </p:nvSpPr>
        <p:spPr>
          <a:xfrm>
            <a:off x="497541" y="1385047"/>
            <a:ext cx="8162365" cy="5029200"/>
          </a:xfrm>
        </p:spPr>
        <p:txBody>
          <a:bodyPr>
            <a:normAutofit/>
          </a:bodyPr>
          <a:lstStyle/>
          <a:p>
            <a:pPr marL="349250" indent="-349250"/>
            <a:r>
              <a:rPr lang="en-US" sz="3200" dirty="0" smtClean="0"/>
              <a:t>Term “dinosaur” not known until the mid 1800’s (1842, Richard Owen coined the term)</a:t>
            </a:r>
          </a:p>
          <a:p>
            <a:pPr marL="349250" indent="-349250"/>
            <a:r>
              <a:rPr lang="en-US" sz="3200" b="1" dirty="0" smtClean="0"/>
              <a:t>Note:  </a:t>
            </a:r>
            <a:r>
              <a:rPr lang="en-US" sz="3200" dirty="0" smtClean="0"/>
              <a:t>dinosaurs are classified as reptiles (sometimes very large in size).</a:t>
            </a:r>
            <a:endParaRPr lang="en-US" sz="3200" dirty="0"/>
          </a:p>
          <a:p>
            <a:pPr marL="349250" indent="-349250"/>
            <a:r>
              <a:rPr lang="en-US" sz="3200" dirty="0" smtClean="0"/>
              <a:t>Some relatively large reptiles continue to live today (living dinosaurs) – gators &amp; crocs</a:t>
            </a:r>
          </a:p>
          <a:p>
            <a:pPr marL="349250" indent="-349250"/>
            <a:r>
              <a:rPr lang="en-US" sz="3200" dirty="0" smtClean="0"/>
              <a:t>“creeping things” (Gen. 1:26); “lizard” (Lev. 11:30); “Tortoise” (Lev. 11:29); “serpent” (Job 26:13); “basilisk” (Isaiah 59:5)</a:t>
            </a:r>
          </a:p>
          <a:p>
            <a:pPr marL="349250" indent="-349250"/>
            <a:r>
              <a:rPr lang="en-US" sz="3200" dirty="0" smtClean="0"/>
              <a:t>Behemoth (Job 40:15-24); Leviathan (Job 41)</a:t>
            </a:r>
          </a:p>
        </p:txBody>
      </p:sp>
    </p:spTree>
    <p:extLst>
      <p:ext uri="{BB962C8B-B14F-4D97-AF65-F5344CB8AC3E}">
        <p14:creationId xmlns:p14="http://schemas.microsoft.com/office/powerpoint/2010/main" val="5612708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01706"/>
            <a:ext cx="7886700" cy="1102659"/>
          </a:xfrm>
        </p:spPr>
        <p:txBody>
          <a:bodyPr>
            <a:normAutofit/>
          </a:bodyPr>
          <a:lstStyle/>
          <a:p>
            <a:r>
              <a:rPr lang="en-US" sz="6600" dirty="0" smtClean="0">
                <a:latin typeface="Kenyan Coffee" panose="02000400000000000000" pitchFamily="2" charset="0"/>
              </a:rPr>
              <a:t>Hebrew - </a:t>
            </a:r>
            <a:r>
              <a:rPr lang="en-US" sz="6600" dirty="0" err="1" smtClean="0">
                <a:latin typeface="Kenyan Coffee" panose="02000400000000000000" pitchFamily="2" charset="0"/>
              </a:rPr>
              <a:t>tanniyn</a:t>
            </a:r>
            <a:endParaRPr lang="en-US" sz="6600" dirty="0">
              <a:latin typeface="Kenyan Coffee" panose="02000400000000000000" pitchFamily="2" charset="0"/>
            </a:endParaRPr>
          </a:p>
        </p:txBody>
      </p:sp>
      <p:sp>
        <p:nvSpPr>
          <p:cNvPr id="3" name="Content Placeholder 2"/>
          <p:cNvSpPr>
            <a:spLocks noGrp="1"/>
          </p:cNvSpPr>
          <p:nvPr>
            <p:ph idx="1"/>
          </p:nvPr>
        </p:nvSpPr>
        <p:spPr>
          <a:xfrm>
            <a:off x="628650" y="1183341"/>
            <a:ext cx="7886700" cy="5351930"/>
          </a:xfrm>
        </p:spPr>
        <p:txBody>
          <a:bodyPr>
            <a:noAutofit/>
          </a:bodyPr>
          <a:lstStyle/>
          <a:p>
            <a:pPr marL="349250" indent="-349250"/>
            <a:r>
              <a:rPr lang="en-US" sz="3200" i="1" dirty="0" err="1" smtClean="0"/>
              <a:t>Gesenius</a:t>
            </a:r>
            <a:r>
              <a:rPr lang="en-US" sz="3200" i="1" dirty="0" smtClean="0"/>
              <a:t>’ Hebrew Lexicon </a:t>
            </a:r>
            <a:r>
              <a:rPr lang="en-US" sz="3200" dirty="0" smtClean="0"/>
              <a:t>– a great serpent, a sea monster</a:t>
            </a:r>
          </a:p>
          <a:p>
            <a:pPr marL="349250" indent="-349250"/>
            <a:r>
              <a:rPr lang="en-US" sz="3200" dirty="0"/>
              <a:t>The KJV translates </a:t>
            </a:r>
            <a:r>
              <a:rPr lang="en-US" sz="3200" dirty="0" err="1"/>
              <a:t>Strongs</a:t>
            </a:r>
            <a:r>
              <a:rPr lang="en-US" sz="3200" dirty="0"/>
              <a:t> H8577 in the following manner: dragon (21x), serpent (3x), whale (3x), sea monster (1x</a:t>
            </a:r>
            <a:r>
              <a:rPr lang="en-US" sz="3200" dirty="0" smtClean="0"/>
              <a:t>).</a:t>
            </a:r>
          </a:p>
          <a:p>
            <a:pPr marL="349250" indent="-349250"/>
            <a:r>
              <a:rPr lang="en-US" sz="3200" dirty="0" smtClean="0"/>
              <a:t>While we can’t know for sure what these animals were, they most closely approximate what we know of dinosaurs from the fossils that have been uncovered.</a:t>
            </a:r>
          </a:p>
          <a:p>
            <a:pPr marL="349250" indent="-349250"/>
            <a:r>
              <a:rPr lang="en-US" sz="3200" dirty="0" smtClean="0"/>
              <a:t>(</a:t>
            </a:r>
            <a:r>
              <a:rPr lang="en-US" sz="3200" b="1" dirty="0" smtClean="0"/>
              <a:t>Note: </a:t>
            </a:r>
            <a:r>
              <a:rPr lang="en-US" sz="3200" dirty="0" smtClean="0"/>
              <a:t>Job is one of the most ancient books in the Bible).</a:t>
            </a:r>
            <a:endParaRPr lang="en-US" sz="3200" dirty="0"/>
          </a:p>
        </p:txBody>
      </p:sp>
    </p:spTree>
    <p:extLst>
      <p:ext uri="{BB962C8B-B14F-4D97-AF65-F5344CB8AC3E}">
        <p14:creationId xmlns:p14="http://schemas.microsoft.com/office/powerpoint/2010/main" val="310670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365127"/>
            <a:ext cx="8256494" cy="750980"/>
          </a:xfrm>
        </p:spPr>
        <p:txBody>
          <a:bodyPr>
            <a:noAutofit/>
          </a:bodyPr>
          <a:lstStyle/>
          <a:p>
            <a:pPr algn="ctr"/>
            <a:r>
              <a:rPr lang="en-US" sz="4800" dirty="0" smtClean="0">
                <a:latin typeface="Kenyan Coffee" panose="02000400000000000000" pitchFamily="2" charset="0"/>
              </a:rPr>
              <a:t>Possible explanation of the decline of the Dinosaurs</a:t>
            </a:r>
            <a:endParaRPr lang="en-US" sz="4800" dirty="0">
              <a:latin typeface="Kenyan Coffee" panose="02000400000000000000" pitchFamily="2" charset="0"/>
            </a:endParaRPr>
          </a:p>
        </p:txBody>
      </p:sp>
      <p:sp>
        <p:nvSpPr>
          <p:cNvPr id="3" name="Content Placeholder 2"/>
          <p:cNvSpPr>
            <a:spLocks noGrp="1"/>
          </p:cNvSpPr>
          <p:nvPr>
            <p:ph idx="1"/>
          </p:nvPr>
        </p:nvSpPr>
        <p:spPr>
          <a:xfrm>
            <a:off x="628650" y="1331259"/>
            <a:ext cx="7886700" cy="4845704"/>
          </a:xfrm>
        </p:spPr>
        <p:txBody>
          <a:bodyPr>
            <a:normAutofit/>
          </a:bodyPr>
          <a:lstStyle/>
          <a:p>
            <a:pPr marL="349250" indent="-349250"/>
            <a:r>
              <a:rPr lang="en-US" sz="3200" dirty="0" smtClean="0"/>
              <a:t>(From a young earth perspective, the simple explanation would point to the worldwide flood of Genesis 7)</a:t>
            </a:r>
          </a:p>
          <a:p>
            <a:pPr marL="349250" indent="-349250"/>
            <a:r>
              <a:rPr lang="en-US" sz="3200" dirty="0" smtClean="0"/>
              <a:t>Climate change is one explanation as to why dinosaurs became extinct sometime after the flood.</a:t>
            </a:r>
          </a:p>
          <a:p>
            <a:pPr marL="349250" indent="-349250"/>
            <a:r>
              <a:rPr lang="en-US" sz="3200" dirty="0" smtClean="0"/>
              <a:t>Another possibility is man himself (hunting to extinction as he has done with other animals).  (cf. Genesis 9:2-3).  Note, some “dinosaurs” remain (reptiles).</a:t>
            </a:r>
          </a:p>
          <a:p>
            <a:pPr marL="349250" indent="-349250"/>
            <a:endParaRPr lang="en-US" sz="3200" dirty="0"/>
          </a:p>
        </p:txBody>
      </p:sp>
    </p:spTree>
    <p:extLst>
      <p:ext uri="{BB962C8B-B14F-4D97-AF65-F5344CB8AC3E}">
        <p14:creationId xmlns:p14="http://schemas.microsoft.com/office/powerpoint/2010/main" val="2469734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753" y="174812"/>
            <a:ext cx="8310282" cy="927847"/>
          </a:xfrm>
        </p:spPr>
        <p:txBody>
          <a:bodyPr>
            <a:noAutofit/>
          </a:bodyPr>
          <a:lstStyle/>
          <a:p>
            <a:pPr algn="ctr"/>
            <a:r>
              <a:rPr lang="en-US" sz="5400" dirty="0" smtClean="0">
                <a:latin typeface="Kenyan Coffee" panose="02000400000000000000" pitchFamily="2" charset="0"/>
              </a:rPr>
              <a:t>Evidence of Man’s co-existence with Dinosaurs</a:t>
            </a:r>
            <a:endParaRPr lang="en-US" sz="5400" dirty="0">
              <a:latin typeface="Kenyan Coffee" panose="02000400000000000000" pitchFamily="2" charset="0"/>
            </a:endParaRPr>
          </a:p>
        </p:txBody>
      </p:sp>
      <p:sp>
        <p:nvSpPr>
          <p:cNvPr id="3" name="Content Placeholder 2"/>
          <p:cNvSpPr>
            <a:spLocks noGrp="1"/>
          </p:cNvSpPr>
          <p:nvPr>
            <p:ph idx="1"/>
          </p:nvPr>
        </p:nvSpPr>
        <p:spPr>
          <a:xfrm>
            <a:off x="628650" y="1102658"/>
            <a:ext cx="7886700" cy="5661213"/>
          </a:xfrm>
          <a:ln>
            <a:noFill/>
          </a:ln>
        </p:spPr>
        <p:txBody>
          <a:bodyPr>
            <a:normAutofit/>
          </a:bodyPr>
          <a:lstStyle/>
          <a:p>
            <a:pPr marL="349250" indent="-349250"/>
            <a:r>
              <a:rPr lang="en-US" sz="3200" dirty="0" smtClean="0"/>
              <a:t>Biblical references such as those mentioned</a:t>
            </a:r>
          </a:p>
          <a:p>
            <a:pPr marL="349250" indent="-349250"/>
            <a:r>
              <a:rPr lang="en-US" sz="3200" dirty="0" smtClean="0"/>
              <a:t>Stegosaurus carving at                                      Ta Prom (a Buddhist                                   temple in Cambodia,                                   from the 12</a:t>
            </a:r>
            <a:r>
              <a:rPr lang="en-US" sz="3200" baseline="30000" dirty="0" smtClean="0"/>
              <a:t>th</a:t>
            </a:r>
            <a:r>
              <a:rPr lang="en-US" sz="3200" dirty="0" smtClean="0"/>
              <a:t> century)</a:t>
            </a:r>
          </a:p>
          <a:p>
            <a:pPr marL="349250" indent="-349250"/>
            <a:r>
              <a:rPr lang="en-US" sz="3200" dirty="0" smtClean="0"/>
              <a:t>The Apatosaurus                                       drawing in Southeastern                               Utah (Natural Bridges                            National Monument.                              Drawing dated                                    somewhere between                                     500 &amp; 1450 A.D.</a:t>
            </a:r>
            <a:endParaRPr lang="en-US" sz="3200" dirty="0"/>
          </a:p>
        </p:txBody>
      </p:sp>
      <p:pic>
        <p:nvPicPr>
          <p:cNvPr id="1026" name="Picture 2" descr="http://ap.lanexdev.com/user_images/image/rr/2008/0803-3steg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2015" y="1724678"/>
            <a:ext cx="2857500" cy="2209801"/>
          </a:xfrm>
          <a:prstGeom prst="rect">
            <a:avLst/>
          </a:prstGeom>
          <a:noFill/>
          <a:ln w="15875">
            <a:solidFill>
              <a:schemeClr val="tx1"/>
            </a:solidFill>
          </a:ln>
          <a:extLst>
            <a:ext uri="{909E8E84-426E-40DD-AFC4-6F175D3DCCD1}">
              <a14:hiddenFill xmlns:a14="http://schemas.microsoft.com/office/drawing/2010/main">
                <a:solidFill>
                  <a:srgbClr val="FFFFFF"/>
                </a:solidFill>
              </a14:hiddenFill>
            </a:ext>
          </a:extLst>
        </p:spPr>
      </p:pic>
      <p:pic>
        <p:nvPicPr>
          <p:cNvPr id="1028" name="Picture 4" descr="http://ap.lanexdev.com/user_images/image/rr/2008/0803-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2015" y="4258562"/>
            <a:ext cx="2857500" cy="2181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4120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753" y="174812"/>
            <a:ext cx="8310282" cy="927847"/>
          </a:xfrm>
        </p:spPr>
        <p:txBody>
          <a:bodyPr>
            <a:noAutofit/>
          </a:bodyPr>
          <a:lstStyle/>
          <a:p>
            <a:pPr algn="ctr"/>
            <a:r>
              <a:rPr lang="en-US" sz="5400" dirty="0" smtClean="0">
                <a:latin typeface="Kenyan Coffee" panose="02000400000000000000" pitchFamily="2" charset="0"/>
              </a:rPr>
              <a:t>Evidence of Man’s co-existence with Dinosaurs</a:t>
            </a:r>
            <a:endParaRPr lang="en-US" sz="5400" dirty="0">
              <a:latin typeface="Kenyan Coffee" panose="02000400000000000000" pitchFamily="2" charset="0"/>
            </a:endParaRPr>
          </a:p>
        </p:txBody>
      </p:sp>
      <p:sp>
        <p:nvSpPr>
          <p:cNvPr id="3" name="Content Placeholder 2"/>
          <p:cNvSpPr>
            <a:spLocks noGrp="1"/>
          </p:cNvSpPr>
          <p:nvPr>
            <p:ph idx="1"/>
          </p:nvPr>
        </p:nvSpPr>
        <p:spPr>
          <a:xfrm>
            <a:off x="628650" y="1102658"/>
            <a:ext cx="7886700" cy="5661213"/>
          </a:xfrm>
          <a:ln>
            <a:noFill/>
          </a:ln>
        </p:spPr>
        <p:txBody>
          <a:bodyPr>
            <a:normAutofit/>
          </a:bodyPr>
          <a:lstStyle/>
          <a:p>
            <a:pPr marL="349250" indent="-349250"/>
            <a:r>
              <a:rPr lang="en-US" sz="3200" dirty="0" smtClean="0"/>
              <a:t>Biblical references such as those mentioned</a:t>
            </a:r>
          </a:p>
          <a:p>
            <a:pPr marL="349250" indent="-349250"/>
            <a:r>
              <a:rPr lang="en-US" sz="3200" dirty="0" smtClean="0"/>
              <a:t>Stegosaurus carving at                                      Ta Prom (a Buddhist                                   temple in Cambodia,                            from </a:t>
            </a:r>
            <a:r>
              <a:rPr lang="en-US" sz="3200" dirty="0" err="1" smtClean="0"/>
              <a:t>from</a:t>
            </a:r>
            <a:r>
              <a:rPr lang="en-US" sz="3200" dirty="0" smtClean="0"/>
              <a:t> the 12</a:t>
            </a:r>
            <a:r>
              <a:rPr lang="en-US" sz="3200" baseline="30000" dirty="0" smtClean="0"/>
              <a:t>th</a:t>
            </a:r>
            <a:r>
              <a:rPr lang="en-US" sz="3200" dirty="0" smtClean="0"/>
              <a:t> century)</a:t>
            </a:r>
          </a:p>
          <a:p>
            <a:pPr marL="349250" indent="-349250"/>
            <a:r>
              <a:rPr lang="en-US" sz="3200" dirty="0" smtClean="0"/>
              <a:t>The Apatosaurus                                       drawing in Southeastern                               Utah (Natural Bridges                            National Monument.                              Drawing dated                                    somewhere between                                     500 &amp; 1450 A.D.</a:t>
            </a:r>
            <a:endParaRPr lang="en-US" sz="3200" dirty="0"/>
          </a:p>
        </p:txBody>
      </p:sp>
      <p:pic>
        <p:nvPicPr>
          <p:cNvPr id="1026" name="Picture 2" descr="http://ap.lanexdev.com/user_images/image/rr/2008/0803-3steg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2015" y="1724678"/>
            <a:ext cx="2857500" cy="2209801"/>
          </a:xfrm>
          <a:prstGeom prst="rect">
            <a:avLst/>
          </a:prstGeom>
          <a:noFill/>
          <a:ln w="15875">
            <a:solidFill>
              <a:schemeClr val="tx1"/>
            </a:solidFill>
          </a:ln>
          <a:extLst>
            <a:ext uri="{909E8E84-426E-40DD-AFC4-6F175D3DCCD1}">
              <a14:hiddenFill xmlns:a14="http://schemas.microsoft.com/office/drawing/2010/main">
                <a:solidFill>
                  <a:srgbClr val="FFFFFF"/>
                </a:solidFill>
              </a14:hiddenFill>
            </a:ext>
          </a:extLst>
        </p:spPr>
      </p:pic>
      <p:pic>
        <p:nvPicPr>
          <p:cNvPr id="1028" name="Picture 4" descr="http://ap.lanexdev.com/user_images/image/rr/2008/0803-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2015" y="4258562"/>
            <a:ext cx="2857500" cy="2181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63277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729" y="174812"/>
            <a:ext cx="8525436" cy="927847"/>
          </a:xfrm>
        </p:spPr>
        <p:txBody>
          <a:bodyPr>
            <a:noAutofit/>
          </a:bodyPr>
          <a:lstStyle/>
          <a:p>
            <a:pPr algn="ctr"/>
            <a:r>
              <a:rPr lang="en-US" sz="5400" dirty="0" smtClean="0">
                <a:latin typeface="Kenyan Coffee" panose="02000400000000000000" pitchFamily="2" charset="0"/>
              </a:rPr>
              <a:t>Evidence of Man’s co-existence with Dinosaurs 2</a:t>
            </a:r>
            <a:endParaRPr lang="en-US" sz="5400" dirty="0">
              <a:latin typeface="Kenyan Coffee" panose="02000400000000000000" pitchFamily="2" charset="0"/>
            </a:endParaRPr>
          </a:p>
        </p:txBody>
      </p:sp>
      <p:sp>
        <p:nvSpPr>
          <p:cNvPr id="3" name="Content Placeholder 2"/>
          <p:cNvSpPr>
            <a:spLocks noGrp="1"/>
          </p:cNvSpPr>
          <p:nvPr>
            <p:ph idx="1"/>
          </p:nvPr>
        </p:nvSpPr>
        <p:spPr>
          <a:xfrm>
            <a:off x="524435" y="1102658"/>
            <a:ext cx="8202706" cy="5661213"/>
          </a:xfrm>
          <a:ln>
            <a:noFill/>
          </a:ln>
        </p:spPr>
        <p:txBody>
          <a:bodyPr>
            <a:normAutofit/>
          </a:bodyPr>
          <a:lstStyle/>
          <a:p>
            <a:pPr marL="349250" indent="-349250"/>
            <a:r>
              <a:rPr lang="en-US" sz="3200" dirty="0" smtClean="0"/>
              <a:t>The ubiquity and antiquity of dragon legends</a:t>
            </a:r>
          </a:p>
          <a:p>
            <a:pPr marL="349250" indent="-349250"/>
            <a:r>
              <a:rPr lang="en-US" sz="3200" dirty="0"/>
              <a:t>A 1981 </a:t>
            </a:r>
            <a:r>
              <a:rPr lang="en-US" sz="3200" i="1" dirty="0"/>
              <a:t>Science Digest</a:t>
            </a:r>
            <a:r>
              <a:rPr lang="en-US" sz="3200" dirty="0"/>
              <a:t> article, titled “The Spread of Dragon Myths,” informed readers, “as myth they [</a:t>
            </a:r>
            <a:r>
              <a:rPr lang="en-US" sz="3200" dirty="0" smtClean="0"/>
              <a:t>dragons—SC] </a:t>
            </a:r>
            <a:r>
              <a:rPr lang="en-US" sz="3200" dirty="0"/>
              <a:t>are among the most...persistent and widespread in the world. From millennium to millennium and over all the earth’s continents, dragon and serpent lore shows remarkable similarity” (1981, 89:103). Still, </a:t>
            </a:r>
            <a:r>
              <a:rPr lang="en-US" sz="3200" i="1" dirty="0"/>
              <a:t>Science Digest</a:t>
            </a:r>
            <a:r>
              <a:rPr lang="en-US" sz="3200" dirty="0"/>
              <a:t> was adamant that “[d]</a:t>
            </a:r>
            <a:r>
              <a:rPr lang="en-US" sz="3200" dirty="0" err="1"/>
              <a:t>ragons</a:t>
            </a:r>
            <a:r>
              <a:rPr lang="en-US" sz="3200" dirty="0"/>
              <a:t>, of course, are myth” (89:103).</a:t>
            </a:r>
            <a:endParaRPr lang="en-US" sz="3200" dirty="0" smtClean="0"/>
          </a:p>
        </p:txBody>
      </p:sp>
    </p:spTree>
    <p:extLst>
      <p:ext uri="{BB962C8B-B14F-4D97-AF65-F5344CB8AC3E}">
        <p14:creationId xmlns:p14="http://schemas.microsoft.com/office/powerpoint/2010/main" val="1442658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729" y="174812"/>
            <a:ext cx="8525436" cy="927847"/>
          </a:xfrm>
        </p:spPr>
        <p:txBody>
          <a:bodyPr>
            <a:noAutofit/>
          </a:bodyPr>
          <a:lstStyle/>
          <a:p>
            <a:pPr algn="ctr"/>
            <a:r>
              <a:rPr lang="en-US" sz="5400" dirty="0" smtClean="0">
                <a:latin typeface="Kenyan Coffee" panose="02000400000000000000" pitchFamily="2" charset="0"/>
              </a:rPr>
              <a:t>Something New – Soft Tissue in fossils</a:t>
            </a:r>
            <a:endParaRPr lang="en-US" sz="5400" dirty="0">
              <a:latin typeface="Kenyan Coffee" panose="02000400000000000000" pitchFamily="2" charset="0"/>
            </a:endParaRPr>
          </a:p>
        </p:txBody>
      </p:sp>
      <p:sp>
        <p:nvSpPr>
          <p:cNvPr id="3" name="Content Placeholder 2"/>
          <p:cNvSpPr>
            <a:spLocks noGrp="1"/>
          </p:cNvSpPr>
          <p:nvPr>
            <p:ph idx="1"/>
          </p:nvPr>
        </p:nvSpPr>
        <p:spPr>
          <a:xfrm>
            <a:off x="524435" y="1102658"/>
            <a:ext cx="8202706" cy="5661213"/>
          </a:xfrm>
          <a:ln>
            <a:noFill/>
          </a:ln>
        </p:spPr>
        <p:txBody>
          <a:bodyPr>
            <a:normAutofit/>
          </a:bodyPr>
          <a:lstStyle/>
          <a:p>
            <a:pPr marL="349250" indent="-349250"/>
            <a:r>
              <a:rPr lang="en-US" sz="3200" dirty="0" smtClean="0"/>
              <a:t>Mary Schweitzer (molecular paleontologist) and colleagues discovered soft tissue in “98 million year old T-Rex fossils (2005)</a:t>
            </a:r>
          </a:p>
          <a:p>
            <a:pPr marL="349250" indent="-349250"/>
            <a:r>
              <a:rPr lang="en-US" sz="3200" dirty="0" smtClean="0"/>
              <a:t>“Seemingly impossible”</a:t>
            </a:r>
          </a:p>
          <a:p>
            <a:pPr marL="349250" indent="-349250"/>
            <a:r>
              <a:rPr lang="en-US" sz="3200" dirty="0" smtClean="0"/>
              <a:t>Scientists state that most of the time, microbes feast on soft tissue, destroying it in weeks.  Even in the best of conditions, scientists have always believed that the proteins that make up soft tissue would degrade fully in less than 1 million years.</a:t>
            </a:r>
          </a:p>
          <a:p>
            <a:pPr marL="349250" indent="-349250"/>
            <a:r>
              <a:rPr lang="en-US" sz="3200" dirty="0" smtClean="0"/>
              <a:t>(Note: Young earth position would explain)</a:t>
            </a:r>
          </a:p>
        </p:txBody>
      </p:sp>
    </p:spTree>
    <p:extLst>
      <p:ext uri="{BB962C8B-B14F-4D97-AF65-F5344CB8AC3E}">
        <p14:creationId xmlns:p14="http://schemas.microsoft.com/office/powerpoint/2010/main" val="2178180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138</TotalTime>
  <Words>909</Words>
  <Application>Microsoft Office PowerPoint</Application>
  <PresentationFormat>On-screen Show (4:3)</PresentationFormat>
  <Paragraphs>46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Kenyan Coffee</vt:lpstr>
      <vt:lpstr>Office Theme</vt:lpstr>
      <vt:lpstr>Explaining Dinosaurs</vt:lpstr>
      <vt:lpstr>Definition of term Dinosaur:  from greek (deinos – terrible) &amp; (sauros – lizard).  The term was coined in the mid 19th century.  A fossil reptile of the Mesozoic era, often reaching an enormous size.</vt:lpstr>
      <vt:lpstr>Why are dinosaurs not mentioned in the Bible?</vt:lpstr>
      <vt:lpstr>Hebrew - tanniyn</vt:lpstr>
      <vt:lpstr>Possible explanation of the decline of the Dinosaurs</vt:lpstr>
      <vt:lpstr>Evidence of Man’s co-existence with Dinosaurs</vt:lpstr>
      <vt:lpstr>Evidence of Man’s co-existence with Dinosaurs</vt:lpstr>
      <vt:lpstr>Evidence of Man’s co-existence with Dinosaurs 2</vt:lpstr>
      <vt:lpstr>Something New – Soft Tissue in fossils</vt:lpstr>
      <vt:lpstr>Evolutionary Theory – Soft Tissue in fossils</vt:lpstr>
      <vt:lpstr>Article Quotes</vt:lpstr>
      <vt:lpstr>Actual Experiment Used for Theory Re: Iron</vt:lpstr>
      <vt:lpstr>Objections to this Explanation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Explaining Dinosaurs</dc:title>
  <dc:creator>Stan Cox</dc:creator>
  <cp:lastModifiedBy>Stan Cox</cp:lastModifiedBy>
  <cp:revision>12</cp:revision>
  <dcterms:created xsi:type="dcterms:W3CDTF">2015-04-29T21:17:08Z</dcterms:created>
  <dcterms:modified xsi:type="dcterms:W3CDTF">2015-04-30T00:10:57Z</dcterms:modified>
</cp:coreProperties>
</file>