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9" r:id="rId4"/>
    <p:sldId id="260" r:id="rId5"/>
    <p:sldId id="261" r:id="rId6"/>
    <p:sldId id="262" r:id="rId7"/>
    <p:sldId id="263" r:id="rId8"/>
    <p:sldId id="264" r:id="rId9"/>
  </p:sldIdLst>
  <p:sldSz cx="12192000" cy="6858000"/>
  <p:notesSz cx="6858000" cy="9144000"/>
  <p:embeddedFontLst>
    <p:embeddedFont>
      <p:font typeface="Pristina" panose="03060402040406080204" pitchFamily="66" charset="0"/>
      <p:regular r:id="rId12"/>
    </p:embeddedFon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
      <p:font typeface="Six feet under"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751" autoAdjust="0"/>
  </p:normalViewPr>
  <p:slideViewPr>
    <p:cSldViewPr snapToGrid="0">
      <p:cViewPr varScale="1">
        <p:scale>
          <a:sx n="39" d="100"/>
          <a:sy n="39" d="100"/>
        </p:scale>
        <p:origin x="2309" y="58"/>
      </p:cViewPr>
      <p:guideLst/>
    </p:cSldViewPr>
  </p:slideViewPr>
  <p:notesTextViewPr>
    <p:cViewPr>
      <p:scale>
        <a:sx n="1" d="1"/>
        <a:sy n="1" d="1"/>
      </p:scale>
      <p:origin x="0" y="0"/>
    </p:cViewPr>
  </p:notesTextViewPr>
  <p:notesViewPr>
    <p:cSldViewPr snapToGrid="0">
      <p:cViewPr>
        <p:scale>
          <a:sx n="78" d="100"/>
          <a:sy n="78" d="100"/>
        </p:scale>
        <p:origin x="2808" y="-8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16: Raising Lazarus from the Dead (John 11:1-46)</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May 27,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5/26/2018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gospels record three occasions where Jesus raised someone from the dead</a:t>
            </a:r>
          </a:p>
          <a:p>
            <a:pPr marL="171450" indent="-171450">
              <a:buFont typeface="Arial" panose="020B0604020202020204" pitchFamily="34" charset="0"/>
              <a:buChar char="•"/>
            </a:pPr>
            <a:r>
              <a:rPr lang="en-US" b="1" dirty="0"/>
              <a:t>Luke 8:40-56 </a:t>
            </a:r>
            <a:r>
              <a:rPr lang="en-US" dirty="0"/>
              <a:t>records the raising of the daughter of Jairus, who had just died.</a:t>
            </a:r>
          </a:p>
          <a:p>
            <a:pPr marL="0" indent="0">
              <a:buFont typeface="Arial" panose="020B0604020202020204" pitchFamily="34" charset="0"/>
              <a:buNone/>
            </a:pPr>
            <a:r>
              <a:rPr lang="en-US" b="1" dirty="0"/>
              <a:t>(52-55), </a:t>
            </a:r>
            <a:r>
              <a:rPr lang="en-US" i="1" dirty="0"/>
              <a:t>“Now all wept and mourned for her; but He said, ‘Do not weep; she is not dead, but sleeping.’</a:t>
            </a:r>
            <a:r>
              <a:rPr lang="en-US" i="1" baseline="30000" dirty="0"/>
              <a:t> 53</a:t>
            </a:r>
            <a:r>
              <a:rPr lang="en-US" i="1" dirty="0"/>
              <a:t> And they ridiculed Him, knowing that she was dead.  </a:t>
            </a:r>
            <a:r>
              <a:rPr lang="en-US" i="1" baseline="30000" dirty="0"/>
              <a:t>54</a:t>
            </a:r>
            <a:r>
              <a:rPr lang="en-US" i="1" dirty="0"/>
              <a:t> But He put them all outside, took her by the hand and called, saying, ‘Little girl, arise.’</a:t>
            </a:r>
            <a:r>
              <a:rPr lang="en-US" i="1" baseline="30000" dirty="0"/>
              <a:t> 55</a:t>
            </a:r>
            <a:r>
              <a:rPr lang="en-US" i="1" dirty="0"/>
              <a:t> Then her spirit returned, and she arose immediately.”</a:t>
            </a:r>
          </a:p>
          <a:p>
            <a:pPr marL="171450" indent="-171450">
              <a:buFont typeface="Arial" panose="020B0604020202020204" pitchFamily="34" charset="0"/>
              <a:buChar char="•"/>
            </a:pPr>
            <a:r>
              <a:rPr lang="en-US" b="1" dirty="0"/>
              <a:t>Luke 7:11-17 </a:t>
            </a:r>
            <a:r>
              <a:rPr lang="en-US" dirty="0"/>
              <a:t>records the raising of the son of a widow in Nain, who had been dead long enough that he was in an open coffin.</a:t>
            </a:r>
          </a:p>
          <a:p>
            <a:pPr marL="0" indent="0">
              <a:buFont typeface="Arial" panose="020B0604020202020204" pitchFamily="34" charset="0"/>
              <a:buNone/>
            </a:pPr>
            <a:r>
              <a:rPr lang="en-US" b="1" dirty="0"/>
              <a:t>(14-15), </a:t>
            </a:r>
            <a:r>
              <a:rPr lang="en-US" i="1" dirty="0"/>
              <a:t>“Then He came and touched the open coffin, and those who carried him stood still. And He said, ‘Young man, I say to you, arise.’</a:t>
            </a:r>
            <a:r>
              <a:rPr lang="en-US" i="1" baseline="30000" dirty="0"/>
              <a:t> 15</a:t>
            </a:r>
            <a:r>
              <a:rPr lang="en-US" i="1" dirty="0"/>
              <a:t> So he who was dead sat up and began to speak. And He presented him to his mother.”</a:t>
            </a:r>
          </a:p>
          <a:p>
            <a:pPr marL="171450" indent="-171450">
              <a:buFont typeface="Arial" panose="020B0604020202020204" pitchFamily="34" charset="0"/>
              <a:buChar char="•"/>
            </a:pPr>
            <a:r>
              <a:rPr lang="en-US" i="0" dirty="0"/>
              <a:t>Our text today </a:t>
            </a:r>
            <a:r>
              <a:rPr lang="en-US" b="1" i="0" dirty="0"/>
              <a:t>(John 11:1-46) </a:t>
            </a:r>
            <a:r>
              <a:rPr lang="en-US" i="0" dirty="0"/>
              <a:t>records the raising of Jesus’ friend Lazarus four days after he died.</a:t>
            </a:r>
          </a:p>
          <a:p>
            <a:pPr marL="0" indent="0">
              <a:buFont typeface="Arial" panose="020B0604020202020204" pitchFamily="34" charset="0"/>
              <a:buNone/>
            </a:pPr>
            <a:r>
              <a:rPr lang="en-US" b="1" i="0" dirty="0"/>
              <a:t>(39), </a:t>
            </a:r>
            <a:r>
              <a:rPr lang="en-US" i="1" dirty="0"/>
              <a:t>“Jesus said, ‘Take away the stone.’ Martha, the sister of him who was dead, said to Him, ‘Lord, by this time there is a stench, for he has been dead four days.’”</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11:1-16), READ</a:t>
            </a:r>
          </a:p>
          <a:p>
            <a:pPr marL="171450" indent="-171450">
              <a:buFont typeface="Arial" panose="020B0604020202020204" pitchFamily="34" charset="0"/>
              <a:buChar char="•"/>
            </a:pPr>
            <a:r>
              <a:rPr lang="en-US" b="0" dirty="0"/>
              <a:t>The little town of Bethany, where Lazarus lived, was near Jerusalem (2 miles away, vs. 18)</a:t>
            </a:r>
          </a:p>
          <a:p>
            <a:pPr marL="171450" indent="-171450">
              <a:buFont typeface="Arial" panose="020B0604020202020204" pitchFamily="34" charset="0"/>
              <a:buChar char="•"/>
            </a:pPr>
            <a:r>
              <a:rPr lang="en-US" b="1" dirty="0"/>
              <a:t>Jesus had been in that region earlier, and an attempt was made to stone Him.  So, they had traveled several miles, crossing over the Jordan to the east.  (Reference, John 10:39-40)</a:t>
            </a:r>
          </a:p>
          <a:p>
            <a:pPr marL="171450" indent="-171450">
              <a:buFont typeface="Arial" panose="020B0604020202020204" pitchFamily="34" charset="0"/>
              <a:buChar char="•"/>
            </a:pPr>
            <a:r>
              <a:rPr lang="en-US" b="0" dirty="0"/>
              <a:t>As such, Jesus in going there would be walking into “enemy territory”, as the Jews there were opposed to His teaching, and the miracles He did.</a:t>
            </a:r>
          </a:p>
          <a:p>
            <a:pPr marL="628650" lvl="1" indent="-171450">
              <a:buFont typeface="Arial" panose="020B0604020202020204" pitchFamily="34" charset="0"/>
              <a:buChar char="•"/>
            </a:pPr>
            <a:r>
              <a:rPr lang="en-US" b="0" dirty="0"/>
              <a:t>However, in His answer to the disciples, he seems to be hinting at the fact that His time to die was not come.  It was still daylight.  He still had work to do, and would be protected by the Father.</a:t>
            </a:r>
          </a:p>
          <a:p>
            <a:pPr marL="0" lvl="0" indent="0">
              <a:buFont typeface="Arial" panose="020B0604020202020204" pitchFamily="34" charset="0"/>
              <a:buNone/>
            </a:pPr>
            <a:r>
              <a:rPr lang="en-US" b="1" dirty="0"/>
              <a:t>(9-10), </a:t>
            </a:r>
            <a:r>
              <a:rPr lang="en-US" b="0" i="1" dirty="0"/>
              <a:t>“</a:t>
            </a:r>
            <a:r>
              <a:rPr lang="en-US" i="1" dirty="0"/>
              <a:t>Jesus answered, ‘Are there not twelve hours in the day? If anyone walks in the day, he does not stumble, because he sees the light of this world.</a:t>
            </a:r>
            <a:r>
              <a:rPr lang="en-US" i="1" baseline="30000" dirty="0"/>
              <a:t> 10</a:t>
            </a:r>
            <a:r>
              <a:rPr lang="en-US" i="1" dirty="0"/>
              <a:t> But if one walks in the night, he stumbles, because the light is not in him.’”</a:t>
            </a:r>
            <a:endParaRPr lang="en-US" b="0" i="1" dirty="0"/>
          </a:p>
          <a:p>
            <a:pPr marL="171450" indent="-171450">
              <a:buFont typeface="Arial" panose="020B0604020202020204" pitchFamily="34" charset="0"/>
              <a:buChar char="•"/>
            </a:pPr>
            <a:r>
              <a:rPr lang="en-US" b="1" dirty="0"/>
              <a:t>Regardless, he determined to go to Judea.  The danger of the decision is seen in the words of Thomas</a:t>
            </a:r>
          </a:p>
          <a:p>
            <a:pPr marL="0" indent="0">
              <a:buFont typeface="Arial" panose="020B0604020202020204" pitchFamily="34" charset="0"/>
              <a:buNone/>
            </a:pPr>
            <a:r>
              <a:rPr lang="en-US" b="1" dirty="0"/>
              <a:t>(16), </a:t>
            </a:r>
            <a:r>
              <a:rPr lang="en-US" b="0" i="1" dirty="0"/>
              <a:t>“Then Thomas, who is called the Twin, said to his fellow disciples, “</a:t>
            </a:r>
            <a:r>
              <a:rPr lang="en-US" b="0" i="1" u="sng" dirty="0"/>
              <a:t>Let us also go, that we may die with Him</a:t>
            </a:r>
            <a:r>
              <a:rPr lang="en-US" b="0" i="1" dirty="0"/>
              <a:t>.”</a:t>
            </a:r>
          </a:p>
          <a:p>
            <a:pPr marL="628650" lvl="1" indent="-171450">
              <a:buFont typeface="Arial" panose="020B0604020202020204" pitchFamily="34" charset="0"/>
              <a:buChar char="•"/>
            </a:pPr>
            <a:r>
              <a:rPr lang="en-US" b="1" i="0" dirty="0"/>
              <a:t>His words indicate an understanding of and resignation to the dangers of the trip</a:t>
            </a:r>
          </a:p>
          <a:p>
            <a:pPr marL="628650" lvl="1" indent="-171450">
              <a:buFont typeface="Arial" panose="020B0604020202020204" pitchFamily="34" charset="0"/>
              <a:buChar char="•"/>
            </a:pPr>
            <a:r>
              <a:rPr lang="en-US" b="1" i="0" dirty="0"/>
              <a:t>They also show the devotion of Jesus’ disciples to their Master!</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338854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Purpose of the NOTABLE Miracle of Lazarus resurrection from the Dead is the same as all the other miracles Jesus did!</a:t>
            </a:r>
          </a:p>
          <a:p>
            <a:pPr marL="171450" indent="-171450">
              <a:buFont typeface="Arial" panose="020B0604020202020204" pitchFamily="34" charset="0"/>
              <a:buChar char="•"/>
            </a:pPr>
            <a:r>
              <a:rPr lang="en-US" dirty="0"/>
              <a:t>To bring faith (belief).</a:t>
            </a:r>
          </a:p>
          <a:p>
            <a:pPr marL="0" indent="0">
              <a:buFont typeface="Arial" panose="020B0604020202020204" pitchFamily="34" charset="0"/>
              <a:buNone/>
            </a:pPr>
            <a:r>
              <a:rPr lang="en-US" b="1" dirty="0"/>
              <a:t>(cf. John 20:30-31), [Brings faith to us as well], </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(4), [An allusion to what Lazarus’ sickness would accomplish], </a:t>
            </a:r>
            <a:r>
              <a:rPr lang="en-US" i="1" dirty="0"/>
              <a:t>“When Jesus heard that, He said, “This sickness is not unto death, but for the glory of God, that the Son of God may be glorified through it.”</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(15), [Jesus knew that Lazarus had died while they tarried. In verse 14 he told them plainly </a:t>
            </a:r>
            <a:r>
              <a:rPr lang="en-US" b="1" i="0" dirty="0"/>
              <a:t>that</a:t>
            </a:r>
            <a:r>
              <a:rPr lang="en-US" b="1" i="1" dirty="0"/>
              <a:t> “Lazarus is Dead”</a:t>
            </a:r>
            <a:r>
              <a:rPr lang="en-US" b="1" dirty="0"/>
              <a:t>], </a:t>
            </a:r>
            <a:r>
              <a:rPr lang="en-US" i="1" dirty="0"/>
              <a:t>“And I am glad for your sakes that I was not there, </a:t>
            </a:r>
            <a:r>
              <a:rPr lang="en-US" i="1" u="sng" dirty="0"/>
              <a:t>that you may believe</a:t>
            </a:r>
            <a:r>
              <a:rPr lang="en-US" i="1" dirty="0"/>
              <a:t>. Nevertheless let us go to him.”</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(42), [As Jesus stood before the dead man], </a:t>
            </a:r>
            <a:r>
              <a:rPr lang="en-US" i="1" dirty="0"/>
              <a:t>“And Jesus lifted up His eyes and said, “Father, I thank You that You have heard Me.</a:t>
            </a:r>
            <a:r>
              <a:rPr lang="en-US" i="1" baseline="30000" dirty="0"/>
              <a:t> 42</a:t>
            </a:r>
            <a:r>
              <a:rPr lang="en-US" i="1" dirty="0"/>
              <a:t> And I know that You always hear Me, but because of the people who are standing by I said this, </a:t>
            </a:r>
            <a:r>
              <a:rPr lang="en-US" i="1" u="sng" dirty="0"/>
              <a:t>that they may believe that You sent Me</a:t>
            </a:r>
            <a:r>
              <a:rPr lang="en-US" i="1" dirty="0"/>
              <a:t>.”</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(45), [After Lazarus was raised], </a:t>
            </a:r>
            <a:r>
              <a:rPr lang="en-US" i="1" dirty="0"/>
              <a:t>“Then many of the Jews who had come to Mary, and had seen the things Jesus did, </a:t>
            </a:r>
            <a:r>
              <a:rPr lang="en-US" i="1" u="sng" dirty="0"/>
              <a:t>believed in Him</a:t>
            </a:r>
            <a:r>
              <a:rPr lang="en-US"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95700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11:20-27) READ [Jesus’ conversation with Martha upon arrival in Bethany]</a:t>
            </a:r>
          </a:p>
          <a:p>
            <a:pPr marL="171450" lvl="0" indent="-171450">
              <a:buFont typeface="Arial" panose="020B0604020202020204" pitchFamily="34" charset="0"/>
              <a:buChar char="•"/>
            </a:pPr>
            <a:r>
              <a:rPr lang="en-US" dirty="0"/>
              <a:t>Jesus said that Lazarus would be raised</a:t>
            </a:r>
          </a:p>
          <a:p>
            <a:pPr marL="171450" lvl="0" indent="-171450">
              <a:buFont typeface="Arial" panose="020B0604020202020204" pitchFamily="34" charset="0"/>
              <a:buChar char="•"/>
            </a:pPr>
            <a:r>
              <a:rPr lang="en-US" b="1" dirty="0"/>
              <a:t>Martha misunderstood (believed this to be at the final resurrection).</a:t>
            </a:r>
          </a:p>
          <a:p>
            <a:pPr marL="628650" lvl="1" indent="-171450">
              <a:buFont typeface="Arial" panose="020B0604020202020204" pitchFamily="34" charset="0"/>
              <a:buChar char="•"/>
            </a:pPr>
            <a:r>
              <a:rPr lang="en-US" dirty="0"/>
              <a:t>Note:  The Jews believed in the resurrection (except for the sect of the Sadducees)</a:t>
            </a:r>
          </a:p>
          <a:p>
            <a:pPr marL="628650" lvl="1" indent="-171450">
              <a:buFont typeface="Arial" panose="020B0604020202020204" pitchFamily="34" charset="0"/>
              <a:buChar char="•"/>
            </a:pPr>
            <a:r>
              <a:rPr lang="en-US" dirty="0"/>
              <a:t>Today:  A.D. 70 advocates do not believe in the bodily resurrection of the dead</a:t>
            </a:r>
          </a:p>
          <a:p>
            <a:pPr marL="628650" lvl="1" indent="-171450">
              <a:buFont typeface="Arial" panose="020B0604020202020204" pitchFamily="34" charset="0"/>
              <a:buChar char="•"/>
            </a:pPr>
            <a:r>
              <a:rPr lang="en-US" b="1" dirty="0"/>
              <a:t>Notice, Jesus did not correct Martha, THERE WILL BE A FINAL, PHYSICAL RESURRECTION AT THE LAST DAY!</a:t>
            </a:r>
          </a:p>
          <a:p>
            <a:pPr marL="0" lvl="0" indent="0">
              <a:buFont typeface="Arial" panose="020B0604020202020204" pitchFamily="34" charset="0"/>
              <a:buNone/>
            </a:pPr>
            <a:r>
              <a:rPr lang="en-US" b="1" dirty="0"/>
              <a:t>(1 Corinthians 15:51-52), </a:t>
            </a:r>
            <a:r>
              <a:rPr lang="en-US" i="1" dirty="0"/>
              <a:t>“Behold, I tell you a mystery: We shall not all sleep, but we shall all be changed—</a:t>
            </a:r>
            <a:r>
              <a:rPr lang="en-US" i="1" baseline="30000" dirty="0"/>
              <a:t> 52</a:t>
            </a:r>
            <a:r>
              <a:rPr lang="en-US" i="1" dirty="0"/>
              <a:t> in a moment, in the twinkling of an eye, at the last trumpet. For the trumpet will sound, and the dead will be raised incorruptible, and we shall be changed.”</a:t>
            </a:r>
          </a:p>
          <a:p>
            <a:pPr marL="171450" lvl="0" indent="-171450">
              <a:buFont typeface="Arial" panose="020B0604020202020204" pitchFamily="34" charset="0"/>
              <a:buChar char="•"/>
            </a:pPr>
            <a:r>
              <a:rPr lang="en-US" b="1" i="0" dirty="0"/>
              <a:t>Jesus, in affirming that He was </a:t>
            </a:r>
            <a:r>
              <a:rPr lang="en-US" b="1" i="1" dirty="0"/>
              <a:t>“the resurrection and the life.” </a:t>
            </a:r>
            <a:r>
              <a:rPr lang="en-US" b="1" i="0" dirty="0"/>
              <a:t>Was affirming that He was </a:t>
            </a:r>
            <a:r>
              <a:rPr lang="en-US" b="1" i="1" dirty="0"/>
              <a:t>“the Christ, the Son of God, who is to come into the world!”</a:t>
            </a:r>
          </a:p>
          <a:p>
            <a:pPr marL="171450" lvl="0" indent="-171450">
              <a:buFont typeface="Arial" panose="020B0604020202020204" pitchFamily="34" charset="0"/>
              <a:buChar char="•"/>
            </a:pPr>
            <a:r>
              <a:rPr lang="en-US" b="1" i="0" dirty="0"/>
              <a:t>Raising Lazarus was a powerful miracle attesting to the Sonship and Power of Jesus!</a:t>
            </a:r>
          </a:p>
          <a:p>
            <a:pPr marL="171450" lvl="0" indent="-171450">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46726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11:33-36), </a:t>
            </a:r>
            <a:r>
              <a:rPr lang="en-US" i="1" dirty="0"/>
              <a:t>“Therefore, when Jesus saw her weeping, and the Jews who came with her weeping, He groaned in the spirit and was troubled.</a:t>
            </a:r>
            <a:r>
              <a:rPr lang="en-US" i="1" baseline="30000" dirty="0"/>
              <a:t> 34</a:t>
            </a:r>
            <a:r>
              <a:rPr lang="en-US" i="1" dirty="0"/>
              <a:t> And He said, “Where have you laid him?” They said to Him, “Lord, come and see.” </a:t>
            </a:r>
            <a:r>
              <a:rPr lang="en-US" i="1" baseline="30000" dirty="0"/>
              <a:t>35</a:t>
            </a:r>
            <a:r>
              <a:rPr lang="en-US" i="1" dirty="0"/>
              <a:t> Jesus wept.</a:t>
            </a:r>
            <a:r>
              <a:rPr lang="en-US" i="1" baseline="30000" dirty="0"/>
              <a:t> 36</a:t>
            </a:r>
            <a:r>
              <a:rPr lang="en-US" i="1" dirty="0"/>
              <a:t> Then the Jews said, “See how He loved him!”</a:t>
            </a:r>
          </a:p>
          <a:p>
            <a:pPr marL="628650" lvl="1" indent="-171450">
              <a:buFont typeface="Arial" panose="020B0604020202020204" pitchFamily="34" charset="0"/>
              <a:buChar char="•"/>
            </a:pPr>
            <a:r>
              <a:rPr lang="en-US" b="1" i="0" dirty="0"/>
              <a:t>Jesus purposely delayed, so that His power could be demonstrated</a:t>
            </a:r>
          </a:p>
          <a:p>
            <a:pPr marL="628650" lvl="1" indent="-171450">
              <a:buFont typeface="Arial" panose="020B0604020202020204" pitchFamily="34" charset="0"/>
              <a:buChar char="•"/>
            </a:pPr>
            <a:r>
              <a:rPr lang="en-US" b="1" i="0" dirty="0"/>
              <a:t>However, he felt deeply the pain of Lazarus’ family and friends. Lazarus, Martha and Mary were His friends.</a:t>
            </a:r>
          </a:p>
          <a:p>
            <a:pPr marL="0" lvl="0" indent="0">
              <a:buFont typeface="Arial" panose="020B0604020202020204" pitchFamily="34" charset="0"/>
              <a:buNone/>
            </a:pPr>
            <a:r>
              <a:rPr lang="en-US" b="1" i="0" dirty="0"/>
              <a:t>(Matthew 20:28), [This love for men and their souls was His reason for coming to the earth], </a:t>
            </a:r>
            <a:r>
              <a:rPr lang="en-US" b="0" i="1" dirty="0"/>
              <a:t>“the Son of Man did not come to be served, but to serve, and to give His life a ransom for many.”</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136993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interesting fact about Lazarus resurrection is that it is such an obvious and notable miracle!</a:t>
            </a:r>
          </a:p>
          <a:p>
            <a:r>
              <a:rPr lang="en-US" b="1" dirty="0"/>
              <a:t>(John 11:39-44) READ</a:t>
            </a:r>
          </a:p>
          <a:p>
            <a:pPr marL="171450" indent="-171450">
              <a:buFont typeface="Arial" panose="020B0604020202020204" pitchFamily="34" charset="0"/>
              <a:buChar char="•"/>
            </a:pPr>
            <a:r>
              <a:rPr lang="en-US" dirty="0"/>
              <a:t>There was a stench.  Bodies were not embalmed as they are today.</a:t>
            </a:r>
          </a:p>
          <a:p>
            <a:pPr marL="171450" indent="-171450">
              <a:buFont typeface="Arial" panose="020B0604020202020204" pitchFamily="34" charset="0"/>
              <a:buChar char="•"/>
            </a:pPr>
            <a:r>
              <a:rPr lang="en-US" dirty="0"/>
              <a:t>Hollywood has enjoyed the shock value of this scene, but it can’t hold a candle to the shock of reality. </a:t>
            </a:r>
          </a:p>
          <a:p>
            <a:pPr marL="171450" indent="-171450">
              <a:buFont typeface="Arial" panose="020B0604020202020204" pitchFamily="34" charset="0"/>
              <a:buChar char="•"/>
            </a:pPr>
            <a:r>
              <a:rPr lang="en-US" dirty="0"/>
              <a:t>He was wrapped in graveclothes, but he was made fully alive by the power of God!</a:t>
            </a:r>
          </a:p>
          <a:p>
            <a:pPr marL="171450" indent="-171450">
              <a:buFont typeface="Arial" panose="020B0604020202020204" pitchFamily="34" charset="0"/>
              <a:buChar char="•"/>
            </a:pPr>
            <a:r>
              <a:rPr lang="en-US" b="1" dirty="0"/>
              <a:t>In this, he foreshadows our own resurrection from the dead!</a:t>
            </a:r>
          </a:p>
          <a:p>
            <a:pPr marL="0" indent="0">
              <a:buFont typeface="Arial" panose="020B0604020202020204" pitchFamily="34" charset="0"/>
              <a:buNone/>
            </a:pPr>
            <a:r>
              <a:rPr lang="en-US" b="1" dirty="0"/>
              <a:t>(John 5:28-29), </a:t>
            </a:r>
            <a:r>
              <a:rPr lang="en-US" i="1" dirty="0"/>
              <a:t>“Do not marvel at this; for the hour is coming in which all who are in the graves will hear His voice</a:t>
            </a:r>
            <a:r>
              <a:rPr lang="en-US" i="1" baseline="30000" dirty="0"/>
              <a:t> 29</a:t>
            </a:r>
            <a:r>
              <a:rPr lang="en-US" i="1" dirty="0"/>
              <a:t> and come forth—those who have done good, to the resurrection of life, and those who have done evil, to the resurrection of condemnation.”</a:t>
            </a: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401193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mentioned before, that even miracles will not touch an evil heart of unbelief!</a:t>
            </a:r>
          </a:p>
          <a:p>
            <a:pPr marL="171450" indent="-171450">
              <a:buFont typeface="Arial" panose="020B0604020202020204" pitchFamily="34" charset="0"/>
              <a:buChar char="•"/>
            </a:pPr>
            <a:r>
              <a:rPr lang="en-US" dirty="0"/>
              <a:t>Notice the varied response of those who witnessed this great demonstration of power.</a:t>
            </a:r>
          </a:p>
          <a:p>
            <a:pPr marL="0" indent="0">
              <a:buFont typeface="Arial" panose="020B0604020202020204" pitchFamily="34" charset="0"/>
              <a:buNone/>
            </a:pPr>
            <a:r>
              <a:rPr lang="en-US" b="1" dirty="0"/>
              <a:t>(36-37), [Just before the miracle was done], </a:t>
            </a:r>
            <a:r>
              <a:rPr lang="en-US" dirty="0"/>
              <a:t>“Then the Jews said, ‘See how He loved him!’ </a:t>
            </a:r>
            <a:r>
              <a:rPr lang="en-US" baseline="30000" dirty="0"/>
              <a:t>37</a:t>
            </a:r>
            <a:r>
              <a:rPr lang="en-US" dirty="0"/>
              <a:t> And some of them said, Could not this Man, who opened the eyes of the blind, also have kept this man from dying?’”</a:t>
            </a:r>
          </a:p>
          <a:p>
            <a:pPr marL="628650" lvl="1" indent="-171450">
              <a:buFont typeface="Arial" panose="020B0604020202020204" pitchFamily="34" charset="0"/>
              <a:buChar char="•"/>
            </a:pPr>
            <a:r>
              <a:rPr lang="en-US" dirty="0"/>
              <a:t>Two attitudes, one noting the honest compassion of love and Jesus</a:t>
            </a:r>
          </a:p>
          <a:p>
            <a:pPr marL="628650" lvl="1" indent="-171450">
              <a:buFont typeface="Arial" panose="020B0604020202020204" pitchFamily="34" charset="0"/>
              <a:buChar char="•"/>
            </a:pPr>
            <a:r>
              <a:rPr lang="en-US" dirty="0"/>
              <a:t>One (evil) attributing to Him indifference to His friend</a:t>
            </a:r>
          </a:p>
          <a:p>
            <a:pPr marL="0" lvl="0" indent="0">
              <a:buFont typeface="Arial" panose="020B0604020202020204" pitchFamily="34" charset="0"/>
              <a:buNone/>
            </a:pPr>
            <a:r>
              <a:rPr lang="en-US" b="1" dirty="0"/>
              <a:t>(45-54) READ</a:t>
            </a:r>
          </a:p>
          <a:p>
            <a:pPr marL="628650" lvl="1" indent="-171450">
              <a:buFont typeface="Arial" panose="020B0604020202020204" pitchFamily="34" charset="0"/>
              <a:buChar char="•"/>
            </a:pPr>
            <a:r>
              <a:rPr lang="en-US" b="1" dirty="0"/>
              <a:t>The honest hearts believed (45)</a:t>
            </a:r>
          </a:p>
          <a:p>
            <a:pPr marL="628650" lvl="1" indent="-171450">
              <a:buFont typeface="Arial" panose="020B0604020202020204" pitchFamily="34" charset="0"/>
              <a:buChar char="•"/>
            </a:pPr>
            <a:r>
              <a:rPr lang="en-US" b="1" dirty="0"/>
              <a:t>Those will ulterior motives</a:t>
            </a:r>
          </a:p>
          <a:p>
            <a:pPr marL="1085850" lvl="2" indent="-171450">
              <a:buFont typeface="Arial" panose="020B0604020202020204" pitchFamily="34" charset="0"/>
              <a:buChar char="•"/>
            </a:pPr>
            <a:r>
              <a:rPr lang="en-US" b="0" dirty="0"/>
              <a:t>Reported to the Pharisees (enemies of Jesus)</a:t>
            </a:r>
          </a:p>
          <a:p>
            <a:pPr marL="1085850" lvl="2" indent="-171450">
              <a:buFont typeface="Arial" panose="020B0604020202020204" pitchFamily="34" charset="0"/>
              <a:buChar char="•"/>
            </a:pPr>
            <a:r>
              <a:rPr lang="en-US" b="0" dirty="0"/>
              <a:t>Notice, chief priests and elders got eyewitness testimony, but were not moved</a:t>
            </a:r>
          </a:p>
          <a:p>
            <a:pPr marL="0" lvl="0" indent="0">
              <a:buFont typeface="Arial" panose="020B0604020202020204" pitchFamily="34" charset="0"/>
              <a:buNone/>
            </a:pPr>
            <a:r>
              <a:rPr lang="en-US" b="0" i="1" dirty="0"/>
              <a:t>“For this Man works many signs.  If we let him alone like this, everyone will believe in Him!” </a:t>
            </a:r>
            <a:r>
              <a:rPr lang="en-US" b="1" dirty="0"/>
              <a:t>(47-48)</a:t>
            </a:r>
          </a:p>
          <a:p>
            <a:pPr marL="1085850" lvl="2" indent="-171450">
              <a:buFont typeface="Arial" panose="020B0604020202020204" pitchFamily="34" charset="0"/>
              <a:buChar char="•"/>
            </a:pPr>
            <a:r>
              <a:rPr lang="en-US" b="1" dirty="0"/>
              <a:t>More concerned with maintaining their power than accepting their Messiah</a:t>
            </a:r>
          </a:p>
          <a:p>
            <a:pPr marL="1085850" lvl="2" indent="-171450">
              <a:buFont typeface="Arial" panose="020B0604020202020204" pitchFamily="34" charset="0"/>
              <a:buChar char="•"/>
            </a:pPr>
            <a:r>
              <a:rPr lang="en-US" b="1" dirty="0"/>
              <a:t>(49-52),</a:t>
            </a:r>
            <a:r>
              <a:rPr lang="en-US" b="0" dirty="0"/>
              <a:t> God used the evil High Priest (Caiaphas) to prophesy of the Christ.  His intent was evil, (give the Romans a scapegoat)… but his words were a true prophesy from God!</a:t>
            </a:r>
          </a:p>
          <a:p>
            <a:pPr marL="1085850" lvl="2" indent="-171450">
              <a:buFont typeface="Arial" panose="020B0604020202020204" pitchFamily="34" charset="0"/>
              <a:buChar char="•"/>
            </a:pPr>
            <a:r>
              <a:rPr lang="en-US" b="1" dirty="0"/>
              <a:t>(53) </a:t>
            </a:r>
            <a:r>
              <a:rPr lang="en-US" b="0" dirty="0"/>
              <a:t>They plotted to put Him to death</a:t>
            </a:r>
          </a:p>
        </p:txBody>
      </p:sp>
      <p:sp>
        <p:nvSpPr>
          <p:cNvPr id="4" name="Slide Number Placeholder 3"/>
          <p:cNvSpPr>
            <a:spLocks noGrp="1"/>
          </p:cNvSpPr>
          <p:nvPr>
            <p:ph type="sldNum" sz="quarter" idx="10"/>
          </p:nvPr>
        </p:nvSpPr>
        <p:spPr/>
        <p:txBody>
          <a:bodyPr/>
          <a:lstStyle/>
          <a:p>
            <a:fld id="{A974935B-E823-4A8A-94E1-DE1133B34292}" type="slidenum">
              <a:rPr lang="en-US" smtClean="0"/>
              <a:t>7</a:t>
            </a:fld>
            <a:endParaRPr lang="en-US"/>
          </a:p>
        </p:txBody>
      </p:sp>
    </p:spTree>
    <p:extLst>
      <p:ext uri="{BB962C8B-B14F-4D97-AF65-F5344CB8AC3E}">
        <p14:creationId xmlns:p14="http://schemas.microsoft.com/office/powerpoint/2010/main" val="205849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A974935B-E823-4A8A-94E1-DE1133B34292}" type="slidenum">
              <a:rPr lang="en-US" smtClean="0"/>
              <a:t>8</a:t>
            </a:fld>
            <a:endParaRPr lang="en-US"/>
          </a:p>
        </p:txBody>
      </p:sp>
    </p:spTree>
    <p:extLst>
      <p:ext uri="{BB962C8B-B14F-4D97-AF65-F5344CB8AC3E}">
        <p14:creationId xmlns:p14="http://schemas.microsoft.com/office/powerpoint/2010/main" val="3079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5/26/2018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5/26/2018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Raising Lazarus from the Dead</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(John 11)</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a:p>
            <a:pPr marL="349250" indent="-349250">
              <a:tabLst>
                <a:tab pos="398463" algn="l"/>
              </a:tabLst>
            </a:pPr>
            <a:r>
              <a:rPr lang="en-US" sz="4000" b="1" dirty="0">
                <a:solidFill>
                  <a:srgbClr val="FFD966"/>
                </a:solidFill>
              </a:rPr>
              <a:t>The Purpose of the miracle </a:t>
            </a:r>
            <a:r>
              <a:rPr lang="en-US" sz="4000" dirty="0">
                <a:solidFill>
                  <a:schemeClr val="bg1"/>
                </a:solidFill>
              </a:rPr>
              <a:t>(4, 15, 42, 45)</a:t>
            </a:r>
          </a:p>
        </p:txBody>
      </p:sp>
    </p:spTree>
    <p:extLst>
      <p:ext uri="{BB962C8B-B14F-4D97-AF65-F5344CB8AC3E}">
        <p14:creationId xmlns:p14="http://schemas.microsoft.com/office/powerpoint/2010/main" val="17033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a:p>
            <a:pPr marL="349250" indent="-349250">
              <a:tabLst>
                <a:tab pos="398463" algn="l"/>
              </a:tabLst>
            </a:pPr>
            <a:r>
              <a:rPr lang="en-US" sz="4000" b="1" dirty="0">
                <a:solidFill>
                  <a:srgbClr val="FFD966"/>
                </a:solidFill>
              </a:rPr>
              <a:t>The Purpose of the miracle </a:t>
            </a:r>
            <a:r>
              <a:rPr lang="en-US" sz="4000" dirty="0">
                <a:solidFill>
                  <a:schemeClr val="bg1"/>
                </a:solidFill>
              </a:rPr>
              <a:t>(4, 15, 42, 45)</a:t>
            </a:r>
          </a:p>
          <a:p>
            <a:pPr marL="349250" indent="-349250">
              <a:tabLst>
                <a:tab pos="398463" algn="l"/>
              </a:tabLst>
            </a:pPr>
            <a:r>
              <a:rPr lang="en-US" sz="4000" b="1" dirty="0">
                <a:solidFill>
                  <a:srgbClr val="FFD966"/>
                </a:solidFill>
              </a:rPr>
              <a:t>The Lesson learned:  </a:t>
            </a:r>
            <a:r>
              <a:rPr lang="en-US" sz="4000" b="1" i="1" dirty="0">
                <a:solidFill>
                  <a:srgbClr val="FFD966"/>
                </a:solidFill>
              </a:rPr>
              <a:t>“I am the resurrection and the life” </a:t>
            </a:r>
            <a:r>
              <a:rPr lang="en-US" sz="4000" dirty="0">
                <a:solidFill>
                  <a:schemeClr val="bg1"/>
                </a:solidFill>
              </a:rPr>
              <a:t>(20-27)</a:t>
            </a:r>
          </a:p>
        </p:txBody>
      </p:sp>
    </p:spTree>
    <p:extLst>
      <p:ext uri="{BB962C8B-B14F-4D97-AF65-F5344CB8AC3E}">
        <p14:creationId xmlns:p14="http://schemas.microsoft.com/office/powerpoint/2010/main" val="78493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a:p>
            <a:pPr marL="349250" indent="-349250">
              <a:tabLst>
                <a:tab pos="398463" algn="l"/>
              </a:tabLst>
            </a:pPr>
            <a:r>
              <a:rPr lang="en-US" sz="4000" b="1" dirty="0">
                <a:solidFill>
                  <a:srgbClr val="FFD966"/>
                </a:solidFill>
              </a:rPr>
              <a:t>The Purpose of the miracle </a:t>
            </a:r>
            <a:r>
              <a:rPr lang="en-US" sz="4000" dirty="0">
                <a:solidFill>
                  <a:schemeClr val="bg1"/>
                </a:solidFill>
              </a:rPr>
              <a:t>(4, 15, 42, 45)</a:t>
            </a:r>
          </a:p>
          <a:p>
            <a:pPr marL="349250" indent="-349250">
              <a:tabLst>
                <a:tab pos="398463" algn="l"/>
              </a:tabLst>
            </a:pPr>
            <a:r>
              <a:rPr lang="en-US" sz="4000" b="1" dirty="0">
                <a:solidFill>
                  <a:srgbClr val="FFD966"/>
                </a:solidFill>
              </a:rPr>
              <a:t>The Lesson learned:  </a:t>
            </a:r>
            <a:r>
              <a:rPr lang="en-US" sz="4000" b="1" i="1" dirty="0">
                <a:solidFill>
                  <a:srgbClr val="FFD966"/>
                </a:solidFill>
              </a:rPr>
              <a:t>“I am the resurrection and the life” </a:t>
            </a:r>
            <a:r>
              <a:rPr lang="en-US" sz="4000" dirty="0">
                <a:solidFill>
                  <a:schemeClr val="bg1"/>
                </a:solidFill>
              </a:rPr>
              <a:t>(20-27)</a:t>
            </a:r>
          </a:p>
          <a:p>
            <a:pPr marL="349250" indent="-349250">
              <a:tabLst>
                <a:tab pos="398463" algn="l"/>
              </a:tabLst>
            </a:pPr>
            <a:r>
              <a:rPr lang="en-US" sz="4000" b="1" dirty="0">
                <a:solidFill>
                  <a:srgbClr val="FFD966"/>
                </a:solidFill>
              </a:rPr>
              <a:t>The compassion of our Lord </a:t>
            </a:r>
            <a:r>
              <a:rPr lang="en-US" sz="4000" dirty="0">
                <a:solidFill>
                  <a:schemeClr val="bg1"/>
                </a:solidFill>
              </a:rPr>
              <a:t>(33-36)</a:t>
            </a:r>
          </a:p>
        </p:txBody>
      </p:sp>
    </p:spTree>
    <p:extLst>
      <p:ext uri="{BB962C8B-B14F-4D97-AF65-F5344CB8AC3E}">
        <p14:creationId xmlns:p14="http://schemas.microsoft.com/office/powerpoint/2010/main" val="30878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a:p>
            <a:pPr marL="349250" indent="-349250">
              <a:tabLst>
                <a:tab pos="398463" algn="l"/>
              </a:tabLst>
            </a:pPr>
            <a:r>
              <a:rPr lang="en-US" sz="4000" b="1" dirty="0">
                <a:solidFill>
                  <a:srgbClr val="FFD966"/>
                </a:solidFill>
              </a:rPr>
              <a:t>The Purpose of the miracle </a:t>
            </a:r>
            <a:r>
              <a:rPr lang="en-US" sz="4000" dirty="0">
                <a:solidFill>
                  <a:schemeClr val="bg1"/>
                </a:solidFill>
              </a:rPr>
              <a:t>(4, 15, 42, 45)</a:t>
            </a:r>
          </a:p>
          <a:p>
            <a:pPr marL="349250" indent="-349250">
              <a:tabLst>
                <a:tab pos="398463" algn="l"/>
              </a:tabLst>
            </a:pPr>
            <a:r>
              <a:rPr lang="en-US" sz="4000" b="1" dirty="0">
                <a:solidFill>
                  <a:srgbClr val="FFD966"/>
                </a:solidFill>
              </a:rPr>
              <a:t>The Lesson learned:  </a:t>
            </a:r>
            <a:r>
              <a:rPr lang="en-US" sz="4000" b="1" i="1" dirty="0">
                <a:solidFill>
                  <a:srgbClr val="FFD966"/>
                </a:solidFill>
              </a:rPr>
              <a:t>“I am the resurrection and the life” </a:t>
            </a:r>
            <a:r>
              <a:rPr lang="en-US" sz="4000" dirty="0">
                <a:solidFill>
                  <a:schemeClr val="bg1"/>
                </a:solidFill>
              </a:rPr>
              <a:t>(20-27)</a:t>
            </a:r>
          </a:p>
          <a:p>
            <a:pPr marL="349250" indent="-349250">
              <a:tabLst>
                <a:tab pos="398463" algn="l"/>
              </a:tabLst>
            </a:pPr>
            <a:r>
              <a:rPr lang="en-US" sz="4000" b="1" dirty="0">
                <a:solidFill>
                  <a:srgbClr val="FFD966"/>
                </a:solidFill>
              </a:rPr>
              <a:t>The compassion of our Lord </a:t>
            </a:r>
            <a:r>
              <a:rPr lang="en-US" sz="4000" dirty="0">
                <a:solidFill>
                  <a:schemeClr val="bg1"/>
                </a:solidFill>
              </a:rPr>
              <a:t>(33-36)</a:t>
            </a:r>
          </a:p>
          <a:p>
            <a:pPr marL="349250" indent="-349250">
              <a:tabLst>
                <a:tab pos="398463" algn="l"/>
              </a:tabLst>
            </a:pPr>
            <a:r>
              <a:rPr lang="en-US" sz="4000" b="1" dirty="0">
                <a:solidFill>
                  <a:srgbClr val="FFD966"/>
                </a:solidFill>
              </a:rPr>
              <a:t>The resurrection </a:t>
            </a:r>
            <a:r>
              <a:rPr lang="en-US" sz="4000" dirty="0">
                <a:solidFill>
                  <a:schemeClr val="bg1"/>
                </a:solidFill>
              </a:rPr>
              <a:t>(39-44)</a:t>
            </a:r>
          </a:p>
        </p:txBody>
      </p:sp>
    </p:spTree>
    <p:extLst>
      <p:ext uri="{BB962C8B-B14F-4D97-AF65-F5344CB8AC3E}">
        <p14:creationId xmlns:p14="http://schemas.microsoft.com/office/powerpoint/2010/main" val="5646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Examining the Text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459831"/>
            <a:ext cx="10818504" cy="5024095"/>
          </a:xfrm>
        </p:spPr>
        <p:txBody>
          <a:bodyPr>
            <a:normAutofit/>
          </a:bodyPr>
          <a:lstStyle/>
          <a:p>
            <a:pPr marL="349250" indent="-349250">
              <a:tabLst>
                <a:tab pos="398463" algn="l"/>
              </a:tabLst>
            </a:pPr>
            <a:r>
              <a:rPr lang="en-US" sz="4000" b="1" dirty="0">
                <a:solidFill>
                  <a:srgbClr val="FFD966"/>
                </a:solidFill>
              </a:rPr>
              <a:t>The Boldness of Jesus </a:t>
            </a:r>
            <a:r>
              <a:rPr lang="en-US" sz="4000" dirty="0">
                <a:solidFill>
                  <a:schemeClr val="bg1"/>
                </a:solidFill>
              </a:rPr>
              <a:t>(vs 7-8, 16)</a:t>
            </a:r>
          </a:p>
          <a:p>
            <a:pPr marL="349250" indent="-349250">
              <a:tabLst>
                <a:tab pos="398463" algn="l"/>
              </a:tabLst>
            </a:pPr>
            <a:r>
              <a:rPr lang="en-US" sz="4000" b="1" dirty="0">
                <a:solidFill>
                  <a:srgbClr val="FFD966"/>
                </a:solidFill>
              </a:rPr>
              <a:t>The Purpose of the miracle </a:t>
            </a:r>
            <a:r>
              <a:rPr lang="en-US" sz="4000" dirty="0">
                <a:solidFill>
                  <a:schemeClr val="bg1"/>
                </a:solidFill>
              </a:rPr>
              <a:t>(4, 15, 42, 45)</a:t>
            </a:r>
          </a:p>
          <a:p>
            <a:pPr marL="349250" indent="-349250">
              <a:tabLst>
                <a:tab pos="398463" algn="l"/>
              </a:tabLst>
            </a:pPr>
            <a:r>
              <a:rPr lang="en-US" sz="4000" b="1" dirty="0">
                <a:solidFill>
                  <a:srgbClr val="FFD966"/>
                </a:solidFill>
              </a:rPr>
              <a:t>The Lesson learned:  </a:t>
            </a:r>
            <a:r>
              <a:rPr lang="en-US" sz="4000" b="1" i="1" dirty="0">
                <a:solidFill>
                  <a:srgbClr val="FFD966"/>
                </a:solidFill>
              </a:rPr>
              <a:t>“I am the resurrection and the life” </a:t>
            </a:r>
            <a:r>
              <a:rPr lang="en-US" sz="4000" dirty="0">
                <a:solidFill>
                  <a:schemeClr val="bg1"/>
                </a:solidFill>
              </a:rPr>
              <a:t>(20-27)</a:t>
            </a:r>
          </a:p>
          <a:p>
            <a:pPr marL="349250" indent="-349250">
              <a:tabLst>
                <a:tab pos="398463" algn="l"/>
              </a:tabLst>
            </a:pPr>
            <a:r>
              <a:rPr lang="en-US" sz="4000" b="1" dirty="0">
                <a:solidFill>
                  <a:srgbClr val="FFD966"/>
                </a:solidFill>
              </a:rPr>
              <a:t>The compassion of our Lord </a:t>
            </a:r>
            <a:r>
              <a:rPr lang="en-US" sz="4000" dirty="0">
                <a:solidFill>
                  <a:schemeClr val="bg1"/>
                </a:solidFill>
              </a:rPr>
              <a:t>(33-36)</a:t>
            </a:r>
          </a:p>
          <a:p>
            <a:pPr marL="349250" indent="-349250">
              <a:tabLst>
                <a:tab pos="398463" algn="l"/>
              </a:tabLst>
            </a:pPr>
            <a:r>
              <a:rPr lang="en-US" sz="4000" b="1" dirty="0">
                <a:solidFill>
                  <a:srgbClr val="FFD966"/>
                </a:solidFill>
              </a:rPr>
              <a:t>The resurrection </a:t>
            </a:r>
            <a:r>
              <a:rPr lang="en-US" sz="4000" dirty="0">
                <a:solidFill>
                  <a:schemeClr val="bg1"/>
                </a:solidFill>
              </a:rPr>
              <a:t>(39-44)</a:t>
            </a:r>
          </a:p>
          <a:p>
            <a:pPr marL="349250" indent="-349250">
              <a:tabLst>
                <a:tab pos="398463" algn="l"/>
              </a:tabLst>
            </a:pPr>
            <a:r>
              <a:rPr lang="en-US" sz="4000" b="1" dirty="0">
                <a:solidFill>
                  <a:srgbClr val="FFD966"/>
                </a:solidFill>
              </a:rPr>
              <a:t>The responses of the witnesses </a:t>
            </a:r>
            <a:r>
              <a:rPr lang="en-US" sz="4000" dirty="0">
                <a:solidFill>
                  <a:schemeClr val="bg1"/>
                </a:solidFill>
              </a:rPr>
              <a:t>(36-37, 45-54)</a:t>
            </a:r>
          </a:p>
          <a:p>
            <a:pPr marL="349250" indent="-349250">
              <a:tabLst>
                <a:tab pos="398463" algn="l"/>
              </a:tabLst>
            </a:pPr>
            <a:endParaRPr lang="en-US" sz="4000" dirty="0">
              <a:solidFill>
                <a:schemeClr val="bg1"/>
              </a:solidFill>
            </a:endParaRPr>
          </a:p>
        </p:txBody>
      </p:sp>
    </p:spTree>
    <p:extLst>
      <p:ext uri="{BB962C8B-B14F-4D97-AF65-F5344CB8AC3E}">
        <p14:creationId xmlns:p14="http://schemas.microsoft.com/office/powerpoint/2010/main" val="195631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358530"/>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786063" y="1808922"/>
            <a:ext cx="10818504" cy="4675004"/>
          </a:xfrm>
        </p:spPr>
        <p:txBody>
          <a:bodyPr>
            <a:normAutofit/>
          </a:bodyPr>
          <a:lstStyle/>
          <a:p>
            <a:pPr marL="0" indent="0" algn="ctr">
              <a:buNone/>
              <a:tabLst>
                <a:tab pos="398463" algn="l"/>
              </a:tabLst>
            </a:pPr>
            <a:r>
              <a:rPr lang="en-US" sz="4800" b="1" dirty="0">
                <a:solidFill>
                  <a:srgbClr val="FFD966"/>
                </a:solidFill>
              </a:rPr>
              <a:t>Jesus proved by this miracle that he had power over death!</a:t>
            </a:r>
          </a:p>
          <a:p>
            <a:pPr marL="0" indent="0" algn="ctr">
              <a:buNone/>
              <a:tabLst>
                <a:tab pos="398463" algn="l"/>
              </a:tabLst>
            </a:pPr>
            <a:endParaRPr lang="en-US" sz="1000" b="1" dirty="0">
              <a:solidFill>
                <a:srgbClr val="FFD966"/>
              </a:solidFill>
            </a:endParaRPr>
          </a:p>
          <a:p>
            <a:pPr marL="0" indent="0" algn="ctr">
              <a:buNone/>
              <a:tabLst>
                <a:tab pos="398463" algn="l"/>
              </a:tabLst>
            </a:pPr>
            <a:r>
              <a:rPr lang="en-US" sz="4400" i="1" dirty="0">
                <a:solidFill>
                  <a:schemeClr val="bg1"/>
                </a:solidFill>
              </a:rPr>
              <a:t>“For as in Adam all die, even so in Christ all shall be made alive” </a:t>
            </a:r>
            <a:r>
              <a:rPr lang="en-US" sz="4400" dirty="0">
                <a:solidFill>
                  <a:schemeClr val="bg1"/>
                </a:solidFill>
              </a:rPr>
              <a:t>(1 Corinthians 15:22).</a:t>
            </a:r>
          </a:p>
          <a:p>
            <a:pPr marL="0" indent="0" algn="ctr">
              <a:buNone/>
              <a:tabLst>
                <a:tab pos="398463" algn="l"/>
              </a:tabLst>
            </a:pPr>
            <a:endParaRPr lang="en-US" sz="1000" b="1" dirty="0">
              <a:solidFill>
                <a:schemeClr val="bg1"/>
              </a:solidFill>
            </a:endParaRPr>
          </a:p>
          <a:p>
            <a:pPr marL="0" indent="0" algn="ctr">
              <a:buNone/>
              <a:tabLst>
                <a:tab pos="398463" algn="l"/>
              </a:tabLst>
            </a:pPr>
            <a:r>
              <a:rPr lang="en-US" sz="5400" b="1" dirty="0">
                <a:solidFill>
                  <a:schemeClr val="bg1"/>
                </a:solidFill>
              </a:rPr>
              <a:t>Do you believe?</a:t>
            </a:r>
            <a:endParaRPr lang="en-US" sz="5400" dirty="0">
              <a:solidFill>
                <a:schemeClr val="bg1"/>
              </a:solidFill>
            </a:endParaRPr>
          </a:p>
        </p:txBody>
      </p:sp>
    </p:spTree>
    <p:extLst>
      <p:ext uri="{BB962C8B-B14F-4D97-AF65-F5344CB8AC3E}">
        <p14:creationId xmlns:p14="http://schemas.microsoft.com/office/powerpoint/2010/main" val="42775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1915</Words>
  <Application>Microsoft Office PowerPoint</Application>
  <PresentationFormat>Widescreen</PresentationFormat>
  <Paragraphs>109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Pristina</vt:lpstr>
      <vt:lpstr>Calibri Light</vt:lpstr>
      <vt:lpstr>Calibri</vt:lpstr>
      <vt:lpstr>Six feet under</vt:lpstr>
      <vt:lpstr>Arial</vt:lpstr>
      <vt:lpstr>Office Theme</vt:lpstr>
      <vt:lpstr>About My Father’s Business</vt:lpstr>
      <vt:lpstr>Examining the Text</vt:lpstr>
      <vt:lpstr>Examining the Text</vt:lpstr>
      <vt:lpstr>Examining the Text</vt:lpstr>
      <vt:lpstr>Examining the Text</vt:lpstr>
      <vt:lpstr>Examining the Text</vt:lpstr>
      <vt:lpstr>Examining the Text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22</cp:revision>
  <dcterms:created xsi:type="dcterms:W3CDTF">2017-09-01T17:46:22Z</dcterms:created>
  <dcterms:modified xsi:type="dcterms:W3CDTF">2018-05-27T03:42:33Z</dcterms:modified>
</cp:coreProperties>
</file>