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63" r:id="rId4"/>
    <p:sldId id="264" r:id="rId5"/>
    <p:sldId id="262"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Pristina" panose="03060402040406080204" pitchFamily="66" charset="0"/>
      <p:regular r:id="rId15"/>
    </p:embeddedFont>
    <p:embeddedFont>
      <p:font typeface="Six feet under" panose="02000000000000000000"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4527" autoAdjust="0"/>
  </p:normalViewPr>
  <p:slideViewPr>
    <p:cSldViewPr snapToGrid="0">
      <p:cViewPr varScale="1">
        <p:scale>
          <a:sx n="35" d="100"/>
          <a:sy n="35" d="100"/>
        </p:scale>
        <p:origin x="2438" y="29"/>
      </p:cViewPr>
      <p:guideLst/>
    </p:cSldViewPr>
  </p:slideViewPr>
  <p:notesTextViewPr>
    <p:cViewPr>
      <p:scale>
        <a:sx n="1" d="1"/>
        <a:sy n="1" d="1"/>
      </p:scale>
      <p:origin x="0" y="0"/>
    </p:cViewPr>
  </p:notesTextViewPr>
  <p:notesViewPr>
    <p:cSldViewPr snapToGrid="0">
      <p:cViewPr>
        <p:scale>
          <a:sx n="78" d="100"/>
          <a:sy n="78" d="100"/>
        </p:scale>
        <p:origin x="1915" y="-13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884614" cy="700088"/>
          </a:xfrm>
          <a:prstGeom prst="rect">
            <a:avLst/>
          </a:prstGeom>
        </p:spPr>
        <p:txBody>
          <a:bodyPr vert="horz" lIns="91431" tIns="45716" rIns="91431" bIns="45716"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19: The Man with the Withered Hand (Mark 3:1-6)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2" y="0"/>
            <a:ext cx="1817882" cy="458788"/>
          </a:xfrm>
          <a:prstGeom prst="rect">
            <a:avLst/>
          </a:prstGeom>
        </p:spPr>
        <p:txBody>
          <a:bodyPr vert="horz" lIns="91431" tIns="45716" rIns="91431" bIns="45716" rtlCol="0"/>
          <a:lstStyle>
            <a:lvl1pPr algn="r">
              <a:defRPr sz="1200"/>
            </a:lvl1pPr>
          </a:lstStyle>
          <a:p>
            <a:r>
              <a:rPr lang="en-US" dirty="0"/>
              <a:t>August 12,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1A29E804-DD95-4E28-BB5C-3B5C6CCA9326}" type="datetimeFigureOut">
              <a:rPr lang="en-US" smtClean="0"/>
              <a:t>8/12/2018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our text, Jesus was traveling in Galilee, healing the sick and teaching.  His ministry had provoked the Pharisees</a:t>
            </a:r>
          </a:p>
          <a:p>
            <a:r>
              <a:rPr lang="en-US" b="1" dirty="0"/>
              <a:t>(Mark 3:1-6), </a:t>
            </a:r>
            <a:r>
              <a:rPr lang="en-US" b="0" i="1" u="none" dirty="0"/>
              <a:t>“And He entered the synagogue again, and a man was there who had a withered hand.</a:t>
            </a:r>
            <a:r>
              <a:rPr lang="en-US" b="0" i="1" u="none" baseline="30000" dirty="0"/>
              <a:t> 2</a:t>
            </a:r>
            <a:r>
              <a:rPr lang="en-US" b="0" i="1" u="none" dirty="0"/>
              <a:t> So they watched Him closely, whether He would heal him on the Sabbath, so that they might accuse Him.</a:t>
            </a:r>
            <a:r>
              <a:rPr lang="en-US" b="0" i="1" u="none" baseline="30000" dirty="0"/>
              <a:t> 3</a:t>
            </a:r>
            <a:r>
              <a:rPr lang="en-US" b="0" i="1" u="none" dirty="0"/>
              <a:t> And He said to the man who had the withered hand, “Step forward.”</a:t>
            </a:r>
            <a:r>
              <a:rPr lang="en-US" b="0" i="1" u="none" baseline="30000" dirty="0"/>
              <a:t> 4</a:t>
            </a:r>
            <a:r>
              <a:rPr lang="en-US" b="0" i="1" u="none" dirty="0"/>
              <a:t> Then He said to them, “Is it lawful on the Sabbath to do good or to do evil, to save life or to kill?” But they kept silent.</a:t>
            </a:r>
            <a:r>
              <a:rPr lang="en-US" b="0" i="1" u="none" baseline="30000" dirty="0"/>
              <a:t> 5</a:t>
            </a:r>
            <a:r>
              <a:rPr lang="en-US" b="0" i="1" u="none" dirty="0"/>
              <a:t> And when He had looked around at them with anger, being grieved by the hardness of their hearts, He said to the man, “Stretch out your hand.” And he stretched it out, and his hand was restored as whole as the other.</a:t>
            </a:r>
            <a:r>
              <a:rPr lang="en-US" b="0" i="1" u="none" baseline="30000" dirty="0"/>
              <a:t> 6</a:t>
            </a:r>
            <a:r>
              <a:rPr lang="en-US" b="0" i="1" u="none" dirty="0"/>
              <a:t> Then the Pharisees went out and immediately plotted with the Herodians against Him, how they might destroy Him.”</a:t>
            </a:r>
          </a:p>
          <a:p>
            <a:pPr marL="628589" lvl="1" indent="-171434">
              <a:buFont typeface="Arial" panose="020B0604020202020204" pitchFamily="34" charset="0"/>
              <a:buChar char="•"/>
            </a:pPr>
            <a:r>
              <a:rPr lang="en-US" dirty="0"/>
              <a:t>The account is also found in Matthew (12:9-14) and Luke (6:6-11)</a:t>
            </a:r>
          </a:p>
          <a:p>
            <a:pPr marL="628589" lvl="1" indent="-171434">
              <a:buFont typeface="Arial" panose="020B0604020202020204" pitchFamily="34" charset="0"/>
              <a:buChar char="•"/>
            </a:pPr>
            <a:r>
              <a:rPr lang="en-US" dirty="0"/>
              <a:t>On this occasion, Jesus healed a man with a withered hand.  (withered – made dry, dried up.  What comes to mind is the byproduct of paralysis.</a:t>
            </a:r>
          </a:p>
          <a:p>
            <a:pPr marL="628589" lvl="1" indent="-171434">
              <a:buFont typeface="Arial" panose="020B0604020202020204" pitchFamily="34" charset="0"/>
              <a:buChar char="•"/>
            </a:pPr>
            <a:r>
              <a:rPr lang="en-US" i="1" dirty="0"/>
              <a:t>“and his hand was restored as whole as the other” </a:t>
            </a:r>
            <a:r>
              <a:rPr lang="en-US" b="1" dirty="0"/>
              <a:t>(5)</a:t>
            </a:r>
          </a:p>
          <a:p>
            <a:r>
              <a:rPr lang="en-US" b="1" dirty="0"/>
              <a:t>The healing was typical of Jesus, Who </a:t>
            </a:r>
            <a:r>
              <a:rPr lang="en-US" b="1" u="sng" dirty="0"/>
              <a:t>as the Son of God</a:t>
            </a:r>
            <a:r>
              <a:rPr lang="en-US" b="1" u="none" dirty="0"/>
              <a:t> </a:t>
            </a:r>
            <a:r>
              <a:rPr lang="en-US" b="1" dirty="0"/>
              <a:t>had the power to heal all manner of sickness and disease</a:t>
            </a:r>
          </a:p>
          <a:p>
            <a:r>
              <a:rPr lang="en-US" b="1" dirty="0"/>
              <a:t>(Mark 3:22-27), [a bit later in the chapter] </a:t>
            </a:r>
            <a:r>
              <a:rPr lang="en-US" i="1" dirty="0"/>
              <a:t>“And the scribes who came down from Jerusalem said, “He has Beelzebub,” and, “By the ruler of the demons He casts out demons.” </a:t>
            </a:r>
            <a:r>
              <a:rPr lang="en-US" i="1" baseline="30000" dirty="0"/>
              <a:t>23</a:t>
            </a:r>
            <a:r>
              <a:rPr lang="en-US" i="1" dirty="0"/>
              <a:t> So He called them to Himself and said to them in parables: “How can Satan cast out Satan?</a:t>
            </a:r>
            <a:r>
              <a:rPr lang="en-US" i="1" baseline="30000" dirty="0"/>
              <a:t> 24</a:t>
            </a:r>
            <a:r>
              <a:rPr lang="en-US" i="1" dirty="0"/>
              <a:t> If a kingdom is divided against itself, that kingdom cannot stand.</a:t>
            </a:r>
            <a:r>
              <a:rPr lang="en-US" i="1" baseline="30000" dirty="0"/>
              <a:t> 25</a:t>
            </a:r>
            <a:r>
              <a:rPr lang="en-US" i="1" dirty="0"/>
              <a:t> And if a house is divided against itself, that house cannot stand.</a:t>
            </a:r>
            <a:r>
              <a:rPr lang="en-US" i="1" baseline="30000" dirty="0"/>
              <a:t> 26</a:t>
            </a:r>
            <a:r>
              <a:rPr lang="en-US" i="1" dirty="0"/>
              <a:t> And if Satan has risen up against himself, and is divided, he cannot stand, but has an end.</a:t>
            </a:r>
            <a:r>
              <a:rPr lang="en-US" i="1" baseline="30000" dirty="0"/>
              <a:t> 27</a:t>
            </a:r>
            <a:r>
              <a:rPr lang="en-US" i="1" dirty="0"/>
              <a:t> No one can enter a strong man's house and plunder his goods, unless he first binds the strong man. And then he will plunder his house.”</a:t>
            </a:r>
          </a:p>
          <a:p>
            <a:pPr marL="628589" lvl="1" indent="-171434">
              <a:buFont typeface="Arial" panose="020B0604020202020204" pitchFamily="34" charset="0"/>
              <a:buChar char="•"/>
            </a:pPr>
            <a:r>
              <a:rPr lang="en-US" dirty="0"/>
              <a:t>In contrast, Nicodemus knew the truth about Jesus</a:t>
            </a:r>
          </a:p>
          <a:p>
            <a:r>
              <a:rPr lang="en-US" b="1" dirty="0"/>
              <a:t>(John 3:1-2), </a:t>
            </a:r>
            <a:r>
              <a:rPr lang="en-US" i="1" dirty="0"/>
              <a:t>“There was a man of the Pharisees named Nicodemus, a ruler of the Jews.</a:t>
            </a:r>
            <a:r>
              <a:rPr lang="en-US" i="1" baseline="30000" dirty="0"/>
              <a:t> 2</a:t>
            </a:r>
            <a:r>
              <a:rPr lang="en-US" i="1" dirty="0"/>
              <a:t> This man came to Jesus by night and said to Him, “Rabbi, we know that You are a teacher </a:t>
            </a:r>
            <a:r>
              <a:rPr lang="en-US" i="1" u="sng" dirty="0"/>
              <a:t>come from God</a:t>
            </a:r>
            <a:r>
              <a:rPr lang="en-US" i="1" dirty="0"/>
              <a:t>; for </a:t>
            </a:r>
            <a:r>
              <a:rPr lang="en-US" i="1" u="sng" dirty="0"/>
              <a:t>no one can do these signs that You do unless God is with him</a:t>
            </a:r>
            <a:r>
              <a:rPr lang="en-US" i="1" dirty="0"/>
              <a:t>.” </a:t>
            </a:r>
          </a:p>
          <a:p>
            <a:endParaRPr lang="en-US" i="1" dirty="0"/>
          </a:p>
          <a:p>
            <a:r>
              <a:rPr lang="en-US" b="1" i="0" dirty="0"/>
              <a:t>I would like you to consider a few important aspects of this narrative, related by Matthew, Mark and Luke</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b="1" dirty="0"/>
              <a:t>(Mark 3:1-6), </a:t>
            </a:r>
            <a:r>
              <a:rPr lang="en-US" b="0" i="1" dirty="0"/>
              <a:t>“And He entered the synagogue again, and a man was there who had a withered hand.</a:t>
            </a:r>
            <a:r>
              <a:rPr lang="en-US" b="0" i="1" baseline="30000" dirty="0"/>
              <a:t> 2</a:t>
            </a:r>
            <a:r>
              <a:rPr lang="en-US" b="0" i="1" dirty="0"/>
              <a:t> </a:t>
            </a:r>
            <a:r>
              <a:rPr lang="en-US" b="0" i="1" u="sng" dirty="0"/>
              <a:t>So they watched Him closely</a:t>
            </a:r>
            <a:r>
              <a:rPr lang="en-US" b="0" i="1" dirty="0"/>
              <a:t>, whether He would heal him on the Sabbath, </a:t>
            </a:r>
            <a:r>
              <a:rPr lang="en-US" b="0" i="1" u="sng" dirty="0"/>
              <a:t>so that they might accuse Him</a:t>
            </a:r>
            <a:r>
              <a:rPr lang="en-US" b="0" i="1" dirty="0"/>
              <a:t>.</a:t>
            </a:r>
            <a:r>
              <a:rPr lang="en-US" b="0" i="1" baseline="30000" dirty="0"/>
              <a:t> 3</a:t>
            </a:r>
            <a:r>
              <a:rPr lang="en-US" b="0" i="1" dirty="0"/>
              <a:t> And He said to the man who had the withered hand, “Step forward.”</a:t>
            </a:r>
            <a:r>
              <a:rPr lang="en-US" b="0" i="1" baseline="30000" dirty="0"/>
              <a:t> 4</a:t>
            </a:r>
            <a:r>
              <a:rPr lang="en-US" b="0" i="1" dirty="0"/>
              <a:t> Then He said to them, “Is it lawful on the Sabbath to do good or to do evil, to save life or to kill?” </a:t>
            </a:r>
            <a:r>
              <a:rPr lang="en-US" b="0" i="1" u="sng" dirty="0"/>
              <a:t>But they kept silent</a:t>
            </a:r>
            <a:r>
              <a:rPr lang="en-US" b="0" i="1" dirty="0"/>
              <a:t>.</a:t>
            </a:r>
            <a:r>
              <a:rPr lang="en-US" b="0" i="1" baseline="30000" dirty="0"/>
              <a:t> 5</a:t>
            </a:r>
            <a:r>
              <a:rPr lang="en-US" b="0" i="1" dirty="0"/>
              <a:t> And when He had looked around at them with anger, being grieved by the hardness of their hearts, He said to the man, “Stretch out your hand.” And he stretched it out, and his hand was restored as whole as the other.</a:t>
            </a:r>
            <a:r>
              <a:rPr lang="en-US" b="0" i="1" baseline="30000" dirty="0"/>
              <a:t> 6</a:t>
            </a:r>
            <a:r>
              <a:rPr lang="en-US" b="0" i="1" dirty="0"/>
              <a:t> </a:t>
            </a:r>
            <a:r>
              <a:rPr lang="en-US" b="0" i="1" u="sng" dirty="0"/>
              <a:t>Then the Pharisees went out and immediately plotted with the Herodians against Him, how they might destroy Him.</a:t>
            </a:r>
            <a:r>
              <a:rPr lang="en-US" b="0" i="1" dirty="0"/>
              <a:t>”</a:t>
            </a:r>
          </a:p>
          <a:p>
            <a:pPr marL="628589" lvl="1" indent="-171434">
              <a:buFont typeface="Arial" panose="020B0604020202020204" pitchFamily="34" charset="0"/>
              <a:buChar char="•"/>
            </a:pPr>
            <a:r>
              <a:rPr lang="en-US" dirty="0"/>
              <a:t>It is interesting that Matthew refers to the synagogue as “their synagogue.”  Obvious that Matthew considered it enemy territory</a:t>
            </a:r>
          </a:p>
          <a:p>
            <a:pPr marL="628589" lvl="1" indent="-171434">
              <a:buFont typeface="Arial" panose="020B0604020202020204" pitchFamily="34" charset="0"/>
              <a:buChar char="•"/>
            </a:pPr>
            <a:r>
              <a:rPr lang="en-US" dirty="0"/>
              <a:t>Not surprising, as the Pharisees were, along with the Sadducees, Jesus’ primary opponents in His ministry and life.</a:t>
            </a:r>
          </a:p>
          <a:p>
            <a:pPr marL="628589" lvl="1" indent="-171434">
              <a:buFont typeface="Arial" panose="020B0604020202020204" pitchFamily="34" charset="0"/>
              <a:buChar char="•"/>
            </a:pPr>
            <a:r>
              <a:rPr lang="en-US" dirty="0"/>
              <a:t>Note also, they plotted with the Herodians (partisans of Herod, believed to be Herod the Great, who had died 3 decades previously)</a:t>
            </a:r>
          </a:p>
          <a:p>
            <a:r>
              <a:rPr lang="en-US" b="1" dirty="0"/>
              <a:t>(Mark 8:15) [Jesus charged his disciples], </a:t>
            </a:r>
            <a:r>
              <a:rPr lang="en-US" i="1" dirty="0"/>
              <a:t>“Take heed, beware of the leaven of the Pharisees and the leaven of Herod.”</a:t>
            </a:r>
          </a:p>
          <a:p>
            <a:pPr marL="628589" lvl="1" indent="-171434">
              <a:buFont typeface="Arial" panose="020B0604020202020204" pitchFamily="34" charset="0"/>
              <a:buChar char="•"/>
            </a:pPr>
            <a:r>
              <a:rPr lang="en-US" dirty="0"/>
              <a:t>Some kind of evil influence (Note:  Herod had subjugated God’s throne and law to the Roman Empire.  Also, though he professed the Jewish religion, he erected images and worshipped in the style of Pagans.  Devotees of Herod would have objected to Jesus and His extreme views).</a:t>
            </a:r>
          </a:p>
          <a:p>
            <a:pPr marL="171434" indent="-171434">
              <a:buFont typeface="Arial" panose="020B0604020202020204" pitchFamily="34" charset="0"/>
              <a:buChar char="•"/>
            </a:pPr>
            <a:r>
              <a:rPr lang="en-US" dirty="0"/>
              <a:t>What is most alarming here is the ulterior motives clearly stated</a:t>
            </a:r>
          </a:p>
          <a:p>
            <a:pPr marL="628589" lvl="1" indent="-171434">
              <a:buFont typeface="Arial" panose="020B0604020202020204" pitchFamily="34" charset="0"/>
              <a:buChar char="•"/>
            </a:pPr>
            <a:r>
              <a:rPr lang="en-US" dirty="0"/>
              <a:t>Though we are not aware of the circumstances that brought the man with the withered hand, the Pharisees wanted Jesus to heal someone on the Sabbath</a:t>
            </a:r>
          </a:p>
          <a:p>
            <a:pPr marL="628589" lvl="1" indent="-171434">
              <a:buFont typeface="Arial" panose="020B0604020202020204" pitchFamily="34" charset="0"/>
              <a:buChar char="•"/>
            </a:pPr>
            <a:r>
              <a:rPr lang="en-US" dirty="0"/>
              <a:t>His doing so enraged them! (Their hypocrisy was unacknowledged.  Their indignation was not feigned).</a:t>
            </a:r>
          </a:p>
          <a:p>
            <a:pPr defTabSz="914311"/>
            <a:r>
              <a:rPr lang="en-US" b="1" dirty="0"/>
              <a:t>(Luke 6:11), </a:t>
            </a:r>
            <a:r>
              <a:rPr lang="en-US" i="1" dirty="0"/>
              <a:t>“But they were filled with rage, and discussed with one another what they might do to Jesus.”</a:t>
            </a:r>
          </a:p>
          <a:p>
            <a:pPr marL="628589" lvl="1" indent="-171434">
              <a:buFont typeface="Arial" panose="020B0604020202020204" pitchFamily="34" charset="0"/>
              <a:buChar char="•"/>
            </a:pPr>
            <a:r>
              <a:rPr lang="en-US" dirty="0"/>
              <a:t>They were malicious in their plotting against Him, that </a:t>
            </a:r>
            <a:r>
              <a:rPr lang="en-US" i="1" dirty="0"/>
              <a:t>“they might destroy Him.”</a:t>
            </a:r>
          </a:p>
          <a:p>
            <a:r>
              <a:rPr lang="en-US" b="1" dirty="0"/>
              <a:t>(Ephesians 4:15) [Paul describes such activity in Ephesians], </a:t>
            </a:r>
            <a:r>
              <a:rPr lang="en-US" i="1" dirty="0"/>
              <a:t>“the cunning craftiness of deceitful plotting”</a:t>
            </a:r>
          </a:p>
          <a:p>
            <a:pPr marL="628589" lvl="1" indent="-171434">
              <a:buFont typeface="Arial" panose="020B0604020202020204" pitchFamily="34" charset="0"/>
              <a:buChar char="•"/>
            </a:pPr>
            <a:r>
              <a:rPr lang="en-US" i="0" dirty="0"/>
              <a:t>Such treachery is ungodly.  In contrast, God’s people must act with integrity!</a:t>
            </a:r>
          </a:p>
          <a:p>
            <a:r>
              <a:rPr lang="en-US" b="1" dirty="0"/>
              <a:t>(Matthew 10:16) [Jesus’ admonition to disciples, limited commission], </a:t>
            </a:r>
            <a:r>
              <a:rPr lang="en-US" i="1" dirty="0"/>
              <a:t>“Behold, I send you out as sheep in the midst of wolves. Therefore be wise as serpents and harmless as doves.”</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67366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b="1" dirty="0"/>
              <a:t>(Mark 3:1-6), </a:t>
            </a:r>
            <a:r>
              <a:rPr lang="en-US" b="0" i="1" dirty="0"/>
              <a:t>“And He entered the synagogue again, and a man was there who had a withered hand.</a:t>
            </a:r>
            <a:r>
              <a:rPr lang="en-US" b="0" i="1" baseline="30000" dirty="0"/>
              <a:t> 2</a:t>
            </a:r>
            <a:r>
              <a:rPr lang="en-US" b="0" i="1" dirty="0"/>
              <a:t> </a:t>
            </a:r>
            <a:r>
              <a:rPr lang="en-US" b="0" i="1" u="sng" dirty="0"/>
              <a:t>So they watched Him closely, whether He would heal him on the Sabbath, so that they might accuse Him.</a:t>
            </a:r>
            <a:r>
              <a:rPr lang="en-US" b="0" i="1" u="sng" baseline="30000" dirty="0"/>
              <a:t> 3</a:t>
            </a:r>
            <a:r>
              <a:rPr lang="en-US" b="0" i="1" u="sng" dirty="0"/>
              <a:t> And He said to the man who had the withered hand, “Step forward.”</a:t>
            </a:r>
            <a:r>
              <a:rPr lang="en-US" b="0" i="1" u="sng" baseline="30000" dirty="0"/>
              <a:t> 4</a:t>
            </a:r>
            <a:r>
              <a:rPr lang="en-US" b="0" i="1" u="sng" dirty="0"/>
              <a:t> Then He said to them, “Is it lawful on the Sabbath to do good or to do evil, to save life or to kill?” But they kept silent.</a:t>
            </a:r>
            <a:r>
              <a:rPr lang="en-US" b="0" i="1" u="sng" baseline="30000" dirty="0"/>
              <a:t> 5</a:t>
            </a:r>
            <a:r>
              <a:rPr lang="en-US" b="0" i="1" u="sng" dirty="0"/>
              <a:t> And when He had looked around at them with anger, being grieved by the hardness of their hearts, He said to the man, “Stretch out your hand.” And he stretched it out, and his hand was restored as whole as the other</a:t>
            </a:r>
            <a:r>
              <a:rPr lang="en-US" b="0" i="1" u="none" dirty="0"/>
              <a:t>.</a:t>
            </a:r>
            <a:r>
              <a:rPr lang="en-US" b="0" i="1" u="none" baseline="30000" dirty="0"/>
              <a:t> 6</a:t>
            </a:r>
            <a:r>
              <a:rPr lang="en-US" b="0" i="1" u="none" dirty="0"/>
              <a:t> Then the Pharisees went out and immediately plotted with the Herodians against Him, how they might destroy Him.”</a:t>
            </a:r>
          </a:p>
          <a:p>
            <a:pPr marL="171434" indent="-171434">
              <a:buFont typeface="Arial" panose="020B0604020202020204" pitchFamily="34" charset="0"/>
              <a:buChar char="•"/>
            </a:pPr>
            <a:r>
              <a:rPr lang="en-US" dirty="0"/>
              <a:t>The significance of this miracle is that it occurred on the Sabbath, allowing for Jesus to teach an important principle.</a:t>
            </a:r>
          </a:p>
          <a:p>
            <a:pPr marL="171434" indent="-171434">
              <a:buFont typeface="Arial" panose="020B0604020202020204" pitchFamily="34" charset="0"/>
              <a:buChar char="•"/>
            </a:pPr>
            <a:r>
              <a:rPr lang="en-US" dirty="0"/>
              <a:t>The question, is it lawful, is a legitimate question!  (Regardless of the motivation, and hypocrisy of the Pharisees)</a:t>
            </a:r>
          </a:p>
          <a:p>
            <a:r>
              <a:rPr lang="en-US" b="1" dirty="0"/>
              <a:t>(Mark 11:28-30) [The Pharisees questioned Jesus’ authority], </a:t>
            </a:r>
            <a:r>
              <a:rPr lang="en-US" i="1" dirty="0"/>
              <a:t>“And they said to Him, “By what authority are You doing these things? And who gave You this authority to do these things?”</a:t>
            </a:r>
            <a:br>
              <a:rPr lang="en-US" i="1" dirty="0"/>
            </a:br>
            <a:r>
              <a:rPr lang="en-US" i="1" baseline="30000" dirty="0"/>
              <a:t>29</a:t>
            </a:r>
            <a:r>
              <a:rPr lang="en-US" i="1" dirty="0"/>
              <a:t> But Jesus answered and said to them, “I also will ask you one question; then answer Me, and I will tell you by what authority I do these things:</a:t>
            </a:r>
            <a:r>
              <a:rPr lang="en-US" i="1" baseline="30000" dirty="0"/>
              <a:t> 30</a:t>
            </a:r>
            <a:r>
              <a:rPr lang="en-US" i="1" dirty="0"/>
              <a:t> The baptism of John—was it from heaven or from men? Answer Me.”</a:t>
            </a:r>
          </a:p>
          <a:p>
            <a:pPr marL="628589" lvl="1" indent="-171434">
              <a:buFont typeface="Arial" panose="020B0604020202020204" pitchFamily="34" charset="0"/>
              <a:buChar char="•"/>
            </a:pPr>
            <a:r>
              <a:rPr lang="en-US" dirty="0"/>
              <a:t>The Jews demanded Jesus have authority.  They were hypocrites, unwilling to answer his question regarding John’s baptism.  To answer “from heaven” condemned them in their unwillingness to submit.</a:t>
            </a:r>
          </a:p>
          <a:p>
            <a:pPr marL="171434" indent="-171434">
              <a:buFont typeface="Arial" panose="020B0604020202020204" pitchFamily="34" charset="0"/>
              <a:buChar char="•"/>
            </a:pPr>
            <a:r>
              <a:rPr lang="en-US" b="1" dirty="0"/>
              <a:t>Jesus argument</a:t>
            </a:r>
          </a:p>
          <a:p>
            <a:pPr marL="628589" lvl="1" indent="-171434">
              <a:buFont typeface="Arial" panose="020B0604020202020204" pitchFamily="34" charset="0"/>
              <a:buChar char="•"/>
            </a:pPr>
            <a:r>
              <a:rPr lang="en-US" dirty="0"/>
              <a:t>First, the Pharisees acknowledged that a necessary good dead did not violate Sabbath law</a:t>
            </a:r>
          </a:p>
          <a:p>
            <a:r>
              <a:rPr lang="en-US" b="1" dirty="0"/>
              <a:t>(Matthew 12:11)</a:t>
            </a:r>
            <a:r>
              <a:rPr lang="en-US" dirty="0"/>
              <a:t>, </a:t>
            </a:r>
            <a:r>
              <a:rPr lang="en-US" i="1" dirty="0"/>
              <a:t>“Then He said to them, “What man is there among you who has one sheep, and if it falls into a pit on the Sabbath, will not lay hold of it and lift it out?</a:t>
            </a:r>
            <a:r>
              <a:rPr lang="en-US" i="1" baseline="30000" dirty="0"/>
              <a:t> “</a:t>
            </a:r>
          </a:p>
          <a:p>
            <a:pPr marL="628589" lvl="1" indent="-171434">
              <a:buFont typeface="Arial" panose="020B0604020202020204" pitchFamily="34" charset="0"/>
              <a:buChar char="•"/>
            </a:pPr>
            <a:r>
              <a:rPr lang="en-US" i="0" baseline="0" dirty="0"/>
              <a:t>Second, Jesus rightly argued the hypocrisy of saving a sheep, and refusing to help a human being!</a:t>
            </a:r>
          </a:p>
          <a:p>
            <a:r>
              <a:rPr lang="en-US" b="1" i="0" baseline="0" dirty="0"/>
              <a:t>(Matthew 12:12), </a:t>
            </a:r>
            <a:r>
              <a:rPr lang="en-US" i="1" baseline="0" dirty="0"/>
              <a:t>“</a:t>
            </a:r>
            <a:r>
              <a:rPr lang="en-US" i="1" dirty="0"/>
              <a:t>Of how much more value then is a man than a sheep? Therefore it is lawful to do good on the Sabbath.”</a:t>
            </a:r>
            <a:endParaRPr lang="en-US" i="1" baseline="0" dirty="0"/>
          </a:p>
          <a:p>
            <a:pPr marL="628589" lvl="1" indent="-171434">
              <a:buFont typeface="Arial" panose="020B0604020202020204" pitchFamily="34" charset="0"/>
              <a:buChar char="•"/>
            </a:pPr>
            <a:r>
              <a:rPr lang="en-US" i="0" dirty="0"/>
              <a:t>Doing good is something that is championed by God, not condemned by Him!</a:t>
            </a:r>
          </a:p>
          <a:p>
            <a:r>
              <a:rPr lang="en-US" b="1" i="0" dirty="0"/>
              <a:t>(Galatians 5:22-23), </a:t>
            </a:r>
            <a:r>
              <a:rPr lang="en-US" i="1" dirty="0"/>
              <a:t>“But the fruit of the Spirit is love, joy, peace, longsuffering, kindness, goodness, faithfulness,</a:t>
            </a:r>
            <a:r>
              <a:rPr lang="en-US" i="1" baseline="30000" dirty="0"/>
              <a:t> 23</a:t>
            </a:r>
            <a:r>
              <a:rPr lang="en-US" i="1" dirty="0"/>
              <a:t> gentleness, self-control. Against such there is no law.”</a:t>
            </a:r>
          </a:p>
          <a:p>
            <a:pPr marL="628589" lvl="1" indent="-171434">
              <a:buFont typeface="Arial" panose="020B0604020202020204" pitchFamily="34" charset="0"/>
              <a:buChar char="•"/>
            </a:pPr>
            <a:r>
              <a:rPr lang="en-US" b="1" i="0" dirty="0"/>
              <a:t>The fact that they would try to refuse, through their man made traditions, a work that was pleasing to God, indicates the vanity of self-imposed restrictions</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249166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b="1" dirty="0"/>
              <a:t>(Mark 3:1-6), </a:t>
            </a:r>
            <a:r>
              <a:rPr lang="en-US" b="0" i="1" dirty="0"/>
              <a:t>“And He entered the synagogue again, and a man was there who had a withered hand.</a:t>
            </a:r>
            <a:r>
              <a:rPr lang="en-US" b="0" i="1" baseline="30000" dirty="0"/>
              <a:t> 2</a:t>
            </a:r>
            <a:r>
              <a:rPr lang="en-US" b="0" i="1" dirty="0"/>
              <a:t> </a:t>
            </a:r>
            <a:r>
              <a:rPr lang="en-US" b="0" i="1" u="none" dirty="0"/>
              <a:t>So they watched Him closely, whether He would heal him on the Sabbath, so that they might accuse Him.</a:t>
            </a:r>
            <a:r>
              <a:rPr lang="en-US" b="0" i="1" u="none" baseline="30000" dirty="0"/>
              <a:t> 3</a:t>
            </a:r>
            <a:r>
              <a:rPr lang="en-US" b="0" i="1" u="none" dirty="0"/>
              <a:t> And He said to the man who had the withered hand, “Step forward.”</a:t>
            </a:r>
            <a:r>
              <a:rPr lang="en-US" b="0" i="1" u="none" baseline="30000" dirty="0"/>
              <a:t> 4</a:t>
            </a:r>
            <a:r>
              <a:rPr lang="en-US" b="0" i="1" u="none" dirty="0"/>
              <a:t> Then He said to them, “Is it lawful on the Sabbath to do good or to do evil, to save life or to kill?” But they kept silent.</a:t>
            </a:r>
            <a:r>
              <a:rPr lang="en-US" b="0" i="1" u="none" baseline="30000" dirty="0"/>
              <a:t> 5</a:t>
            </a:r>
            <a:r>
              <a:rPr lang="en-US" b="0" i="1" u="sng" dirty="0"/>
              <a:t> And when He had looked around at them with anger, being grieved by the hardness of their hearts</a:t>
            </a:r>
            <a:r>
              <a:rPr lang="en-US" b="0" i="1" u="none" dirty="0"/>
              <a:t>, He said to the man, “Stretch out your hand.” And he stretched it out, and his hand was restored as whole as the other.</a:t>
            </a:r>
            <a:r>
              <a:rPr lang="en-US" b="0" i="1" u="none" baseline="30000" dirty="0"/>
              <a:t> 6</a:t>
            </a:r>
            <a:r>
              <a:rPr lang="en-US" b="0" i="1" u="none" dirty="0"/>
              <a:t> Then the Pharisees went out and immediately plotted with the Herodians against Him, how they might destroy Him.”</a:t>
            </a:r>
          </a:p>
          <a:p>
            <a:pPr marL="171434" indent="-171434">
              <a:buFont typeface="Arial" panose="020B0604020202020204" pitchFamily="34" charset="0"/>
              <a:buChar char="•"/>
            </a:pPr>
            <a:r>
              <a:rPr lang="en-US" dirty="0"/>
              <a:t>Yes, there were times when Jesus got angry!  When He did, His indignation was righteous!</a:t>
            </a:r>
          </a:p>
          <a:p>
            <a:r>
              <a:rPr lang="en-US" b="1" dirty="0"/>
              <a:t>(John 2:14-17), </a:t>
            </a:r>
            <a:r>
              <a:rPr lang="en-US" i="1" dirty="0"/>
              <a:t>“And He found in the temple those who sold oxen and sheep and doves, and the money changers doing business.</a:t>
            </a:r>
            <a:r>
              <a:rPr lang="en-US" i="1" baseline="30000" dirty="0"/>
              <a:t> 15</a:t>
            </a:r>
            <a:r>
              <a:rPr lang="en-US" i="1" dirty="0"/>
              <a:t> When He had made a whip of cords, He drove them all out of the temple, with the sheep and the oxen, and poured out the changers’ money and overturned the tables.</a:t>
            </a:r>
            <a:r>
              <a:rPr lang="en-US" i="1" baseline="30000" dirty="0"/>
              <a:t> 16</a:t>
            </a:r>
            <a:r>
              <a:rPr lang="en-US" i="1" dirty="0"/>
              <a:t> And He said to those who sold doves, “</a:t>
            </a:r>
            <a:r>
              <a:rPr lang="en-US" i="1" u="sng" dirty="0"/>
              <a:t>Take these things away! Do not make My Father's house a house of merchandise!</a:t>
            </a:r>
            <a:r>
              <a:rPr lang="en-US" i="1" dirty="0"/>
              <a:t>”</a:t>
            </a:r>
            <a:r>
              <a:rPr lang="en-US" i="1" baseline="30000" dirty="0"/>
              <a:t> 17</a:t>
            </a:r>
            <a:r>
              <a:rPr lang="en-US" i="1" dirty="0"/>
              <a:t> Then His disciples remembered that it was written, “Zeal for Your house has eaten Me up.”</a:t>
            </a:r>
          </a:p>
          <a:p>
            <a:pPr marL="628589" lvl="1" indent="-171434">
              <a:buFont typeface="Arial" panose="020B0604020202020204" pitchFamily="34" charset="0"/>
              <a:buChar char="•"/>
            </a:pPr>
            <a:r>
              <a:rPr lang="en-US" dirty="0"/>
              <a:t>Was Jesus angry that His behavior had been questioned?  (Of course not! The question of authority is legitimate)</a:t>
            </a:r>
          </a:p>
          <a:p>
            <a:pPr marL="628589" lvl="1" indent="-171434">
              <a:buFont typeface="Arial" panose="020B0604020202020204" pitchFamily="34" charset="0"/>
              <a:buChar char="•"/>
            </a:pPr>
            <a:r>
              <a:rPr lang="en-US" b="1" dirty="0"/>
              <a:t>Jesus was angry because their hearts were hard</a:t>
            </a:r>
          </a:p>
          <a:p>
            <a:pPr marL="1085745" lvl="2" indent="-171434">
              <a:buFont typeface="Arial" panose="020B0604020202020204" pitchFamily="34" charset="0"/>
              <a:buChar char="•"/>
            </a:pPr>
            <a:r>
              <a:rPr lang="en-US" dirty="0"/>
              <a:t>It didn’t matter to them whether what He did was right or wrong.  Rather their heart was set to do evil!</a:t>
            </a:r>
          </a:p>
          <a:p>
            <a:r>
              <a:rPr lang="en-US" b="1" dirty="0"/>
              <a:t>(Acts 4:14-17) [Another example, this time after a miracle was done by Peter, healing a lame man in Jerusalem], </a:t>
            </a:r>
            <a:r>
              <a:rPr lang="en-US" i="1" dirty="0"/>
              <a:t>“And seeing the man who had been healed standing with them, they could say nothing against it.</a:t>
            </a:r>
            <a:r>
              <a:rPr lang="en-US" i="1" baseline="30000" dirty="0"/>
              <a:t> 15</a:t>
            </a:r>
            <a:r>
              <a:rPr lang="en-US" i="1" dirty="0"/>
              <a:t> But when they had commanded them to go aside out of the council, they conferred among themselves,</a:t>
            </a:r>
            <a:r>
              <a:rPr lang="en-US" i="1" baseline="30000" dirty="0"/>
              <a:t> 16</a:t>
            </a:r>
            <a:r>
              <a:rPr lang="en-US" i="1" dirty="0"/>
              <a:t> saying, “What shall we do to these men? For, indeed, that a notable miracle has been done through them is evident to all who dwell in Jerusalem, and we cannot deny it.</a:t>
            </a:r>
            <a:r>
              <a:rPr lang="en-US" i="1" baseline="30000" dirty="0"/>
              <a:t> 17</a:t>
            </a:r>
            <a:r>
              <a:rPr lang="en-US" i="1" dirty="0"/>
              <a:t> But so that it spreads no further among the people, let us severely threaten them, that from now on they speak to no man in this name.”</a:t>
            </a:r>
          </a:p>
          <a:p>
            <a:pPr marL="628589" lvl="1" indent="-171434">
              <a:buFont typeface="Arial" panose="020B0604020202020204" pitchFamily="34" charset="0"/>
              <a:buChar char="•"/>
            </a:pPr>
            <a:r>
              <a:rPr lang="en-US" b="1" i="0" dirty="0"/>
              <a:t>A lesson for us, a hard heart always displeases God!</a:t>
            </a:r>
          </a:p>
          <a:p>
            <a:r>
              <a:rPr lang="en-US" b="1" dirty="0"/>
              <a:t>(Hebrews 3:14-15), </a:t>
            </a:r>
            <a:r>
              <a:rPr lang="en-US" i="1" dirty="0"/>
              <a:t>“For we have become partakers of Christ if we hold the beginning of our confidence steadfast to the end,</a:t>
            </a:r>
            <a:r>
              <a:rPr lang="en-US" i="1" baseline="30000" dirty="0"/>
              <a:t> 15</a:t>
            </a:r>
            <a:r>
              <a:rPr lang="en-US" i="1" dirty="0"/>
              <a:t> while it is said: ‘Today, if you will hear His voice, do not harden your hearts as in the rebellion.’” </a:t>
            </a:r>
            <a:r>
              <a:rPr lang="en-US" b="1" i="0" dirty="0"/>
              <a:t>[References the rebellion of Israel during their time in the wilderness]</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296043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panose="020B0604020202020204" pitchFamily="34" charset="0"/>
              <a:buChar char="•"/>
            </a:pPr>
            <a:r>
              <a:rPr lang="en-US" dirty="0"/>
              <a:t>Jesus was able to work miracles, and was unwilling to let prejudice keep him from doing good</a:t>
            </a:r>
          </a:p>
          <a:p>
            <a:pPr marL="171434" indent="-171434">
              <a:buFont typeface="Arial" panose="020B0604020202020204" pitchFamily="34" charset="0"/>
              <a:buChar char="•"/>
            </a:pPr>
            <a:r>
              <a:rPr lang="en-US" dirty="0"/>
              <a:t>Lesson for us:  Don’t let others keep you from doing good!</a:t>
            </a:r>
          </a:p>
          <a:p>
            <a:r>
              <a:rPr lang="en-US" b="1" dirty="0"/>
              <a:t>(Romans 2:5-10) [God always treats men fairly.  Paul wrote, admonishing the Jew for his sins], </a:t>
            </a:r>
            <a:r>
              <a:rPr lang="en-US" i="1" dirty="0"/>
              <a:t>“But in accordance with your hardness and your impenitent heart you are treasuring up for yourself wrath in the day of wrath and revelation of the righteous judgment of God,</a:t>
            </a:r>
            <a:r>
              <a:rPr lang="en-US" i="1" baseline="30000" dirty="0"/>
              <a:t> 6</a:t>
            </a:r>
            <a:r>
              <a:rPr lang="en-US" i="1" dirty="0"/>
              <a:t> who “</a:t>
            </a:r>
            <a:r>
              <a:rPr lang="en-US" i="1" u="sng" dirty="0"/>
              <a:t>will render to each one according to his deeds</a:t>
            </a:r>
            <a:r>
              <a:rPr lang="en-US" i="1" dirty="0"/>
              <a:t>”:</a:t>
            </a:r>
            <a:r>
              <a:rPr lang="en-US" i="1" baseline="30000" dirty="0"/>
              <a:t> 7</a:t>
            </a:r>
            <a:r>
              <a:rPr lang="en-US" i="1" dirty="0"/>
              <a:t> eternal life to those who by patient continuance in doing good seek for glory, honor, and immortality;</a:t>
            </a:r>
            <a:r>
              <a:rPr lang="en-US" i="1" baseline="30000" dirty="0"/>
              <a:t> 8</a:t>
            </a:r>
            <a:r>
              <a:rPr lang="en-US" i="1" dirty="0"/>
              <a:t> but to those who are self-seeking and do not obey the truth, but obey unrighteousness—indignation and wrath,</a:t>
            </a:r>
            <a:r>
              <a:rPr lang="en-US" i="1" baseline="30000" dirty="0"/>
              <a:t> 9</a:t>
            </a:r>
            <a:r>
              <a:rPr lang="en-US" i="1" dirty="0"/>
              <a:t> tribulation and anguish, on every soul of man who does evil, of the Jew first and also of the Greek;</a:t>
            </a:r>
            <a:r>
              <a:rPr lang="en-US" i="1" baseline="30000" dirty="0"/>
              <a:t> 10</a:t>
            </a:r>
            <a:r>
              <a:rPr lang="en-US" i="1" dirty="0"/>
              <a:t> but </a:t>
            </a:r>
            <a:r>
              <a:rPr lang="en-US" i="1" u="sng" dirty="0"/>
              <a:t>glory, honor, and peace to everyone who works what is good</a:t>
            </a:r>
            <a:r>
              <a:rPr lang="en-US" i="1" dirty="0"/>
              <a:t>, to the Jew first and also to the Greek.”</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41851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8/12/2018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8/12/2018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2" y="5272391"/>
            <a:ext cx="11627797"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The Man With a Withered Hand</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(Mark 3:1-6)</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Points to Consider –-</a:t>
            </a:r>
            <a:r>
              <a:rPr lang="en-US" sz="6000" dirty="0">
                <a:solidFill>
                  <a:schemeClr val="accent4">
                    <a:lumMod val="60000"/>
                    <a:lumOff val="40000"/>
                  </a:schemeClr>
                </a:solidFill>
                <a:latin typeface="+mn-lt"/>
              </a:rPr>
              <a:t> </a:t>
            </a:r>
            <a:r>
              <a:rPr lang="en-US" sz="6000" dirty="0">
                <a:solidFill>
                  <a:schemeClr val="accent4">
                    <a:lumMod val="60000"/>
                    <a:lumOff val="40000"/>
                  </a:schemeClr>
                </a:solidFill>
                <a:latin typeface="Six feet under" panose="02000000000000000000" pitchFamily="2" charset="0"/>
              </a:rPr>
              <a:t>Healing on the Sabbath</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87829" y="1608920"/>
            <a:ext cx="11054542" cy="5049574"/>
          </a:xfrm>
        </p:spPr>
        <p:txBody>
          <a:bodyPr>
            <a:normAutofit/>
          </a:bodyPr>
          <a:lstStyle/>
          <a:p>
            <a:pPr marL="465138" indent="-465138">
              <a:tabLst>
                <a:tab pos="465138" algn="l"/>
              </a:tabLst>
            </a:pPr>
            <a:r>
              <a:rPr lang="en-US" sz="4400" b="1" dirty="0">
                <a:solidFill>
                  <a:schemeClr val="bg1"/>
                </a:solidFill>
              </a:rPr>
              <a:t>The plot of the Pharisees (2,4,6)</a:t>
            </a:r>
          </a:p>
          <a:p>
            <a:pPr marL="806450" lvl="1" indent="0">
              <a:buNone/>
              <a:tabLst>
                <a:tab pos="465138" algn="l"/>
              </a:tabLst>
            </a:pPr>
            <a:r>
              <a:rPr lang="en-US" sz="4400" dirty="0">
                <a:solidFill>
                  <a:srgbClr val="FFD966"/>
                </a:solidFill>
              </a:rPr>
              <a:t>Mark 8:15; Luke 6:11; Eph. 4:5; Matt. 10:16</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Points to Consider –-</a:t>
            </a:r>
            <a:r>
              <a:rPr lang="en-US" sz="6000" dirty="0">
                <a:solidFill>
                  <a:schemeClr val="accent4">
                    <a:lumMod val="60000"/>
                    <a:lumOff val="40000"/>
                  </a:schemeClr>
                </a:solidFill>
                <a:latin typeface="+mn-lt"/>
              </a:rPr>
              <a:t> </a:t>
            </a:r>
            <a:r>
              <a:rPr lang="en-US" sz="6000" dirty="0">
                <a:solidFill>
                  <a:schemeClr val="accent4">
                    <a:lumMod val="60000"/>
                    <a:lumOff val="40000"/>
                  </a:schemeClr>
                </a:solidFill>
                <a:latin typeface="Six feet under" panose="02000000000000000000" pitchFamily="2" charset="0"/>
              </a:rPr>
              <a:t>Healing on the Sabbath</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87829" y="1608920"/>
            <a:ext cx="11054542" cy="5049574"/>
          </a:xfrm>
        </p:spPr>
        <p:txBody>
          <a:bodyPr>
            <a:normAutofit/>
          </a:bodyPr>
          <a:lstStyle/>
          <a:p>
            <a:pPr marL="465138" indent="-465138">
              <a:tabLst>
                <a:tab pos="465138" algn="l"/>
              </a:tabLst>
            </a:pPr>
            <a:r>
              <a:rPr lang="en-US" sz="4400" b="1" dirty="0">
                <a:solidFill>
                  <a:schemeClr val="bg1"/>
                </a:solidFill>
              </a:rPr>
              <a:t>The plot of the Pharisees (2,4,6)</a:t>
            </a:r>
          </a:p>
          <a:p>
            <a:pPr marL="806450" lvl="1" indent="0">
              <a:buNone/>
              <a:tabLst>
                <a:tab pos="465138" algn="l"/>
              </a:tabLst>
            </a:pPr>
            <a:r>
              <a:rPr lang="en-US" sz="4400" dirty="0">
                <a:solidFill>
                  <a:srgbClr val="FFD966"/>
                </a:solidFill>
              </a:rPr>
              <a:t>Mark 8:15; Luke 6:11; Eph. 4:5; Matt. 10:16</a:t>
            </a:r>
          </a:p>
          <a:p>
            <a:pPr marL="465138" indent="-465138">
              <a:tabLst>
                <a:tab pos="465138" algn="l"/>
              </a:tabLst>
            </a:pPr>
            <a:r>
              <a:rPr lang="en-US" sz="4400" b="1" dirty="0">
                <a:solidFill>
                  <a:schemeClr val="bg1"/>
                </a:solidFill>
              </a:rPr>
              <a:t>Doing good on the Sabbath (2-5)</a:t>
            </a:r>
          </a:p>
          <a:p>
            <a:pPr marL="806450" lvl="1" indent="0">
              <a:buNone/>
              <a:tabLst>
                <a:tab pos="806450" algn="l"/>
              </a:tabLst>
            </a:pPr>
            <a:r>
              <a:rPr lang="en-US" sz="4400" dirty="0">
                <a:solidFill>
                  <a:srgbClr val="FFD966"/>
                </a:solidFill>
              </a:rPr>
              <a:t>Mark 11:28-30; Matt. 12:11,12; Gal. 5:22-23</a:t>
            </a:r>
          </a:p>
        </p:txBody>
      </p:sp>
    </p:spTree>
    <p:extLst>
      <p:ext uri="{BB962C8B-B14F-4D97-AF65-F5344CB8AC3E}">
        <p14:creationId xmlns:p14="http://schemas.microsoft.com/office/powerpoint/2010/main" val="27336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Points to Consider –-</a:t>
            </a:r>
            <a:r>
              <a:rPr lang="en-US" sz="6000" dirty="0">
                <a:solidFill>
                  <a:schemeClr val="accent4">
                    <a:lumMod val="60000"/>
                    <a:lumOff val="40000"/>
                  </a:schemeClr>
                </a:solidFill>
                <a:latin typeface="+mn-lt"/>
              </a:rPr>
              <a:t> </a:t>
            </a:r>
            <a:r>
              <a:rPr lang="en-US" sz="6000" dirty="0">
                <a:solidFill>
                  <a:schemeClr val="accent4">
                    <a:lumMod val="60000"/>
                    <a:lumOff val="40000"/>
                  </a:schemeClr>
                </a:solidFill>
                <a:latin typeface="Six feet under" panose="02000000000000000000" pitchFamily="2" charset="0"/>
              </a:rPr>
              <a:t>Healing on the Sabbath</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87829" y="1608920"/>
            <a:ext cx="11054542" cy="5049574"/>
          </a:xfrm>
        </p:spPr>
        <p:txBody>
          <a:bodyPr>
            <a:normAutofit/>
          </a:bodyPr>
          <a:lstStyle/>
          <a:p>
            <a:pPr marL="465138" indent="-465138">
              <a:tabLst>
                <a:tab pos="465138" algn="l"/>
              </a:tabLst>
            </a:pPr>
            <a:r>
              <a:rPr lang="en-US" sz="4400" b="1" dirty="0">
                <a:solidFill>
                  <a:schemeClr val="bg1"/>
                </a:solidFill>
              </a:rPr>
              <a:t>The plot of the Pharisees (2,4,6)</a:t>
            </a:r>
          </a:p>
          <a:p>
            <a:pPr marL="806450" lvl="1" indent="0">
              <a:buNone/>
              <a:tabLst>
                <a:tab pos="465138" algn="l"/>
              </a:tabLst>
            </a:pPr>
            <a:r>
              <a:rPr lang="en-US" sz="4400" dirty="0">
                <a:solidFill>
                  <a:srgbClr val="FFD966"/>
                </a:solidFill>
              </a:rPr>
              <a:t>Mark 8:15; Luke 6:11; Eph. 4:5; Matt. 10:16</a:t>
            </a:r>
          </a:p>
          <a:p>
            <a:pPr marL="465138" indent="-465138">
              <a:tabLst>
                <a:tab pos="465138" algn="l"/>
              </a:tabLst>
            </a:pPr>
            <a:r>
              <a:rPr lang="en-US" sz="4400" b="1" dirty="0">
                <a:solidFill>
                  <a:schemeClr val="bg1"/>
                </a:solidFill>
              </a:rPr>
              <a:t>Doing good on the Sabbath (2-5)</a:t>
            </a:r>
          </a:p>
          <a:p>
            <a:pPr marL="806450" lvl="1" indent="0">
              <a:buNone/>
              <a:tabLst>
                <a:tab pos="806450" algn="l"/>
              </a:tabLst>
            </a:pPr>
            <a:r>
              <a:rPr lang="en-US" sz="4400" dirty="0">
                <a:solidFill>
                  <a:srgbClr val="FFD966"/>
                </a:solidFill>
              </a:rPr>
              <a:t>Mark 11:28-30; Matt. 12:11,12; Gal. 5:22-23</a:t>
            </a:r>
          </a:p>
          <a:p>
            <a:pPr marL="465138" indent="-465138">
              <a:tabLst>
                <a:tab pos="465138" algn="l"/>
              </a:tabLst>
            </a:pPr>
            <a:r>
              <a:rPr lang="en-US" sz="4400" b="1" dirty="0">
                <a:solidFill>
                  <a:schemeClr val="bg1"/>
                </a:solidFill>
              </a:rPr>
              <a:t>The Lord’s Anger (5)</a:t>
            </a:r>
          </a:p>
          <a:p>
            <a:pPr marL="806450" lvl="1" indent="0">
              <a:buNone/>
              <a:tabLst>
                <a:tab pos="465138" algn="l"/>
              </a:tabLst>
            </a:pPr>
            <a:r>
              <a:rPr lang="en-US" sz="4400" dirty="0">
                <a:solidFill>
                  <a:srgbClr val="FFD966"/>
                </a:solidFill>
              </a:rPr>
              <a:t>John 2:14-17; Acts 4:14-17; Heb. 3:14-15</a:t>
            </a:r>
          </a:p>
          <a:p>
            <a:pPr marL="465138" indent="-465138">
              <a:tabLst>
                <a:tab pos="465138" algn="l"/>
              </a:tabLst>
            </a:pPr>
            <a:endParaRPr lang="en-US" sz="4000" dirty="0">
              <a:solidFill>
                <a:schemeClr val="bg1"/>
              </a:solidFill>
            </a:endParaRPr>
          </a:p>
        </p:txBody>
      </p:sp>
    </p:spTree>
    <p:extLst>
      <p:ext uri="{BB962C8B-B14F-4D97-AF65-F5344CB8AC3E}">
        <p14:creationId xmlns:p14="http://schemas.microsoft.com/office/powerpoint/2010/main" val="22349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7873" y="478905"/>
            <a:ext cx="11054542" cy="1172095"/>
          </a:xfrm>
        </p:spPr>
        <p:txBody>
          <a:bodyPr>
            <a:normAutofit/>
          </a:bodyPr>
          <a:lstStyle/>
          <a:p>
            <a:r>
              <a:rPr lang="en-US" sz="72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968187" y="2006599"/>
            <a:ext cx="10384227" cy="4070927"/>
          </a:xfrm>
        </p:spPr>
        <p:txBody>
          <a:bodyPr>
            <a:normAutofit/>
          </a:bodyPr>
          <a:lstStyle/>
          <a:p>
            <a:pPr marL="0" indent="0" algn="ctr">
              <a:buNone/>
              <a:tabLst>
                <a:tab pos="465138" algn="l"/>
              </a:tabLst>
            </a:pPr>
            <a:r>
              <a:rPr lang="en-US" sz="4800" b="1" dirty="0">
                <a:solidFill>
                  <a:schemeClr val="bg1"/>
                </a:solidFill>
              </a:rPr>
              <a:t>Jesus did not let the evil plotting of the Pharisees to keep Him from doing good.</a:t>
            </a:r>
          </a:p>
          <a:p>
            <a:pPr marL="0" indent="0" algn="ctr">
              <a:buNone/>
              <a:tabLst>
                <a:tab pos="465138" algn="l"/>
              </a:tabLst>
            </a:pPr>
            <a:endParaRPr lang="en-US" sz="4800" b="1" i="1" dirty="0">
              <a:solidFill>
                <a:schemeClr val="bg1"/>
              </a:solidFill>
            </a:endParaRPr>
          </a:p>
          <a:p>
            <a:pPr marL="0" indent="0" algn="ctr">
              <a:buNone/>
              <a:tabLst>
                <a:tab pos="465138" algn="l"/>
              </a:tabLst>
            </a:pPr>
            <a:r>
              <a:rPr lang="en-US" sz="4800" b="1" i="1" dirty="0">
                <a:solidFill>
                  <a:srgbClr val="FFD966"/>
                </a:solidFill>
              </a:rPr>
              <a:t>Do we sometimes let others keep us from doing good?</a:t>
            </a:r>
            <a:endParaRPr lang="en-US" sz="4800" i="1" dirty="0">
              <a:solidFill>
                <a:srgbClr val="FFD966"/>
              </a:solidFill>
            </a:endParaRPr>
          </a:p>
        </p:txBody>
      </p:sp>
    </p:spTree>
    <p:extLst>
      <p:ext uri="{BB962C8B-B14F-4D97-AF65-F5344CB8AC3E}">
        <p14:creationId xmlns:p14="http://schemas.microsoft.com/office/powerpoint/2010/main" val="21133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2228</Words>
  <Application>Microsoft Office PowerPoint</Application>
  <PresentationFormat>Widescreen</PresentationFormat>
  <Paragraphs>80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Six feet under</vt:lpstr>
      <vt:lpstr>Arial</vt:lpstr>
      <vt:lpstr>Pristina</vt:lpstr>
      <vt:lpstr>Calibri Light</vt:lpstr>
      <vt:lpstr>Office Theme</vt:lpstr>
      <vt:lpstr>About My Father’s Business</vt:lpstr>
      <vt:lpstr>Points to Consider –- Healing on the Sabbath</vt:lpstr>
      <vt:lpstr>Points to Consider –- Healing on the Sabbath</vt:lpstr>
      <vt:lpstr>Points to Consider –- Healing on the Sabbath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36</cp:revision>
  <cp:lastPrinted>2018-08-12T19:59:30Z</cp:lastPrinted>
  <dcterms:created xsi:type="dcterms:W3CDTF">2017-09-01T17:46:22Z</dcterms:created>
  <dcterms:modified xsi:type="dcterms:W3CDTF">2018-08-12T20:13:36Z</dcterms:modified>
</cp:coreProperties>
</file>