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64" r:id="rId4"/>
    <p:sldId id="258" r:id="rId5"/>
    <p:sldId id="265" r:id="rId6"/>
    <p:sldId id="266" r:id="rId7"/>
    <p:sldId id="267" r:id="rId8"/>
    <p:sldId id="263" r:id="rId9"/>
  </p:sldIdLst>
  <p:sldSz cx="12192000" cy="6858000"/>
  <p:notesSz cx="7053263" cy="9309100"/>
  <p:embeddedFontLst>
    <p:embeddedFont>
      <p:font typeface="Calibri Light" panose="020F0302020204030204" pitchFamily="34" charset="0"/>
      <p:regular r:id="rId12"/>
      <p:italic r:id="rId13"/>
    </p:embeddedFont>
    <p:embeddedFont>
      <p:font typeface="ShermlockOpen" panose="00000400000000000000" pitchFamily="2" charset="0"/>
      <p:regular r:id="rId14"/>
    </p:embeddedFont>
    <p:embeddedFont>
      <p:font typeface="Calibri" panose="020F0502020204030204" pitchFamily="34" charset="0"/>
      <p:regular r:id="rId15"/>
      <p:bold r:id="rId16"/>
      <p:italic r:id="rId17"/>
      <p:boldItalic r:id="rId18"/>
    </p:embeddedFont>
    <p:embeddedFont>
      <p:font typeface="Shermlock" panose="000004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9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8875" autoAdjust="0"/>
  </p:normalViewPr>
  <p:slideViewPr>
    <p:cSldViewPr snapToGrid="0">
      <p:cViewPr varScale="1">
        <p:scale>
          <a:sx n="30" d="100"/>
          <a:sy n="30" d="100"/>
        </p:scale>
        <p:origin x="2630" y="29"/>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C772D3-0FA9-4EE6-AEA0-5B9ADD23DB0E}"/>
              </a:ext>
            </a:extLst>
          </p:cNvPr>
          <p:cNvSpPr>
            <a:spLocks noGrp="1"/>
          </p:cNvSpPr>
          <p:nvPr>
            <p:ph type="hdr" sz="quarter"/>
          </p:nvPr>
        </p:nvSpPr>
        <p:spPr>
          <a:xfrm>
            <a:off x="0" y="0"/>
            <a:ext cx="4250767" cy="467072"/>
          </a:xfrm>
          <a:prstGeom prst="rect">
            <a:avLst/>
          </a:prstGeom>
        </p:spPr>
        <p:txBody>
          <a:bodyPr vert="horz" lIns="93497" tIns="46749" rIns="93497" bIns="46749" rtlCol="0"/>
          <a:lstStyle>
            <a:lvl1pPr algn="l">
              <a:defRPr sz="1200"/>
            </a:lvl1pPr>
          </a:lstStyle>
          <a:p>
            <a:r>
              <a:rPr lang="en-US" sz="2000" dirty="0">
                <a:latin typeface="Shermlock" panose="00000400000000000000" pitchFamily="2" charset="0"/>
              </a:rPr>
              <a:t>150 years of Controversy</a:t>
            </a:r>
          </a:p>
        </p:txBody>
      </p:sp>
      <p:sp>
        <p:nvSpPr>
          <p:cNvPr id="3" name="Date Placeholder 2">
            <a:extLst>
              <a:ext uri="{FF2B5EF4-FFF2-40B4-BE49-F238E27FC236}">
                <a16:creationId xmlns:a16="http://schemas.microsoft.com/office/drawing/2014/main" id="{C782282A-5B15-4AF0-98A5-55FF920B8776}"/>
              </a:ext>
            </a:extLst>
          </p:cNvPr>
          <p:cNvSpPr>
            <a:spLocks noGrp="1"/>
          </p:cNvSpPr>
          <p:nvPr>
            <p:ph type="dt" sz="quarter" idx="1"/>
          </p:nvPr>
        </p:nvSpPr>
        <p:spPr>
          <a:xfrm>
            <a:off x="4576783" y="0"/>
            <a:ext cx="2474847" cy="467072"/>
          </a:xfrm>
          <a:prstGeom prst="rect">
            <a:avLst/>
          </a:prstGeom>
        </p:spPr>
        <p:txBody>
          <a:bodyPr vert="horz" lIns="93497" tIns="46749" rIns="93497" bIns="46749" rtlCol="0"/>
          <a:lstStyle>
            <a:lvl1pPr algn="r">
              <a:defRPr sz="1200"/>
            </a:lvl1pPr>
          </a:lstStyle>
          <a:p>
            <a:r>
              <a:rPr lang="en-US" dirty="0"/>
              <a:t>November 5, 2017 pm</a:t>
            </a:r>
          </a:p>
        </p:txBody>
      </p:sp>
      <p:sp>
        <p:nvSpPr>
          <p:cNvPr id="4" name="Footer Placeholder 3">
            <a:extLst>
              <a:ext uri="{FF2B5EF4-FFF2-40B4-BE49-F238E27FC236}">
                <a16:creationId xmlns:a16="http://schemas.microsoft.com/office/drawing/2014/main" id="{B93489F8-3F24-4C75-851C-9998557CD58C}"/>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1491223-B68D-476E-9D2D-02C1672AEE56}"/>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soundteaching.org    </a:t>
            </a:r>
            <a:fld id="{93D44F5D-325A-4E6C-A586-6184C0FE6B2E}" type="slidenum">
              <a:rPr lang="en-US" smtClean="0"/>
              <a:t>‹#›</a:t>
            </a:fld>
            <a:endParaRPr lang="en-US" dirty="0"/>
          </a:p>
        </p:txBody>
      </p:sp>
    </p:spTree>
    <p:extLst>
      <p:ext uri="{BB962C8B-B14F-4D97-AF65-F5344CB8AC3E}">
        <p14:creationId xmlns:p14="http://schemas.microsoft.com/office/powerpoint/2010/main" val="174169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C532CAB5-29F1-426A-89B5-800B5DB0AF94}" type="datetimeFigureOut">
              <a:rPr lang="en-US" smtClean="0"/>
              <a:t>11/4/2017</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1A8EDCC4-725D-4D4D-86F6-BB59548EA93D}" type="slidenum">
              <a:rPr lang="en-US" smtClean="0"/>
              <a:t>‹#›</a:t>
            </a:fld>
            <a:endParaRPr lang="en-US"/>
          </a:p>
        </p:txBody>
      </p:sp>
    </p:spTree>
    <p:extLst>
      <p:ext uri="{BB962C8B-B14F-4D97-AF65-F5344CB8AC3E}">
        <p14:creationId xmlns:p14="http://schemas.microsoft.com/office/powerpoint/2010/main" val="20701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than this morning’s lesson, our lectureship is designed to deal with specific issues that have impacted God’s people in recent history</a:t>
            </a:r>
          </a:p>
          <a:p>
            <a:pPr marL="175308" indent="-175308">
              <a:buFont typeface="Arial" panose="020B0604020202020204" pitchFamily="34" charset="0"/>
              <a:buChar char="•"/>
            </a:pPr>
            <a:r>
              <a:rPr lang="en-US" b="0" dirty="0"/>
              <a:t>This morning we noted some controversies impacting brethren in the first century</a:t>
            </a:r>
          </a:p>
          <a:p>
            <a:pPr marL="175308" indent="-175308">
              <a:buFont typeface="Arial" panose="020B0604020202020204" pitchFamily="34" charset="0"/>
              <a:buChar char="•"/>
            </a:pPr>
            <a:r>
              <a:rPr lang="en-US" b="0" dirty="0"/>
              <a:t>The rest of the week we will deal with three major issues that have been debated in the lifetime of many of us today.</a:t>
            </a:r>
          </a:p>
          <a:p>
            <a:pPr marL="175308" indent="-175308">
              <a:buFont typeface="Arial" panose="020B0604020202020204" pitchFamily="34" charset="0"/>
              <a:buChar char="•"/>
            </a:pPr>
            <a:r>
              <a:rPr lang="en-US" b="0" dirty="0"/>
              <a:t>Tonight it is my task to give an overview of other Controversial issues among God’s people that had their origin in this country in the 19</a:t>
            </a:r>
            <a:r>
              <a:rPr lang="en-US" b="0" baseline="30000" dirty="0"/>
              <a:t>th</a:t>
            </a:r>
            <a:r>
              <a:rPr lang="en-US" b="0" dirty="0"/>
              <a:t> &amp; 20</a:t>
            </a:r>
            <a:r>
              <a:rPr lang="en-US" b="0" baseline="30000" dirty="0"/>
              <a:t>th</a:t>
            </a:r>
            <a:r>
              <a:rPr lang="en-US" b="0" dirty="0"/>
              <a:t> centuries.</a:t>
            </a:r>
          </a:p>
          <a:p>
            <a:pPr marL="175308" indent="-175308">
              <a:buFont typeface="Arial" panose="020B0604020202020204" pitchFamily="34" charset="0"/>
              <a:buChar char="•"/>
            </a:pPr>
            <a:endParaRPr lang="en-US" b="0" dirty="0"/>
          </a:p>
          <a:p>
            <a:pPr marL="175308" indent="-175308">
              <a:buFont typeface="Arial" panose="020B0604020202020204" pitchFamily="34" charset="0"/>
              <a:buChar char="•"/>
            </a:pPr>
            <a:r>
              <a:rPr lang="en-US" b="0" dirty="0"/>
              <a:t>A Reminder:  The Lord’s church was established shortly after His death in the first century.</a:t>
            </a:r>
          </a:p>
          <a:p>
            <a:pPr marL="642795" lvl="1" indent="-175308">
              <a:buFont typeface="Arial" panose="020B0604020202020204" pitchFamily="34" charset="0"/>
              <a:buChar char="•"/>
            </a:pPr>
            <a:r>
              <a:rPr lang="en-US" b="0" dirty="0"/>
              <a:t>He Promised He would build His church</a:t>
            </a:r>
          </a:p>
          <a:p>
            <a:r>
              <a:rPr lang="en-US" b="1" dirty="0"/>
              <a:t>(Matthew 16:18), </a:t>
            </a:r>
            <a:r>
              <a:rPr lang="en-US" b="0" i="1" dirty="0"/>
              <a:t>“</a:t>
            </a:r>
            <a:r>
              <a:rPr lang="en-US" i="1" dirty="0"/>
              <a:t>And I also say to you that you are Peter, and on this rock I will build My church, and the gates of Hades shall not prevail against it.”</a:t>
            </a:r>
          </a:p>
          <a:p>
            <a:pPr marL="642795" lvl="1" indent="-175308">
              <a:buFont typeface="Arial" panose="020B0604020202020204" pitchFamily="34" charset="0"/>
              <a:buChar char="•"/>
            </a:pPr>
            <a:r>
              <a:rPr lang="en-US" b="0" i="0" dirty="0"/>
              <a:t>In fulfillment of prophecy, that church was established on Pentecost, following His ascension into heaven</a:t>
            </a:r>
          </a:p>
          <a:p>
            <a:r>
              <a:rPr lang="en-US" b="1" i="0" dirty="0"/>
              <a:t>(Acts 2:47), </a:t>
            </a:r>
            <a:r>
              <a:rPr lang="en-US" b="0" i="1" dirty="0"/>
              <a:t>“</a:t>
            </a:r>
            <a:r>
              <a:rPr lang="en-US" i="1" dirty="0"/>
              <a:t>And the Lord added to the church daily those who were being saved.”</a:t>
            </a:r>
            <a:endParaRPr lang="en-US" i="0" dirty="0"/>
          </a:p>
          <a:p>
            <a:pPr marL="642795" lvl="1" indent="-175308">
              <a:buFont typeface="Arial" panose="020B0604020202020204" pitchFamily="34" charset="0"/>
              <a:buChar char="•"/>
            </a:pPr>
            <a:r>
              <a:rPr lang="en-US" b="0" i="0" dirty="0"/>
              <a:t>In our lesson tonight, we are concerned with the Lord’s church here in America</a:t>
            </a:r>
            <a:endParaRPr lang="en-US" b="0" i="1" dirty="0"/>
          </a:p>
        </p:txBody>
      </p:sp>
      <p:sp>
        <p:nvSpPr>
          <p:cNvPr id="4" name="Slide Number Placeholder 3"/>
          <p:cNvSpPr>
            <a:spLocks noGrp="1"/>
          </p:cNvSpPr>
          <p:nvPr>
            <p:ph type="sldNum" sz="quarter" idx="10"/>
          </p:nvPr>
        </p:nvSpPr>
        <p:spPr/>
        <p:txBody>
          <a:bodyPr/>
          <a:lstStyle/>
          <a:p>
            <a:fld id="{1A8EDCC4-725D-4D4D-86F6-BB59548EA93D}" type="slidenum">
              <a:rPr lang="en-US" smtClean="0"/>
              <a:t>1</a:t>
            </a:fld>
            <a:endParaRPr lang="en-US"/>
          </a:p>
        </p:txBody>
      </p:sp>
    </p:spTree>
    <p:extLst>
      <p:ext uri="{BB962C8B-B14F-4D97-AF65-F5344CB8AC3E}">
        <p14:creationId xmlns:p14="http://schemas.microsoft.com/office/powerpoint/2010/main" val="137783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Thomas Campbell and his son Alexander were of Scot-Irish descent who emigrated to America in 1807 &amp; 1809.</a:t>
            </a:r>
          </a:p>
          <a:p>
            <a:pPr marL="642795" lvl="1" indent="-175308">
              <a:buFont typeface="Arial" panose="020B0604020202020204" pitchFamily="34" charset="0"/>
              <a:buChar char="•"/>
            </a:pPr>
            <a:r>
              <a:rPr lang="en-US" b="0" i="0" dirty="0"/>
              <a:t>They had been influenced by preaching in Ireland, calling for a return to a New Testament pattern for the church.  Their influence in America led to many leaving the denominations in an effort to become simply “Christians”</a:t>
            </a:r>
          </a:p>
          <a:p>
            <a:pPr marL="642795" lvl="1" indent="-175308">
              <a:buFont typeface="Arial" panose="020B0604020202020204" pitchFamily="34" charset="0"/>
              <a:buChar char="•"/>
            </a:pPr>
            <a:r>
              <a:rPr lang="en-US" b="0" i="0" dirty="0"/>
              <a:t>Thomas Campbell said in a sermon in 1808:</a:t>
            </a:r>
            <a:r>
              <a:rPr lang="en-US" b="1" i="0" dirty="0"/>
              <a:t>  “Where the Bible speaks, we speak.  Where the Bible is silent, we are silent.”  </a:t>
            </a:r>
            <a:r>
              <a:rPr lang="en-US" b="0" i="0" dirty="0"/>
              <a:t>This return to scripture was novel at the time!</a:t>
            </a:r>
          </a:p>
          <a:p>
            <a:pPr marL="642795" lvl="1" indent="-175308">
              <a:buFont typeface="Arial" panose="020B0604020202020204" pitchFamily="34" charset="0"/>
              <a:buChar char="•"/>
            </a:pPr>
            <a:r>
              <a:rPr lang="en-US" b="0" i="0" dirty="0"/>
              <a:t>Alexander Campbell on denominationalism:  </a:t>
            </a:r>
            <a:r>
              <a:rPr lang="en-US" dirty="0"/>
              <a:t>"I have no idea of adding to the catalogue of new sects. I labor to see sectarianism abolished and all Christians of every name united upon the one foundation upon which the apostolic church was founded.“</a:t>
            </a:r>
          </a:p>
          <a:p>
            <a:pPr marL="642795" lvl="1" indent="-175308">
              <a:buFont typeface="Arial" panose="020B0604020202020204" pitchFamily="34" charset="0"/>
              <a:buChar char="•"/>
            </a:pPr>
            <a:r>
              <a:rPr lang="en-US" b="1" dirty="0"/>
              <a:t>Note: </a:t>
            </a:r>
            <a:r>
              <a:rPr lang="en-US" dirty="0"/>
              <a:t>Neither of these men were entirely successful in their efforts, but we appreciate their call to return to the New Testament pattern.  Their efforts, and those of others like them, have led to the establishment of many congregations of the Lord’s church over the past 200 years.</a:t>
            </a:r>
          </a:p>
          <a:p>
            <a:r>
              <a:rPr lang="en-US" b="0" i="0" kern="1200" dirty="0">
                <a:solidFill>
                  <a:schemeClr val="tx1"/>
                </a:solidFill>
                <a:effectLst/>
                <a:latin typeface="+mn-lt"/>
                <a:ea typeface="+mn-ea"/>
                <a:cs typeface="+mn-cs"/>
              </a:rPr>
              <a:t>Barton W. Stone was a Presbyterian minister, whose studies led him to reject Calvinism.   (He too, was disturbed by the creeds of the various denominations, and felt there should be a return to the N.T. pattern)</a:t>
            </a:r>
          </a:p>
          <a:p>
            <a:pPr marL="642795" lvl="1" indent="-175308">
              <a:buFont typeface="Arial" panose="020B0604020202020204" pitchFamily="34" charset="0"/>
              <a:buChar char="•"/>
            </a:pPr>
            <a:r>
              <a:rPr lang="en-US" b="0" i="0" kern="1200" dirty="0">
                <a:solidFill>
                  <a:schemeClr val="tx1"/>
                </a:solidFill>
                <a:effectLst/>
                <a:latin typeface="+mn-lt"/>
                <a:ea typeface="+mn-ea"/>
                <a:cs typeface="+mn-cs"/>
              </a:rPr>
              <a:t>In 1803 he left the Presbyterian church, and with others established the Springfield Presbytery (Itself an independent denominational organization)</a:t>
            </a:r>
          </a:p>
          <a:p>
            <a:pPr marL="642795" lvl="1" indent="-175308">
              <a:buFont typeface="Arial" panose="020B0604020202020204" pitchFamily="34" charset="0"/>
              <a:buChar char="•"/>
            </a:pPr>
            <a:r>
              <a:rPr lang="en-US" b="0" i="0" kern="1200" dirty="0">
                <a:solidFill>
                  <a:schemeClr val="tx1"/>
                </a:solidFill>
                <a:effectLst/>
                <a:latin typeface="+mn-lt"/>
                <a:ea typeface="+mn-ea"/>
                <a:cs typeface="+mn-cs"/>
              </a:rPr>
              <a:t>By 1804 there were 15 churches in that Presbytery, and Stone noted the danger of starting yet another sect.  So, a document was drawn up, known as the Last  Will and Testament of the Springfield Presbytery (to denote its dissolution). Quote on Next Page:</a:t>
            </a:r>
            <a:endParaRPr lang="en-US" b="0" i="0" dirty="0"/>
          </a:p>
        </p:txBody>
      </p:sp>
      <p:sp>
        <p:nvSpPr>
          <p:cNvPr id="4" name="Slide Number Placeholder 3"/>
          <p:cNvSpPr>
            <a:spLocks noGrp="1"/>
          </p:cNvSpPr>
          <p:nvPr>
            <p:ph type="sldNum" sz="quarter" idx="10"/>
          </p:nvPr>
        </p:nvSpPr>
        <p:spPr/>
        <p:txBody>
          <a:bodyPr/>
          <a:lstStyle/>
          <a:p>
            <a:fld id="{1A8EDCC4-725D-4D4D-86F6-BB59548EA93D}" type="slidenum">
              <a:rPr lang="en-US" smtClean="0"/>
              <a:t>2</a:t>
            </a:fld>
            <a:endParaRPr lang="en-US"/>
          </a:p>
        </p:txBody>
      </p:sp>
    </p:spTree>
    <p:extLst>
      <p:ext uri="{BB962C8B-B14F-4D97-AF65-F5344CB8AC3E}">
        <p14:creationId xmlns:p14="http://schemas.microsoft.com/office/powerpoint/2010/main" val="210972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Note:  </a:t>
            </a:r>
            <a:r>
              <a:rPr lang="en-US" b="0" i="0" dirty="0"/>
              <a:t>NOT their intent and purpose to establish a new denomination:  In fact, another quote from the </a:t>
            </a:r>
            <a:r>
              <a:rPr lang="en-US" b="0" i="0" dirty="0" err="1"/>
              <a:t>imprimis</a:t>
            </a:r>
            <a:r>
              <a:rPr lang="en-US" b="0" i="0" dirty="0"/>
              <a:t> of the document:  (</a:t>
            </a:r>
            <a:r>
              <a:rPr lang="en-US" b="0" i="0" dirty="0" err="1"/>
              <a:t>Imprimis</a:t>
            </a:r>
            <a:r>
              <a:rPr lang="en-US" b="0" i="0" dirty="0"/>
              <a:t> – first things, used to introduce the items in the will).</a:t>
            </a:r>
          </a:p>
          <a:p>
            <a:endParaRPr lang="en-US" b="0" i="0" dirty="0"/>
          </a:p>
          <a:p>
            <a:r>
              <a:rPr lang="en-US" b="0" i="0" dirty="0"/>
              <a:t>“</a:t>
            </a:r>
            <a:r>
              <a:rPr lang="en-US" dirty="0"/>
              <a:t>We </a:t>
            </a:r>
            <a:r>
              <a:rPr lang="en-US" i="1" dirty="0"/>
              <a:t>will</a:t>
            </a:r>
            <a:r>
              <a:rPr lang="en-US" dirty="0"/>
              <a:t>, that this body die, be dissolved, and sink into union with the Body of Christ at large; for there is but one body, and one Spirit, even as we are called in one hope of our calling.”</a:t>
            </a:r>
          </a:p>
          <a:p>
            <a:endParaRPr lang="en-US" dirty="0"/>
          </a:p>
          <a:p>
            <a:r>
              <a:rPr lang="en-US" dirty="0"/>
              <a:t>Note:  The result of such efforts at this time led to the following:</a:t>
            </a:r>
          </a:p>
          <a:p>
            <a:pPr marL="642795" lvl="1" indent="-175308">
              <a:buFont typeface="Arial" panose="020B0604020202020204" pitchFamily="34" charset="0"/>
              <a:buChar char="•"/>
            </a:pPr>
            <a:r>
              <a:rPr lang="en-US" b="0" i="0" kern="1200" dirty="0">
                <a:solidFill>
                  <a:schemeClr val="tx1"/>
                </a:solidFill>
                <a:effectLst/>
                <a:latin typeface="+mn-lt"/>
                <a:ea typeface="+mn-ea"/>
                <a:cs typeface="+mn-cs"/>
              </a:rPr>
              <a:t>The return to the New Testament pattern of work, organization &amp; worship in the church</a:t>
            </a:r>
          </a:p>
          <a:p>
            <a:pPr marL="642795" lvl="1" indent="-175308">
              <a:buFont typeface="Arial" panose="020B0604020202020204" pitchFamily="34" charset="0"/>
              <a:buChar char="•"/>
            </a:pPr>
            <a:r>
              <a:rPr lang="en-US" b="0" i="0" kern="1200" dirty="0">
                <a:solidFill>
                  <a:schemeClr val="tx1"/>
                </a:solidFill>
                <a:effectLst/>
                <a:latin typeface="+mn-lt"/>
                <a:ea typeface="+mn-ea"/>
                <a:cs typeface="+mn-cs"/>
              </a:rPr>
              <a:t>An adoption of the New Testament teaching regarding the salvation of man</a:t>
            </a:r>
          </a:p>
          <a:p>
            <a:pPr marL="642795" lvl="1" indent="-175308">
              <a:buFont typeface="Arial" panose="020B0604020202020204" pitchFamily="34" charset="0"/>
              <a:buChar char="•"/>
            </a:pPr>
            <a:r>
              <a:rPr lang="en-US" b="0" i="0" dirty="0"/>
              <a:t>A recognition of Christ’s sole authority in the church</a:t>
            </a:r>
          </a:p>
          <a:p>
            <a:r>
              <a:rPr lang="en-US" b="1" i="0" dirty="0"/>
              <a:t>In short, the pure gospel preached, leading to the salvation of souls, and the establishment of churches (congregations) of Christ all over America.</a:t>
            </a:r>
          </a:p>
          <a:p>
            <a:endParaRPr lang="en-US" b="1" i="0" dirty="0"/>
          </a:p>
          <a:p>
            <a:r>
              <a:rPr lang="en-US" b="1" i="0" dirty="0"/>
              <a:t>However, as mentioned before, Satan continues his work.  So, controversies arose as men once again departed from the New Testament pattern.  Our lesson this evening looks at some of these examples…</a:t>
            </a:r>
          </a:p>
        </p:txBody>
      </p:sp>
      <p:sp>
        <p:nvSpPr>
          <p:cNvPr id="4" name="Slide Number Placeholder 3"/>
          <p:cNvSpPr>
            <a:spLocks noGrp="1"/>
          </p:cNvSpPr>
          <p:nvPr>
            <p:ph type="sldNum" sz="quarter" idx="10"/>
          </p:nvPr>
        </p:nvSpPr>
        <p:spPr/>
        <p:txBody>
          <a:bodyPr/>
          <a:lstStyle/>
          <a:p>
            <a:fld id="{1A8EDCC4-725D-4D4D-86F6-BB59548EA93D}" type="slidenum">
              <a:rPr lang="en-US" smtClean="0"/>
              <a:t>3</a:t>
            </a:fld>
            <a:endParaRPr lang="en-US"/>
          </a:p>
        </p:txBody>
      </p:sp>
    </p:spTree>
    <p:extLst>
      <p:ext uri="{BB962C8B-B14F-4D97-AF65-F5344CB8AC3E}">
        <p14:creationId xmlns:p14="http://schemas.microsoft.com/office/powerpoint/2010/main" val="21609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Alexander Campbell became disenchanted with the rejection of the gospel by so many in the 19</a:t>
            </a:r>
            <a:r>
              <a:rPr lang="en-US" b="0" i="0" baseline="30000" dirty="0"/>
              <a:t>th</a:t>
            </a:r>
            <a:r>
              <a:rPr lang="en-US" b="0" i="0" dirty="0"/>
              <a:t> century</a:t>
            </a:r>
          </a:p>
          <a:p>
            <a:pPr marL="175308" indent="-175308">
              <a:buFont typeface="Arial" panose="020B0604020202020204" pitchFamily="34" charset="0"/>
              <a:buChar char="•"/>
            </a:pPr>
            <a:r>
              <a:rPr lang="en-US" b="0" i="0" dirty="0"/>
              <a:t>This caused him to rethink his opposition to Missionary societies.</a:t>
            </a:r>
          </a:p>
          <a:p>
            <a:pPr marL="175308" indent="-175308">
              <a:buFont typeface="Arial" panose="020B0604020202020204" pitchFamily="34" charset="0"/>
              <a:buChar char="•"/>
            </a:pPr>
            <a:r>
              <a:rPr lang="en-US" b="0" i="0" dirty="0"/>
              <a:t>He had been critical of such societies that existed in his day, rightly concluding that they preempted the church’s role in evangelism, and led to division.</a:t>
            </a:r>
          </a:p>
          <a:p>
            <a:pPr marL="175308" indent="-175308">
              <a:buFont typeface="Arial" panose="020B0604020202020204" pitchFamily="34" charset="0"/>
              <a:buChar char="•"/>
            </a:pPr>
            <a:r>
              <a:rPr lang="en-US" b="0" i="0" dirty="0"/>
              <a:t>His discontent caused him to reverse his views, advocating for more cooperation among congregations, and the establishment of the American Christian Missionary Society in 1849.</a:t>
            </a:r>
          </a:p>
          <a:p>
            <a:pPr marL="642795" lvl="1" indent="-175308">
              <a:buFont typeface="Arial" panose="020B0604020202020204" pitchFamily="34" charset="0"/>
              <a:buChar char="•"/>
            </a:pPr>
            <a:r>
              <a:rPr lang="en-US" b="0" i="0" dirty="0"/>
              <a:t>The formation of this society DID preempt the place of the church in Evangelist</a:t>
            </a:r>
          </a:p>
          <a:p>
            <a:pPr marL="642795" lvl="1" indent="-175308">
              <a:buFont typeface="Arial" panose="020B0604020202020204" pitchFamily="34" charset="0"/>
              <a:buChar char="•"/>
            </a:pPr>
            <a:r>
              <a:rPr lang="en-US" b="0" i="0" dirty="0"/>
              <a:t>The formation of this society DID lead to division</a:t>
            </a:r>
          </a:p>
          <a:p>
            <a:r>
              <a:rPr lang="en-US" b="1" i="0" dirty="0"/>
              <a:t>Simple explanation:  </a:t>
            </a:r>
            <a:r>
              <a:rPr lang="en-US" b="0" i="0" dirty="0"/>
              <a:t>Churches send money to society, which organizes missionary work, and uses the money to direct and pay for missionary work.  (Note:  Oversight &amp; work done by the society, not the church!)</a:t>
            </a:r>
          </a:p>
          <a:p>
            <a:endParaRPr lang="en-US" b="0" i="0" dirty="0"/>
          </a:p>
          <a:p>
            <a:r>
              <a:rPr lang="en-US" b="1" i="0" dirty="0"/>
              <a:t>(1 Timothy 3:15), </a:t>
            </a:r>
            <a:r>
              <a:rPr lang="en-US" b="0" i="1" dirty="0"/>
              <a:t>“</a:t>
            </a:r>
            <a:r>
              <a:rPr lang="en-US" i="1" dirty="0"/>
              <a:t>but if I am delayed, I write so that you may know how you ought to conduct yourself in the house of God, which is the church of the living God, the pillar and ground of the truth.”</a:t>
            </a:r>
          </a:p>
          <a:p>
            <a:endParaRPr lang="en-US" b="0" i="1" dirty="0"/>
          </a:p>
          <a:p>
            <a:r>
              <a:rPr lang="en-US" b="1" i="0" dirty="0"/>
              <a:t>Pattern (Philippians 2:29) [esteem for Epaphroditus], </a:t>
            </a:r>
            <a:r>
              <a:rPr lang="en-US" b="0" i="1" dirty="0"/>
              <a:t>“</a:t>
            </a:r>
            <a:r>
              <a:rPr lang="en-US" i="1" dirty="0"/>
              <a:t>Receive him therefore in the Lord with all gladness, and hold such men in esteem;</a:t>
            </a:r>
            <a:r>
              <a:rPr lang="en-US" i="1" baseline="30000" dirty="0"/>
              <a:t> 30</a:t>
            </a:r>
            <a:r>
              <a:rPr lang="en-US" i="1" dirty="0"/>
              <a:t> because for the work of Christ he came close to death, not regarding his life, </a:t>
            </a:r>
            <a:r>
              <a:rPr lang="en-US" i="1" u="sng" dirty="0"/>
              <a:t>to supply what was lacking in your service toward me</a:t>
            </a:r>
            <a:r>
              <a:rPr lang="en-US" i="1" dirty="0"/>
              <a:t>.”</a:t>
            </a:r>
          </a:p>
          <a:p>
            <a:r>
              <a:rPr lang="en-US" b="1" i="0" dirty="0"/>
              <a:t>(Philippians 4:15-17), </a:t>
            </a:r>
            <a:r>
              <a:rPr lang="en-US" b="0" i="1" dirty="0"/>
              <a:t>“</a:t>
            </a:r>
            <a:r>
              <a:rPr lang="en-US" i="1" dirty="0"/>
              <a:t>Now you Philippians know also that in the beginning of the gospel, when I departed from Macedonia, no church shared with me concerning giving and receiving but you only.</a:t>
            </a:r>
            <a:r>
              <a:rPr lang="en-US" i="1" baseline="30000" dirty="0"/>
              <a:t> 16</a:t>
            </a:r>
            <a:r>
              <a:rPr lang="en-US" i="1" dirty="0"/>
              <a:t> For even in Thessalonica you sent aid once and again for my necessities.”</a:t>
            </a:r>
            <a:endParaRPr lang="en-US" b="0" i="1" dirty="0"/>
          </a:p>
          <a:p>
            <a:endParaRPr lang="en-US" b="0" i="0" dirty="0"/>
          </a:p>
        </p:txBody>
      </p:sp>
      <p:sp>
        <p:nvSpPr>
          <p:cNvPr id="4" name="Slide Number Placeholder 3"/>
          <p:cNvSpPr>
            <a:spLocks noGrp="1"/>
          </p:cNvSpPr>
          <p:nvPr>
            <p:ph type="sldNum" sz="quarter" idx="10"/>
          </p:nvPr>
        </p:nvSpPr>
        <p:spPr/>
        <p:txBody>
          <a:bodyPr/>
          <a:lstStyle/>
          <a:p>
            <a:fld id="{1A8EDCC4-725D-4D4D-86F6-BB59548EA93D}" type="slidenum">
              <a:rPr lang="en-US" smtClean="0"/>
              <a:t>4</a:t>
            </a:fld>
            <a:endParaRPr lang="en-US"/>
          </a:p>
        </p:txBody>
      </p:sp>
    </p:spTree>
    <p:extLst>
      <p:ext uri="{BB962C8B-B14F-4D97-AF65-F5344CB8AC3E}">
        <p14:creationId xmlns:p14="http://schemas.microsoft.com/office/powerpoint/2010/main" val="254577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(Note:  Picture above is of that exact Melodeon, now on display at Midway University)</a:t>
            </a:r>
          </a:p>
          <a:p>
            <a:endParaRPr lang="en-US" b="0" i="0" dirty="0"/>
          </a:p>
          <a:p>
            <a:r>
              <a:rPr lang="en-US" b="0" i="0" dirty="0"/>
              <a:t>Until that point, the use of mechanical instruments of music in worship was unknown in the church.</a:t>
            </a:r>
          </a:p>
          <a:p>
            <a:pPr marL="175308" indent="-175308">
              <a:buFont typeface="Arial" panose="020B0604020202020204" pitchFamily="34" charset="0"/>
              <a:buChar char="•"/>
            </a:pPr>
            <a:r>
              <a:rPr lang="en-US" b="0" i="0" u="sng" dirty="0"/>
              <a:t>Caused division in that congregation</a:t>
            </a:r>
            <a:r>
              <a:rPr lang="en-US" b="0" i="0" u="none" dirty="0"/>
              <a:t> </a:t>
            </a:r>
            <a:r>
              <a:rPr lang="en-US" b="0" i="0" dirty="0"/>
              <a:t>(an elder had his slave come through the window in the building, and take the melodeon.  He then hid it).  Another was brought in and the practice pressed.</a:t>
            </a:r>
          </a:p>
          <a:p>
            <a:pPr marL="175308" indent="-175308">
              <a:buFont typeface="Arial" panose="020B0604020202020204" pitchFamily="34" charset="0"/>
              <a:buChar char="•"/>
            </a:pPr>
            <a:endParaRPr lang="en-US" b="0" i="0" dirty="0"/>
          </a:p>
          <a:p>
            <a:pPr marL="175308" indent="-175308">
              <a:buFont typeface="Arial" panose="020B0604020202020204" pitchFamily="34" charset="0"/>
              <a:buChar char="•"/>
            </a:pPr>
            <a:r>
              <a:rPr lang="en-US" b="0" i="0" dirty="0"/>
              <a:t>A departure from the pattern (There is no command, example or inference)</a:t>
            </a:r>
          </a:p>
          <a:p>
            <a:pPr marL="175308" indent="-175308">
              <a:buFont typeface="Arial" panose="020B0604020202020204" pitchFamily="34" charset="0"/>
              <a:buChar char="•"/>
            </a:pPr>
            <a:r>
              <a:rPr lang="en-US" b="0" i="0" dirty="0"/>
              <a:t>In the New Testament, worship consisted of singing!</a:t>
            </a:r>
          </a:p>
          <a:p>
            <a:r>
              <a:rPr lang="en-US" b="1" i="0" dirty="0"/>
              <a:t>(Ephesians 5:18-19), </a:t>
            </a:r>
            <a:r>
              <a:rPr lang="en-US" b="0" i="1" dirty="0"/>
              <a:t>“</a:t>
            </a:r>
            <a:r>
              <a:rPr lang="en-US" i="1" dirty="0"/>
              <a:t>And do not be drunk with wine, in which is dissipation; but be filled with the Spirit,</a:t>
            </a:r>
            <a:r>
              <a:rPr lang="en-US" i="1" baseline="30000" dirty="0"/>
              <a:t> 19</a:t>
            </a:r>
            <a:r>
              <a:rPr lang="en-US" i="1" dirty="0"/>
              <a:t> speaking to one another in psalms and hymns and spiritual songs, </a:t>
            </a:r>
            <a:r>
              <a:rPr lang="en-US" i="1" u="sng" dirty="0"/>
              <a:t>singing</a:t>
            </a:r>
            <a:r>
              <a:rPr lang="en-US" i="1" dirty="0"/>
              <a:t> and making melody in your heart to the Lord”</a:t>
            </a:r>
          </a:p>
          <a:p>
            <a:r>
              <a:rPr lang="en-US" b="1" i="0" dirty="0"/>
              <a:t>(Colossians 3:16), </a:t>
            </a:r>
            <a:r>
              <a:rPr lang="en-US" b="0" i="1" dirty="0"/>
              <a:t>“</a:t>
            </a:r>
            <a:r>
              <a:rPr lang="en-US" i="1" dirty="0"/>
              <a:t>Let the word of Christ dwell in you richly in all wisdom, teaching and admonishing one another in psalms and hymns and spiritual songs, </a:t>
            </a:r>
            <a:r>
              <a:rPr lang="en-US" i="1" u="sng" dirty="0"/>
              <a:t>singing</a:t>
            </a:r>
            <a:r>
              <a:rPr lang="en-US" i="1" dirty="0"/>
              <a:t> with grace in your hearts to the Lord.”</a:t>
            </a:r>
          </a:p>
          <a:p>
            <a:endParaRPr lang="en-US" b="0" i="1" dirty="0"/>
          </a:p>
          <a:p>
            <a:r>
              <a:rPr lang="en-US" b="1" i="0" dirty="0"/>
              <a:t>Note:  This division led to the establishment of a mainstream denomination, The Disciples of Christ (Christian Church).  Such error, when embraced, leads to apostasy!</a:t>
            </a:r>
          </a:p>
        </p:txBody>
      </p:sp>
      <p:sp>
        <p:nvSpPr>
          <p:cNvPr id="4" name="Slide Number Placeholder 3"/>
          <p:cNvSpPr>
            <a:spLocks noGrp="1"/>
          </p:cNvSpPr>
          <p:nvPr>
            <p:ph type="sldNum" sz="quarter" idx="10"/>
          </p:nvPr>
        </p:nvSpPr>
        <p:spPr/>
        <p:txBody>
          <a:bodyPr/>
          <a:lstStyle/>
          <a:p>
            <a:fld id="{1A8EDCC4-725D-4D4D-86F6-BB59548EA93D}" type="slidenum">
              <a:rPr lang="en-US" smtClean="0"/>
              <a:t>5</a:t>
            </a:fld>
            <a:endParaRPr lang="en-US"/>
          </a:p>
        </p:txBody>
      </p:sp>
    </p:spTree>
    <p:extLst>
      <p:ext uri="{BB962C8B-B14F-4D97-AF65-F5344CB8AC3E}">
        <p14:creationId xmlns:p14="http://schemas.microsoft.com/office/powerpoint/2010/main" val="212444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Robert H. Boll, a young man of some ability began to proclaim premillennial views of prophecy, first around 1911.  His views were not seriously opposed early on.</a:t>
            </a:r>
          </a:p>
          <a:p>
            <a:pPr marL="175308" indent="-175308">
              <a:buFont typeface="Arial" panose="020B0604020202020204" pitchFamily="34" charset="0"/>
              <a:buChar char="•"/>
            </a:pPr>
            <a:r>
              <a:rPr lang="en-US" b="0" i="0" dirty="0"/>
              <a:t>In 1915, he was dropped from the masthead of the Gospel Advocate because of his writings on the subject.</a:t>
            </a:r>
          </a:p>
          <a:p>
            <a:pPr marL="175308" indent="-175308">
              <a:buFont typeface="Arial" panose="020B0604020202020204" pitchFamily="34" charset="0"/>
              <a:buChar char="•"/>
            </a:pPr>
            <a:r>
              <a:rPr lang="en-US" b="0" i="0" dirty="0"/>
              <a:t>In 1916 he started the magazine (Word and Work) until his death in 1956, continuing to proclaim his views.  (Some influence in the Indianapolis, IN area).</a:t>
            </a:r>
          </a:p>
          <a:p>
            <a:pPr marL="175308" indent="-175308">
              <a:buFont typeface="Arial" panose="020B0604020202020204" pitchFamily="34" charset="0"/>
              <a:buChar char="•"/>
            </a:pPr>
            <a:r>
              <a:rPr lang="en-US" b="0" i="0" dirty="0"/>
              <a:t>By the late 1930’s, the issue had been recognized as a “fellowship” issue, debates were held, and the error was by and large defeated by many men, with Foy E. Wallace, JR. at the forefront</a:t>
            </a:r>
          </a:p>
          <a:p>
            <a:pPr marL="175308" indent="-175308">
              <a:buFont typeface="Arial" panose="020B0604020202020204" pitchFamily="34" charset="0"/>
              <a:buChar char="•"/>
            </a:pPr>
            <a:r>
              <a:rPr lang="en-US" b="0" i="0" dirty="0"/>
              <a:t>The debate between Wallace and Charles M. Neal (in Indianapolis) January 1933 remains in print, and helped to stem the tide against the error.</a:t>
            </a:r>
          </a:p>
          <a:p>
            <a:pPr marL="175308" indent="-175308">
              <a:buFont typeface="Arial" panose="020B0604020202020204" pitchFamily="34" charset="0"/>
              <a:buChar char="•"/>
            </a:pPr>
            <a:r>
              <a:rPr lang="en-US" b="1" i="0" dirty="0"/>
              <a:t>The view that God’s kingdom has not yet been established is doctrinal error</a:t>
            </a:r>
          </a:p>
          <a:p>
            <a:r>
              <a:rPr lang="en-US" b="1" i="0" dirty="0"/>
              <a:t>(Mark 9:1), </a:t>
            </a:r>
            <a:r>
              <a:rPr lang="en-US" b="0" i="1" dirty="0"/>
              <a:t>“</a:t>
            </a:r>
            <a:r>
              <a:rPr lang="en-US" i="1" dirty="0"/>
              <a:t>And He said to them, “Assuredly, I say to you that there are some standing here who will not taste death till they see the kingdom of God present with power.”</a:t>
            </a:r>
          </a:p>
          <a:p>
            <a:pPr marL="642795" lvl="1" indent="-175308">
              <a:buFont typeface="Arial" panose="020B0604020202020204" pitchFamily="34" charset="0"/>
              <a:buChar char="•"/>
            </a:pPr>
            <a:r>
              <a:rPr lang="en-US" b="1" i="0" dirty="0"/>
              <a:t>Note:  </a:t>
            </a:r>
            <a:r>
              <a:rPr lang="en-US" b="0" i="0" dirty="0"/>
              <a:t>The first chapters of Acts show the fulfillment of prophecy.  The correct place (Jerusalem), the correct time (the Last days, the days of the Roman kings).</a:t>
            </a:r>
          </a:p>
          <a:p>
            <a:r>
              <a:rPr lang="en-US" b="1" i="0" dirty="0"/>
              <a:t>(Daniel 2:44), </a:t>
            </a:r>
            <a:r>
              <a:rPr lang="en-US" b="0" i="1" dirty="0"/>
              <a:t>“</a:t>
            </a:r>
            <a:r>
              <a:rPr lang="en-US" i="1" dirty="0"/>
              <a:t>And in the days of these kings the God of heaven will set up a kingdom which shall never be destroyed; and the kingdom shall not be left to other people; it shall break in pieces and consume all these kingdoms, and it shall stand forever.”</a:t>
            </a:r>
          </a:p>
          <a:p>
            <a:r>
              <a:rPr lang="en-US" b="1" i="0" dirty="0"/>
              <a:t>(Isaiah 2:2-3), </a:t>
            </a:r>
            <a:r>
              <a:rPr lang="en-US" b="0" i="1" dirty="0"/>
              <a:t>“</a:t>
            </a:r>
            <a:r>
              <a:rPr lang="en-US" i="1" dirty="0"/>
              <a:t>Now it shall come to pass in the latter days that the mountain of the Lord's house shall be established on the top of the mountains, and shall be exalted above the hills; and all nations shall flow to it.</a:t>
            </a:r>
            <a:br>
              <a:rPr lang="en-US" i="1" dirty="0"/>
            </a:br>
            <a:r>
              <a:rPr lang="en-US" i="1" baseline="30000" dirty="0"/>
              <a:t>3</a:t>
            </a:r>
            <a:r>
              <a:rPr lang="en-US" i="1" dirty="0"/>
              <a:t> Many people shall come and say, “Come, and let us go up to the mountain of the Lord, to the house of the God of Jacob; He will teach us His ways, and we shall walk in His paths.” For out of Zion shall go forth the law, and the word of the Lord from Jerusalem.”</a:t>
            </a:r>
          </a:p>
          <a:p>
            <a:endParaRPr lang="en-US" b="0" i="1" dirty="0"/>
          </a:p>
          <a:p>
            <a:r>
              <a:rPr lang="en-US" b="1" i="0" dirty="0"/>
              <a:t>Note:  As long as the doctrine was tolerated, treated as inconsequential, it flourished.  When men actively began to oppose it, and reveal its destructive nature </a:t>
            </a:r>
            <a:r>
              <a:rPr lang="en-US" b="0" i="1" dirty="0"/>
              <a:t>(claims that God’s plan could be thwarted by man… trivializes the church),</a:t>
            </a:r>
            <a:r>
              <a:rPr lang="en-US" b="1" i="0" dirty="0"/>
              <a:t> it was rejected by God’s people!  Contend for the faith!</a:t>
            </a:r>
          </a:p>
        </p:txBody>
      </p:sp>
      <p:sp>
        <p:nvSpPr>
          <p:cNvPr id="4" name="Slide Number Placeholder 3"/>
          <p:cNvSpPr>
            <a:spLocks noGrp="1"/>
          </p:cNvSpPr>
          <p:nvPr>
            <p:ph type="sldNum" sz="quarter" idx="10"/>
          </p:nvPr>
        </p:nvSpPr>
        <p:spPr/>
        <p:txBody>
          <a:bodyPr/>
          <a:lstStyle/>
          <a:p>
            <a:fld id="{1A8EDCC4-725D-4D4D-86F6-BB59548EA93D}" type="slidenum">
              <a:rPr lang="en-US" smtClean="0"/>
              <a:t>6</a:t>
            </a:fld>
            <a:endParaRPr lang="en-US"/>
          </a:p>
        </p:txBody>
      </p:sp>
    </p:spTree>
    <p:extLst>
      <p:ext uri="{BB962C8B-B14F-4D97-AF65-F5344CB8AC3E}">
        <p14:creationId xmlns:p14="http://schemas.microsoft.com/office/powerpoint/2010/main" val="312695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doctrine had its origin with Carl </a:t>
            </a:r>
            <a:r>
              <a:rPr lang="en-US" b="1" dirty="0" err="1"/>
              <a:t>Ketcherside</a:t>
            </a:r>
            <a:r>
              <a:rPr lang="en-US" b="1" dirty="0"/>
              <a:t> in the early 1970’s in the Florida area.</a:t>
            </a:r>
          </a:p>
          <a:p>
            <a:pPr marL="175308" indent="-175308">
              <a:buFont typeface="Arial" panose="020B0604020202020204" pitchFamily="34" charset="0"/>
              <a:buChar char="•"/>
            </a:pPr>
            <a:r>
              <a:rPr lang="en-US" dirty="0"/>
              <a:t>Other names:  Leroy Garrett, Edward Fudge</a:t>
            </a:r>
          </a:p>
          <a:p>
            <a:pPr marL="175308" indent="-175308">
              <a:buFont typeface="Arial" panose="020B0604020202020204" pitchFamily="34" charset="0"/>
              <a:buChar char="•"/>
            </a:pPr>
            <a:r>
              <a:rPr lang="en-US" dirty="0"/>
              <a:t>Interestingly, I have spoken with men who were students at FC at that time. (Long conversation with David Baker, recently deceased).  They have testified of the destructive nature of </a:t>
            </a:r>
            <a:r>
              <a:rPr lang="en-US" dirty="0" err="1"/>
              <a:t>Ketcherside’s</a:t>
            </a:r>
            <a:r>
              <a:rPr lang="en-US" dirty="0"/>
              <a:t> efforts to influence the young men who went to FC to prepare as preachers</a:t>
            </a:r>
          </a:p>
          <a:p>
            <a:pPr marL="175308" indent="-175308">
              <a:buFont typeface="Arial" panose="020B0604020202020204" pitchFamily="34" charset="0"/>
              <a:buChar char="•"/>
            </a:pPr>
            <a:r>
              <a:rPr lang="en-US" dirty="0"/>
              <a:t>Many of those young men have left the Lords’ church for the denominations.  David said he knows of no one who was meeting with </a:t>
            </a:r>
            <a:r>
              <a:rPr lang="en-US" dirty="0" err="1"/>
              <a:t>Ketcherside</a:t>
            </a:r>
            <a:r>
              <a:rPr lang="en-US" dirty="0"/>
              <a:t> (informally, in dorm rooms, </a:t>
            </a:r>
            <a:r>
              <a:rPr lang="en-US" dirty="0" err="1"/>
              <a:t>etc</a:t>
            </a:r>
            <a:r>
              <a:rPr lang="en-US" dirty="0"/>
              <a:t>) who today is preaching the truth.</a:t>
            </a:r>
          </a:p>
          <a:p>
            <a:pPr marL="175308" indent="-175308">
              <a:buFont typeface="Arial" panose="020B0604020202020204" pitchFamily="34" charset="0"/>
              <a:buChar char="•"/>
            </a:pPr>
            <a:r>
              <a:rPr lang="en-US" dirty="0"/>
              <a:t>IN DFW area, brother Tom Roberts and others dealt with the issue, while Tom was preaching here.</a:t>
            </a:r>
          </a:p>
          <a:p>
            <a:pPr marL="175308" indent="-175308">
              <a:buFont typeface="Arial" panose="020B0604020202020204" pitchFamily="34" charset="0"/>
              <a:buChar char="•"/>
            </a:pPr>
            <a:r>
              <a:rPr lang="en-US" dirty="0"/>
              <a:t>Tom edited a book which deals with the error called Neo-Calvinism in the church of Christ</a:t>
            </a:r>
          </a:p>
          <a:p>
            <a:pPr marL="175308" indent="-175308">
              <a:buFont typeface="Arial" panose="020B0604020202020204" pitchFamily="34" charset="0"/>
              <a:buChar char="•"/>
            </a:pPr>
            <a:endParaRPr lang="en-US" dirty="0"/>
          </a:p>
          <a:p>
            <a:pPr marL="175308" indent="-175308">
              <a:buFont typeface="Arial" panose="020B0604020202020204" pitchFamily="34" charset="0"/>
              <a:buChar char="•"/>
            </a:pPr>
            <a:r>
              <a:rPr lang="en-US" b="1" dirty="0"/>
              <a:t>Primary doctrine.  A distinction between Gospel and Doctrine.  </a:t>
            </a:r>
            <a:r>
              <a:rPr lang="en-US" dirty="0"/>
              <a:t>Thus, all who believe </a:t>
            </a:r>
            <a:r>
              <a:rPr lang="en-US" b="1" dirty="0"/>
              <a:t>(1 Corinthians 15:1-4)</a:t>
            </a:r>
            <a:r>
              <a:rPr lang="en-US" dirty="0"/>
              <a:t> can be fellowshipped regardless of any doctrinal differences.</a:t>
            </a:r>
          </a:p>
          <a:p>
            <a:pPr marL="642795" lvl="1" indent="-175308">
              <a:buFont typeface="Arial" panose="020B0604020202020204" pitchFamily="34" charset="0"/>
              <a:buChar char="•"/>
            </a:pPr>
            <a:r>
              <a:rPr lang="en-US" b="1" i="0" kern="1200" dirty="0">
                <a:solidFill>
                  <a:schemeClr val="tx1"/>
                </a:solidFill>
                <a:effectLst/>
                <a:latin typeface="+mn-lt"/>
                <a:ea typeface="+mn-ea"/>
                <a:cs typeface="+mn-cs"/>
              </a:rPr>
              <a:t>Scripture does not distinguish between gospel and doctrine. (what we obey is one and the same)</a:t>
            </a:r>
          </a:p>
          <a:p>
            <a:r>
              <a:rPr lang="en-US" b="1" i="0" dirty="0"/>
              <a:t>(Romans 1:5), [the faith], </a:t>
            </a:r>
            <a:r>
              <a:rPr lang="en-US" b="0" i="1" dirty="0"/>
              <a:t>“Through Him we have received grace and apostleship for </a:t>
            </a:r>
            <a:r>
              <a:rPr lang="en-US" b="0" i="1" u="sng" dirty="0"/>
              <a:t>obedience to the faith</a:t>
            </a:r>
            <a:r>
              <a:rPr lang="en-US" b="0" i="1" u="none" dirty="0"/>
              <a:t> </a:t>
            </a:r>
            <a:r>
              <a:rPr lang="en-US" b="0" i="1" dirty="0"/>
              <a:t>among all nations for His name.”</a:t>
            </a:r>
          </a:p>
          <a:p>
            <a:r>
              <a:rPr lang="en-US" b="1" i="0" dirty="0"/>
              <a:t>(Romans 2:8), [the truth], </a:t>
            </a:r>
            <a:r>
              <a:rPr lang="en-US" b="0" i="1" dirty="0"/>
              <a:t>“to those who are self-seeking and do not obey the truth, but obey unrighteousness—indignation and wrath.”</a:t>
            </a:r>
          </a:p>
          <a:p>
            <a:r>
              <a:rPr lang="en-US" b="1" i="0" dirty="0"/>
              <a:t>(Romans 6:17), [doctrine], </a:t>
            </a:r>
            <a:r>
              <a:rPr lang="en-US" b="1" i="1" u="none" dirty="0"/>
              <a:t>“</a:t>
            </a:r>
            <a:r>
              <a:rPr lang="en-US" i="1" u="none" dirty="0"/>
              <a:t>But God be thanked that though you were slaves of sin, yet </a:t>
            </a:r>
            <a:r>
              <a:rPr lang="en-US" i="1" u="sng" dirty="0"/>
              <a:t>you obeyed from the heart that form of doctrine</a:t>
            </a:r>
            <a:r>
              <a:rPr lang="en-US" i="1" u="none" dirty="0"/>
              <a:t> to which you were delivered.”</a:t>
            </a:r>
            <a:endParaRPr lang="en-US" b="1" i="1" u="none" dirty="0"/>
          </a:p>
          <a:p>
            <a:r>
              <a:rPr lang="en-US" b="1" i="0" dirty="0"/>
              <a:t>(Romans 10:16), [gospel], </a:t>
            </a:r>
            <a:r>
              <a:rPr lang="en-US" b="0" i="1" dirty="0"/>
              <a:t>“But </a:t>
            </a:r>
            <a:r>
              <a:rPr lang="en-US" b="0" i="1" u="sng" dirty="0"/>
              <a:t>they have not all obeyed the gospel</a:t>
            </a:r>
            <a:r>
              <a:rPr lang="en-US" b="0" i="1" dirty="0"/>
              <a:t>. For Isaiah says, “Lord, who has believed our report?”</a:t>
            </a:r>
          </a:p>
          <a:p>
            <a:r>
              <a:rPr lang="en-US" b="1" i="0" dirty="0"/>
              <a:t>(Romans 16:26), [the faith], </a:t>
            </a:r>
            <a:r>
              <a:rPr lang="en-US" b="1" i="1" dirty="0"/>
              <a:t>“…</a:t>
            </a:r>
            <a:r>
              <a:rPr lang="en-US" i="1" dirty="0"/>
              <a:t>the prophetic Scriptures made known to all nations, according to the commandment of the everlasting God, </a:t>
            </a:r>
            <a:r>
              <a:rPr lang="en-US" i="1" u="sng" dirty="0"/>
              <a:t>for obedience to the faith</a:t>
            </a:r>
            <a:r>
              <a:rPr lang="en-US" i="1" dirty="0"/>
              <a:t>.”</a:t>
            </a:r>
          </a:p>
          <a:p>
            <a:pPr marL="642795" lvl="1" indent="-175308">
              <a:buFont typeface="Arial" panose="020B0604020202020204" pitchFamily="34" charset="0"/>
              <a:buChar char="•"/>
            </a:pPr>
            <a:r>
              <a:rPr lang="en-US" b="1" i="0" dirty="0"/>
              <a:t>Sound doctrine is according to the gospel</a:t>
            </a:r>
            <a:endParaRPr lang="en-US" b="1" i="1" dirty="0"/>
          </a:p>
          <a:p>
            <a:r>
              <a:rPr lang="en-US" b="1" i="0" dirty="0"/>
              <a:t>(1 Timothy 1:8-11), </a:t>
            </a:r>
            <a:r>
              <a:rPr lang="en-US" b="0" i="1" dirty="0"/>
              <a:t>“</a:t>
            </a:r>
            <a:r>
              <a:rPr lang="en-US" i="1" dirty="0"/>
              <a:t>But we know that the law is good if one uses it lawfully,</a:t>
            </a:r>
            <a:r>
              <a:rPr lang="en-US" i="1" baseline="30000" dirty="0"/>
              <a:t> 9</a:t>
            </a:r>
            <a:r>
              <a:rPr lang="en-US" i="1" dirty="0"/>
              <a:t> knowing this: that the law is not made for a righteous person, but for the lawless and insubordinate, for the ungodly and for sinners, for the unholy and profane, for murderers of fathers and murderers of mothers, for manslayers,</a:t>
            </a:r>
            <a:r>
              <a:rPr lang="en-US" i="1" baseline="30000" dirty="0"/>
              <a:t> 10</a:t>
            </a:r>
            <a:r>
              <a:rPr lang="en-US" i="1" dirty="0"/>
              <a:t> for fornicators, for sodomites, for kidnappers, for liars, for perjurers, and if there is any other thing that is contrary </a:t>
            </a:r>
            <a:r>
              <a:rPr lang="en-US" i="1" u="sng" dirty="0"/>
              <a:t>to sound doctrine,</a:t>
            </a:r>
            <a:r>
              <a:rPr lang="en-US" i="1" u="sng" baseline="30000" dirty="0"/>
              <a:t> 11</a:t>
            </a:r>
            <a:r>
              <a:rPr lang="en-US" i="1" u="sng" dirty="0"/>
              <a:t> according to the glorious gospel</a:t>
            </a:r>
            <a:r>
              <a:rPr lang="en-US" i="1" dirty="0"/>
              <a:t> of the blessed God which was committed to my trust.”</a:t>
            </a:r>
          </a:p>
          <a:p>
            <a:endParaRPr lang="en-US" b="0" i="1" dirty="0"/>
          </a:p>
          <a:p>
            <a:r>
              <a:rPr lang="en-US" b="1" i="0" dirty="0"/>
              <a:t>Note:  </a:t>
            </a:r>
            <a:r>
              <a:rPr lang="en-US" b="0" i="0" dirty="0"/>
              <a:t>Please understand the worry and concern today when those of us who know of the damage done from this error hear of young people today complain about “not enough teaching done on grace” or “too much emphasis on doctrine.”  </a:t>
            </a:r>
            <a:r>
              <a:rPr lang="en-US" b="1" i="0" dirty="0"/>
              <a:t>OUR UNITY IS BASED UPON AN ADHERANCE TO GOD’S TRUTHS!</a:t>
            </a:r>
          </a:p>
        </p:txBody>
      </p:sp>
      <p:sp>
        <p:nvSpPr>
          <p:cNvPr id="4" name="Slide Number Placeholder 3"/>
          <p:cNvSpPr>
            <a:spLocks noGrp="1"/>
          </p:cNvSpPr>
          <p:nvPr>
            <p:ph type="sldNum" sz="quarter" idx="10"/>
          </p:nvPr>
        </p:nvSpPr>
        <p:spPr/>
        <p:txBody>
          <a:bodyPr/>
          <a:lstStyle/>
          <a:p>
            <a:fld id="{1A8EDCC4-725D-4D4D-86F6-BB59548EA93D}" type="slidenum">
              <a:rPr lang="en-US" smtClean="0"/>
              <a:t>7</a:t>
            </a:fld>
            <a:endParaRPr lang="en-US"/>
          </a:p>
        </p:txBody>
      </p:sp>
    </p:spTree>
    <p:extLst>
      <p:ext uri="{BB962C8B-B14F-4D97-AF65-F5344CB8AC3E}">
        <p14:creationId xmlns:p14="http://schemas.microsoft.com/office/powerpoint/2010/main" val="3025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C9952F"/>
                </a:solidFill>
              </a:rPr>
              <a:t>Many other issues could be raised.  Many more lessons could be preached on each of the issues we have touched on tonight.</a:t>
            </a:r>
          </a:p>
          <a:p>
            <a:pPr marL="175308" indent="-175308">
              <a:buFont typeface="Arial" panose="020B0604020202020204" pitchFamily="34" charset="0"/>
              <a:buChar char="•"/>
            </a:pPr>
            <a:r>
              <a:rPr lang="en-US" b="1" dirty="0">
                <a:solidFill>
                  <a:srgbClr val="C9952F"/>
                </a:solidFill>
              </a:rPr>
              <a:t>What we are talking about is important this week</a:t>
            </a:r>
          </a:p>
          <a:p>
            <a:pPr marL="175308" indent="-175308">
              <a:buFont typeface="Arial" panose="020B0604020202020204" pitchFamily="34" charset="0"/>
              <a:buChar char="•"/>
            </a:pPr>
            <a:r>
              <a:rPr lang="en-US" b="1" dirty="0">
                <a:solidFill>
                  <a:srgbClr val="C9952F"/>
                </a:solidFill>
              </a:rPr>
              <a:t>(2 John 9), “</a:t>
            </a:r>
            <a:r>
              <a:rPr lang="en-US" dirty="0"/>
              <a:t>Whoever transgresses and does not abide in the doctrine of Christ does not have God. He who abides in the doctrine of Christ has both the Father and the Son. (NKJV)</a:t>
            </a:r>
            <a:endParaRPr lang="en-US" b="1" dirty="0">
              <a:solidFill>
                <a:srgbClr val="C9952F"/>
              </a:solidFill>
            </a:endParaRPr>
          </a:p>
          <a:p>
            <a:pPr marL="175308" indent="-175308">
              <a:buFont typeface="Arial" panose="020B0604020202020204" pitchFamily="34" charset="0"/>
              <a:buChar char="•"/>
            </a:pPr>
            <a:r>
              <a:rPr lang="en-US" b="1" dirty="0">
                <a:solidFill>
                  <a:srgbClr val="C9952F"/>
                </a:solidFill>
              </a:rPr>
              <a:t>Error is destructive</a:t>
            </a:r>
          </a:p>
          <a:p>
            <a:pPr marL="175308" indent="-175308">
              <a:buFont typeface="Arial" panose="020B0604020202020204" pitchFamily="34" charset="0"/>
              <a:buChar char="•"/>
            </a:pPr>
            <a:r>
              <a:rPr lang="en-US" b="1" dirty="0">
                <a:solidFill>
                  <a:srgbClr val="C9952F"/>
                </a:solidFill>
              </a:rPr>
              <a:t>(Acts 20:29-30), “</a:t>
            </a:r>
            <a:r>
              <a:rPr lang="en-US" dirty="0"/>
              <a:t>For I know this, that after my departure savage wolves will come in among you, not sparing the flock.</a:t>
            </a:r>
            <a:r>
              <a:rPr lang="en-US" baseline="30000" dirty="0"/>
              <a:t> 30</a:t>
            </a:r>
            <a:r>
              <a:rPr lang="en-US" dirty="0"/>
              <a:t> Also from among yourselves men will rise up, speaking perverse things, to draw away the disciples after themselves. (NKJV)</a:t>
            </a:r>
          </a:p>
          <a:p>
            <a:pPr marL="175308" indent="-175308">
              <a:buFont typeface="Arial" panose="020B0604020202020204" pitchFamily="34" charset="0"/>
              <a:buChar char="•"/>
            </a:pPr>
            <a:r>
              <a:rPr lang="en-US" sz="4900" b="1" dirty="0">
                <a:solidFill>
                  <a:schemeClr val="accent4">
                    <a:lumMod val="40000"/>
                    <a:lumOff val="60000"/>
                  </a:schemeClr>
                </a:solidFill>
              </a:rPr>
              <a:t>With each new controversy, may we be willing to stand up and be counted</a:t>
            </a:r>
            <a:endParaRPr lang="en-US" sz="4900" b="1" dirty="0">
              <a:solidFill>
                <a:srgbClr val="C9952F"/>
              </a:solidFill>
            </a:endParaRPr>
          </a:p>
          <a:p>
            <a:pPr marL="175308" indent="-175308">
              <a:buFont typeface="Arial" panose="020B0604020202020204" pitchFamily="34" charset="0"/>
              <a:buChar char="•"/>
            </a:pPr>
            <a:r>
              <a:rPr lang="en-US" b="1" dirty="0">
                <a:solidFill>
                  <a:srgbClr val="C9952F"/>
                </a:solidFill>
              </a:rPr>
              <a:t>(1 Corinthians 16:13-14), </a:t>
            </a:r>
            <a:r>
              <a:rPr lang="en-US" b="1" i="1" dirty="0">
                <a:solidFill>
                  <a:srgbClr val="C9952F"/>
                </a:solidFill>
              </a:rPr>
              <a:t>“</a:t>
            </a:r>
            <a:r>
              <a:rPr lang="en-US" i="1" dirty="0"/>
              <a:t>Watch, stand fast in the faith, be brave, be strong.</a:t>
            </a:r>
            <a:r>
              <a:rPr lang="en-US" i="1" baseline="30000" dirty="0"/>
              <a:t> 14</a:t>
            </a:r>
            <a:r>
              <a:rPr lang="en-US" i="1" dirty="0"/>
              <a:t> Let all that you do be done with love.”</a:t>
            </a:r>
            <a:endParaRPr lang="en-US" b="1" i="1" dirty="0">
              <a:solidFill>
                <a:srgbClr val="C9952F"/>
              </a:solidFill>
            </a:endParaRPr>
          </a:p>
        </p:txBody>
      </p:sp>
      <p:sp>
        <p:nvSpPr>
          <p:cNvPr id="4" name="Slide Number Placeholder 3"/>
          <p:cNvSpPr>
            <a:spLocks noGrp="1"/>
          </p:cNvSpPr>
          <p:nvPr>
            <p:ph type="sldNum" sz="quarter" idx="10"/>
          </p:nvPr>
        </p:nvSpPr>
        <p:spPr/>
        <p:txBody>
          <a:bodyPr/>
          <a:lstStyle/>
          <a:p>
            <a:fld id="{1A8EDCC4-725D-4D4D-86F6-BB59548EA93D}" type="slidenum">
              <a:rPr lang="en-US" smtClean="0"/>
              <a:t>8</a:t>
            </a:fld>
            <a:endParaRPr lang="en-US"/>
          </a:p>
        </p:txBody>
      </p:sp>
    </p:spTree>
    <p:extLst>
      <p:ext uri="{BB962C8B-B14F-4D97-AF65-F5344CB8AC3E}">
        <p14:creationId xmlns:p14="http://schemas.microsoft.com/office/powerpoint/2010/main" val="9598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2A6E-352F-4E27-8290-DCB1C3FEB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64C960-54BC-4F37-B07B-C9AAB7E3C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3FBB92-6C79-41CE-ACDE-F6088E018F3F}"/>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5" name="Footer Placeholder 4">
            <a:extLst>
              <a:ext uri="{FF2B5EF4-FFF2-40B4-BE49-F238E27FC236}">
                <a16:creationId xmlns:a16="http://schemas.microsoft.com/office/drawing/2014/main" id="{9B9839AE-B6BA-45C4-9EF8-F6CDD6ED2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891AB-F3BA-4546-AD5D-D465E1B3358B}"/>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102092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5AE0-FE74-4B46-AD3A-E2687A6EB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4908EE-7B07-4A9D-A6C7-23863F5631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89C00-AC2D-46B2-A3A0-2ECA2F7B8BC0}"/>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5" name="Footer Placeholder 4">
            <a:extLst>
              <a:ext uri="{FF2B5EF4-FFF2-40B4-BE49-F238E27FC236}">
                <a16:creationId xmlns:a16="http://schemas.microsoft.com/office/drawing/2014/main" id="{A02C2521-48AF-4974-BC8B-28264EA5B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02FD7-DF1D-4594-B57A-962C044EAECE}"/>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88544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13D9-23B6-450C-BA88-16ABE25596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768149-0126-4959-882A-704256FD5D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D646F-3127-4F46-8C3B-21342427EEA0}"/>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5" name="Footer Placeholder 4">
            <a:extLst>
              <a:ext uri="{FF2B5EF4-FFF2-40B4-BE49-F238E27FC236}">
                <a16:creationId xmlns:a16="http://schemas.microsoft.com/office/drawing/2014/main" id="{6038AFF3-2B12-43E0-9393-036266D84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BF750-2201-46FF-AECA-9ECA9FAA58DD}"/>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340500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1B6F-A178-4712-9934-39373A39C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4DE15-0892-4DDD-9686-20BABEB707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C0116-9DCE-4172-AA66-A8CB7D8583B2}"/>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5" name="Footer Placeholder 4">
            <a:extLst>
              <a:ext uri="{FF2B5EF4-FFF2-40B4-BE49-F238E27FC236}">
                <a16:creationId xmlns:a16="http://schemas.microsoft.com/office/drawing/2014/main" id="{795E05DE-5AB8-4FF5-9298-3E1F9DE87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196A3-9292-4E17-A20F-041B0EB937FE}"/>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383407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CC5C-3F87-452C-94AC-F5E3D7A84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0ABABE-94BD-4457-95CC-B1B8750238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77CF8D-74CC-4443-A82D-68DE124D65DD}"/>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5" name="Footer Placeholder 4">
            <a:extLst>
              <a:ext uri="{FF2B5EF4-FFF2-40B4-BE49-F238E27FC236}">
                <a16:creationId xmlns:a16="http://schemas.microsoft.com/office/drawing/2014/main" id="{5C688233-3EFC-495B-924C-021A74CE4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61184-C414-4ADB-95F2-D1CBB7A6AA73}"/>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268040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A00F-CFAE-4534-9C1F-215068E73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3CD2F-27F1-494A-B15C-3D8815E5C2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93CB6B-EA73-4B46-8D2A-EAC93EB103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DFCA5-A55F-4F2D-85C7-B3C949E84BB5}"/>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6" name="Footer Placeholder 5">
            <a:extLst>
              <a:ext uri="{FF2B5EF4-FFF2-40B4-BE49-F238E27FC236}">
                <a16:creationId xmlns:a16="http://schemas.microsoft.com/office/drawing/2014/main" id="{14A4C321-EE31-40A1-93F6-F7FEAB47B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38616-EF34-4EBE-994D-DA7679FA324E}"/>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187290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D73A-4250-4D63-81DD-B81703897A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36258C-6669-4AEF-ACDE-072F976B9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CF18A2-29FC-437D-8509-5608D87C6B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55E73A-D459-4CAC-AF1E-F9BA7857B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BF5FFC-8BB7-417C-B18E-CD86A97B44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DBD6B-7BEF-4083-B843-78675F4B2CAA}"/>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8" name="Footer Placeholder 7">
            <a:extLst>
              <a:ext uri="{FF2B5EF4-FFF2-40B4-BE49-F238E27FC236}">
                <a16:creationId xmlns:a16="http://schemas.microsoft.com/office/drawing/2014/main" id="{E6765DD6-56A7-4471-B31A-842CD6676B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FE4D9B-56E5-41AD-8EF3-DE44A8050B81}"/>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20429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CF46-8800-4F85-9CB8-179CCF946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718963-F3FB-4842-B61A-22B621052CF1}"/>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4" name="Footer Placeholder 3">
            <a:extLst>
              <a:ext uri="{FF2B5EF4-FFF2-40B4-BE49-F238E27FC236}">
                <a16:creationId xmlns:a16="http://schemas.microsoft.com/office/drawing/2014/main" id="{0699BC98-E7D5-4514-A0FD-70522D4649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BD2FCB-E358-4CE0-851E-9125C3D47B29}"/>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34027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3D02B-E43C-4A85-99AF-83592647C50A}"/>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3" name="Footer Placeholder 2">
            <a:extLst>
              <a:ext uri="{FF2B5EF4-FFF2-40B4-BE49-F238E27FC236}">
                <a16:creationId xmlns:a16="http://schemas.microsoft.com/office/drawing/2014/main" id="{C52A7FE0-CB14-4542-BEC5-7323CACD72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52DB5C-3C6C-471F-8360-C4D28F5F3880}"/>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406947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A80D-0F34-48A0-A291-03AF53A6F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02A73B-DC9E-41DC-A72D-1DB5F962E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7CE37D-C798-4B1A-8ECA-375568EBE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305F86-A1DF-42D1-8D55-3B801E1DD41A}"/>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6" name="Footer Placeholder 5">
            <a:extLst>
              <a:ext uri="{FF2B5EF4-FFF2-40B4-BE49-F238E27FC236}">
                <a16:creationId xmlns:a16="http://schemas.microsoft.com/office/drawing/2014/main" id="{659AEFAA-F73E-4C43-A611-9FE7113B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656D8-BD1B-4836-B1AD-1DBB2EDD124C}"/>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273786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7426-F09B-4116-A928-D27E5C10B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0B9709-D95A-4939-A26E-AC0DA3C99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3E3B3-20EB-49C2-BC04-FC383E725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0E7D2B-AAA9-4E00-A66B-D38588161EE5}"/>
              </a:ext>
            </a:extLst>
          </p:cNvPr>
          <p:cNvSpPr>
            <a:spLocks noGrp="1"/>
          </p:cNvSpPr>
          <p:nvPr>
            <p:ph type="dt" sz="half" idx="10"/>
          </p:nvPr>
        </p:nvSpPr>
        <p:spPr/>
        <p:txBody>
          <a:bodyPr/>
          <a:lstStyle/>
          <a:p>
            <a:fld id="{500CC275-AD28-4CEB-9A5F-2A5E04847F98}" type="datetimeFigureOut">
              <a:rPr lang="en-US" smtClean="0"/>
              <a:t>11/4/2017</a:t>
            </a:fld>
            <a:endParaRPr lang="en-US"/>
          </a:p>
        </p:txBody>
      </p:sp>
      <p:sp>
        <p:nvSpPr>
          <p:cNvPr id="6" name="Footer Placeholder 5">
            <a:extLst>
              <a:ext uri="{FF2B5EF4-FFF2-40B4-BE49-F238E27FC236}">
                <a16:creationId xmlns:a16="http://schemas.microsoft.com/office/drawing/2014/main" id="{210E3EB7-C345-4794-97C7-5DC5AB4FF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7F2A3-8EA4-4C26-B866-1AB2596E6269}"/>
              </a:ext>
            </a:extLst>
          </p:cNvPr>
          <p:cNvSpPr>
            <a:spLocks noGrp="1"/>
          </p:cNvSpPr>
          <p:nvPr>
            <p:ph type="sldNum" sz="quarter" idx="12"/>
          </p:nvPr>
        </p:nvSpPr>
        <p:spPr/>
        <p:txBody>
          <a:bodyPr/>
          <a:lstStyle/>
          <a:p>
            <a:fld id="{CCC3486E-183A-493E-A33D-E1BC2A7CE773}" type="slidenum">
              <a:rPr lang="en-US" smtClean="0"/>
              <a:t>‹#›</a:t>
            </a:fld>
            <a:endParaRPr lang="en-US"/>
          </a:p>
        </p:txBody>
      </p:sp>
    </p:spTree>
    <p:extLst>
      <p:ext uri="{BB962C8B-B14F-4D97-AF65-F5344CB8AC3E}">
        <p14:creationId xmlns:p14="http://schemas.microsoft.com/office/powerpoint/2010/main" val="34159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EFB1ED-9DF0-4F4E-ABD6-FFB9CE29E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B6337-BC98-41B7-BA19-3D9A60CE0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8D063-BA87-489F-B0FC-C71859D6A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CC275-AD28-4CEB-9A5F-2A5E04847F98}" type="datetimeFigureOut">
              <a:rPr lang="en-US" smtClean="0"/>
              <a:t>11/4/2017</a:t>
            </a:fld>
            <a:endParaRPr lang="en-US"/>
          </a:p>
        </p:txBody>
      </p:sp>
      <p:sp>
        <p:nvSpPr>
          <p:cNvPr id="5" name="Footer Placeholder 4">
            <a:extLst>
              <a:ext uri="{FF2B5EF4-FFF2-40B4-BE49-F238E27FC236}">
                <a16:creationId xmlns:a16="http://schemas.microsoft.com/office/drawing/2014/main" id="{56F75A57-3899-40C0-B78C-760AE2156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E6019A-30CE-4507-8BFD-A658A8B38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3486E-183A-493E-A33D-E1BC2A7CE773}" type="slidenum">
              <a:rPr lang="en-US" smtClean="0"/>
              <a:t>‹#›</a:t>
            </a:fld>
            <a:endParaRPr lang="en-US"/>
          </a:p>
        </p:txBody>
      </p:sp>
    </p:spTree>
    <p:extLst>
      <p:ext uri="{BB962C8B-B14F-4D97-AF65-F5344CB8AC3E}">
        <p14:creationId xmlns:p14="http://schemas.microsoft.com/office/powerpoint/2010/main" val="181228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0A92C6-62E2-4E8B-AA49-540059152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55" y="403722"/>
            <a:ext cx="10913035" cy="4582262"/>
          </a:xfrm>
          <a:prstGeom prst="rect">
            <a:avLst/>
          </a:prstGeom>
        </p:spPr>
      </p:pic>
      <p:sp>
        <p:nvSpPr>
          <p:cNvPr id="2" name="Title 1">
            <a:extLst>
              <a:ext uri="{FF2B5EF4-FFF2-40B4-BE49-F238E27FC236}">
                <a16:creationId xmlns:a16="http://schemas.microsoft.com/office/drawing/2014/main" id="{EF0A637E-E808-41DB-8C5E-3F89DF5E9F7A}"/>
              </a:ext>
            </a:extLst>
          </p:cNvPr>
          <p:cNvSpPr>
            <a:spLocks noGrp="1"/>
          </p:cNvSpPr>
          <p:nvPr>
            <p:ph type="ctrTitle"/>
          </p:nvPr>
        </p:nvSpPr>
        <p:spPr>
          <a:xfrm>
            <a:off x="1690256" y="4886036"/>
            <a:ext cx="9873672" cy="1367127"/>
          </a:xfrm>
        </p:spPr>
        <p:txBody>
          <a:bodyPr>
            <a:noAutofit/>
          </a:bodyPr>
          <a:lstStyle/>
          <a:p>
            <a:r>
              <a:rPr lang="en-US" sz="7200" dirty="0">
                <a:solidFill>
                  <a:srgbClr val="C9952F"/>
                </a:solidFill>
                <a:latin typeface="ShermlockOpen" panose="00000400000000000000" pitchFamily="2" charset="0"/>
              </a:rPr>
              <a:t>among the people of God</a:t>
            </a:r>
          </a:p>
        </p:txBody>
      </p:sp>
    </p:spTree>
    <p:extLst>
      <p:ext uri="{BB962C8B-B14F-4D97-AF65-F5344CB8AC3E}">
        <p14:creationId xmlns:p14="http://schemas.microsoft.com/office/powerpoint/2010/main" val="286003139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0D3-9D2E-4CA2-9BF2-5A82762512BB}"/>
              </a:ext>
            </a:extLst>
          </p:cNvPr>
          <p:cNvSpPr>
            <a:spLocks noGrp="1"/>
          </p:cNvSpPr>
          <p:nvPr>
            <p:ph type="ctrTitle"/>
          </p:nvPr>
        </p:nvSpPr>
        <p:spPr>
          <a:xfrm>
            <a:off x="1516380" y="437802"/>
            <a:ext cx="9144000" cy="2139143"/>
          </a:xfrm>
        </p:spPr>
        <p:txBody>
          <a:bodyPr>
            <a:normAutofit/>
          </a:bodyPr>
          <a:lstStyle/>
          <a:p>
            <a:r>
              <a:rPr lang="en-US" sz="7200" dirty="0">
                <a:solidFill>
                  <a:srgbClr val="C9952F"/>
                </a:solidFill>
                <a:latin typeface="Shermlock" panose="00000400000000000000" pitchFamily="2" charset="0"/>
              </a:rPr>
              <a:t>A Departure from Denominationalism</a:t>
            </a:r>
          </a:p>
        </p:txBody>
      </p:sp>
      <p:sp>
        <p:nvSpPr>
          <p:cNvPr id="3" name="Subtitle 2">
            <a:extLst>
              <a:ext uri="{FF2B5EF4-FFF2-40B4-BE49-F238E27FC236}">
                <a16:creationId xmlns:a16="http://schemas.microsoft.com/office/drawing/2014/main" id="{F09BEC5D-E726-4E00-8FFF-57CB3105C143}"/>
              </a:ext>
            </a:extLst>
          </p:cNvPr>
          <p:cNvSpPr>
            <a:spLocks noGrp="1"/>
          </p:cNvSpPr>
          <p:nvPr>
            <p:ph type="subTitle" idx="1"/>
          </p:nvPr>
        </p:nvSpPr>
        <p:spPr>
          <a:xfrm>
            <a:off x="1203960" y="3491345"/>
            <a:ext cx="9768840" cy="2826327"/>
          </a:xfrm>
        </p:spPr>
        <p:txBody>
          <a:bodyPr>
            <a:normAutofit/>
          </a:bodyPr>
          <a:lstStyle/>
          <a:p>
            <a:r>
              <a:rPr lang="en-US" sz="4800" b="1" dirty="0">
                <a:solidFill>
                  <a:schemeClr val="accent4">
                    <a:lumMod val="40000"/>
                    <a:lumOff val="60000"/>
                  </a:schemeClr>
                </a:solidFill>
              </a:rPr>
              <a:t>Restoration Leaders &amp; Principles</a:t>
            </a:r>
          </a:p>
          <a:p>
            <a:r>
              <a:rPr lang="en-US" sz="4800" b="1" dirty="0">
                <a:solidFill>
                  <a:srgbClr val="C9952F"/>
                </a:solidFill>
              </a:rPr>
              <a:t>Example:  The Last Will &amp; Testament of the Springfield Presbytery</a:t>
            </a:r>
          </a:p>
        </p:txBody>
      </p:sp>
    </p:spTree>
    <p:extLst>
      <p:ext uri="{BB962C8B-B14F-4D97-AF65-F5344CB8AC3E}">
        <p14:creationId xmlns:p14="http://schemas.microsoft.com/office/powerpoint/2010/main" val="67572327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0D3-9D2E-4CA2-9BF2-5A82762512BB}"/>
              </a:ext>
            </a:extLst>
          </p:cNvPr>
          <p:cNvSpPr>
            <a:spLocks noGrp="1"/>
          </p:cNvSpPr>
          <p:nvPr>
            <p:ph type="ctrTitle"/>
          </p:nvPr>
        </p:nvSpPr>
        <p:spPr>
          <a:xfrm>
            <a:off x="304800" y="247650"/>
            <a:ext cx="11544300" cy="1714501"/>
          </a:xfrm>
        </p:spPr>
        <p:txBody>
          <a:bodyPr>
            <a:normAutofit/>
          </a:bodyPr>
          <a:lstStyle/>
          <a:p>
            <a:r>
              <a:rPr lang="en-US" sz="5400" b="1" dirty="0">
                <a:solidFill>
                  <a:srgbClr val="C9952F"/>
                </a:solidFill>
                <a:latin typeface="Calibri" panose="020F0502020204030204" pitchFamily="34" charset="0"/>
                <a:cs typeface="Calibri" panose="020F0502020204030204" pitchFamily="34" charset="0"/>
              </a:rPr>
              <a:t>The Last Will &amp; Testament of the Springfield Presbytery</a:t>
            </a:r>
          </a:p>
        </p:txBody>
      </p:sp>
      <p:sp>
        <p:nvSpPr>
          <p:cNvPr id="3" name="Subtitle 2">
            <a:extLst>
              <a:ext uri="{FF2B5EF4-FFF2-40B4-BE49-F238E27FC236}">
                <a16:creationId xmlns:a16="http://schemas.microsoft.com/office/drawing/2014/main" id="{F09BEC5D-E726-4E00-8FFF-57CB3105C143}"/>
              </a:ext>
            </a:extLst>
          </p:cNvPr>
          <p:cNvSpPr>
            <a:spLocks noGrp="1"/>
          </p:cNvSpPr>
          <p:nvPr>
            <p:ph type="subTitle" idx="1"/>
          </p:nvPr>
        </p:nvSpPr>
        <p:spPr>
          <a:xfrm>
            <a:off x="438150" y="2476501"/>
            <a:ext cx="11410950" cy="3841172"/>
          </a:xfrm>
        </p:spPr>
        <p:txBody>
          <a:bodyPr>
            <a:normAutofit/>
          </a:bodyPr>
          <a:lstStyle/>
          <a:p>
            <a:pPr algn="l"/>
            <a:r>
              <a:rPr lang="en-US" sz="4400" i="1" dirty="0">
                <a:solidFill>
                  <a:schemeClr val="accent4">
                    <a:lumMod val="40000"/>
                    <a:lumOff val="60000"/>
                  </a:schemeClr>
                </a:solidFill>
              </a:rPr>
              <a:t>We will</a:t>
            </a:r>
            <a:r>
              <a:rPr lang="en-US" sz="4400" dirty="0">
                <a:solidFill>
                  <a:schemeClr val="accent4">
                    <a:lumMod val="40000"/>
                    <a:lumOff val="60000"/>
                  </a:schemeClr>
                </a:solidFill>
              </a:rPr>
              <a:t>, that our power of making laws for the government of the church, and executing them by delegated authority, forever cease; that the people may have free course to the Bible, and adopt the law of the Spirit of life in Christ Jesus.</a:t>
            </a:r>
          </a:p>
          <a:p>
            <a:pPr indent="228600" algn="r"/>
            <a:r>
              <a:rPr lang="en-US" sz="4400" dirty="0">
                <a:solidFill>
                  <a:schemeClr val="accent4">
                    <a:lumMod val="40000"/>
                    <a:lumOff val="60000"/>
                  </a:schemeClr>
                </a:solidFill>
              </a:rPr>
              <a:t>(June 28, 1804)</a:t>
            </a:r>
          </a:p>
        </p:txBody>
      </p:sp>
    </p:spTree>
    <p:extLst>
      <p:ext uri="{BB962C8B-B14F-4D97-AF65-F5344CB8AC3E}">
        <p14:creationId xmlns:p14="http://schemas.microsoft.com/office/powerpoint/2010/main" val="392515178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0D3-9D2E-4CA2-9BF2-5A82762512BB}"/>
              </a:ext>
            </a:extLst>
          </p:cNvPr>
          <p:cNvSpPr>
            <a:spLocks noGrp="1"/>
          </p:cNvSpPr>
          <p:nvPr>
            <p:ph type="ctrTitle"/>
          </p:nvPr>
        </p:nvSpPr>
        <p:spPr>
          <a:xfrm>
            <a:off x="438150" y="247303"/>
            <a:ext cx="11277600" cy="1386840"/>
          </a:xfrm>
        </p:spPr>
        <p:txBody>
          <a:bodyPr>
            <a:normAutofit/>
          </a:bodyPr>
          <a:lstStyle/>
          <a:p>
            <a:r>
              <a:rPr lang="en-US" sz="7200" dirty="0">
                <a:solidFill>
                  <a:srgbClr val="C9952F"/>
                </a:solidFill>
                <a:latin typeface="Shermlock" panose="00000400000000000000" pitchFamily="2" charset="0"/>
              </a:rPr>
              <a:t>American Missionary Society</a:t>
            </a:r>
          </a:p>
        </p:txBody>
      </p:sp>
      <p:sp>
        <p:nvSpPr>
          <p:cNvPr id="3" name="Subtitle 2">
            <a:extLst>
              <a:ext uri="{FF2B5EF4-FFF2-40B4-BE49-F238E27FC236}">
                <a16:creationId xmlns:a16="http://schemas.microsoft.com/office/drawing/2014/main" id="{F09BEC5D-E726-4E00-8FFF-57CB3105C143}"/>
              </a:ext>
            </a:extLst>
          </p:cNvPr>
          <p:cNvSpPr>
            <a:spLocks noGrp="1"/>
          </p:cNvSpPr>
          <p:nvPr>
            <p:ph type="subTitle" idx="1"/>
          </p:nvPr>
        </p:nvSpPr>
        <p:spPr>
          <a:xfrm>
            <a:off x="1203960" y="2098963"/>
            <a:ext cx="9768840" cy="4218709"/>
          </a:xfrm>
        </p:spPr>
        <p:txBody>
          <a:bodyPr>
            <a:normAutofit/>
          </a:bodyPr>
          <a:lstStyle/>
          <a:p>
            <a:r>
              <a:rPr lang="en-US" sz="4800" b="1" dirty="0">
                <a:solidFill>
                  <a:schemeClr val="accent4">
                    <a:lumMod val="40000"/>
                    <a:lumOff val="60000"/>
                  </a:schemeClr>
                </a:solidFill>
              </a:rPr>
              <a:t>A human institution formed in </a:t>
            </a:r>
            <a:r>
              <a:rPr lang="en-US" sz="4800" b="1" dirty="0">
                <a:solidFill>
                  <a:srgbClr val="C9952F"/>
                </a:solidFill>
              </a:rPr>
              <a:t>1849</a:t>
            </a:r>
            <a:r>
              <a:rPr lang="en-US" sz="4800" b="1" dirty="0">
                <a:solidFill>
                  <a:schemeClr val="accent4">
                    <a:lumMod val="40000"/>
                    <a:lumOff val="60000"/>
                  </a:schemeClr>
                </a:solidFill>
              </a:rPr>
              <a:t> to increase church cooperation in Evangelism.</a:t>
            </a:r>
          </a:p>
          <a:p>
            <a:endParaRPr lang="en-US" sz="1400" b="1" dirty="0">
              <a:solidFill>
                <a:schemeClr val="accent4">
                  <a:lumMod val="40000"/>
                  <a:lumOff val="60000"/>
                </a:schemeClr>
              </a:solidFill>
            </a:endParaRPr>
          </a:p>
          <a:p>
            <a:r>
              <a:rPr lang="en-US" sz="4800" b="1" dirty="0">
                <a:solidFill>
                  <a:schemeClr val="accent4">
                    <a:lumMod val="40000"/>
                    <a:lumOff val="60000"/>
                  </a:schemeClr>
                </a:solidFill>
              </a:rPr>
              <a:t>1 Timothy 3:15</a:t>
            </a:r>
          </a:p>
          <a:p>
            <a:r>
              <a:rPr lang="en-US" sz="4800" b="1" dirty="0">
                <a:solidFill>
                  <a:schemeClr val="accent4">
                    <a:lumMod val="40000"/>
                    <a:lumOff val="60000"/>
                  </a:schemeClr>
                </a:solidFill>
              </a:rPr>
              <a:t>Philippians 2:29; 4:15-17</a:t>
            </a:r>
          </a:p>
        </p:txBody>
      </p:sp>
    </p:spTree>
    <p:extLst>
      <p:ext uri="{BB962C8B-B14F-4D97-AF65-F5344CB8AC3E}">
        <p14:creationId xmlns:p14="http://schemas.microsoft.com/office/powerpoint/2010/main" val="165329412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0D3-9D2E-4CA2-9BF2-5A82762512BB}"/>
              </a:ext>
            </a:extLst>
          </p:cNvPr>
          <p:cNvSpPr>
            <a:spLocks noGrp="1"/>
          </p:cNvSpPr>
          <p:nvPr>
            <p:ph type="ctrTitle"/>
          </p:nvPr>
        </p:nvSpPr>
        <p:spPr>
          <a:xfrm>
            <a:off x="438150" y="247303"/>
            <a:ext cx="11277600" cy="1238597"/>
          </a:xfrm>
        </p:spPr>
        <p:txBody>
          <a:bodyPr>
            <a:normAutofit/>
          </a:bodyPr>
          <a:lstStyle/>
          <a:p>
            <a:r>
              <a:rPr lang="en-US" sz="7200" dirty="0">
                <a:solidFill>
                  <a:srgbClr val="C9952F"/>
                </a:solidFill>
                <a:latin typeface="Shermlock" panose="00000400000000000000" pitchFamily="2" charset="0"/>
              </a:rPr>
              <a:t>Instrumental Music</a:t>
            </a:r>
          </a:p>
        </p:txBody>
      </p:sp>
      <p:sp>
        <p:nvSpPr>
          <p:cNvPr id="3" name="Subtitle 2">
            <a:extLst>
              <a:ext uri="{FF2B5EF4-FFF2-40B4-BE49-F238E27FC236}">
                <a16:creationId xmlns:a16="http://schemas.microsoft.com/office/drawing/2014/main" id="{F09BEC5D-E726-4E00-8FFF-57CB3105C143}"/>
              </a:ext>
            </a:extLst>
          </p:cNvPr>
          <p:cNvSpPr>
            <a:spLocks noGrp="1"/>
          </p:cNvSpPr>
          <p:nvPr>
            <p:ph type="subTitle" idx="1"/>
          </p:nvPr>
        </p:nvSpPr>
        <p:spPr>
          <a:xfrm>
            <a:off x="438150" y="1634143"/>
            <a:ext cx="6800850" cy="4861907"/>
          </a:xfrm>
        </p:spPr>
        <p:txBody>
          <a:bodyPr>
            <a:normAutofit/>
          </a:bodyPr>
          <a:lstStyle/>
          <a:p>
            <a:r>
              <a:rPr lang="en-US" sz="4800" b="1" dirty="0">
                <a:solidFill>
                  <a:schemeClr val="accent4">
                    <a:lumMod val="40000"/>
                    <a:lumOff val="60000"/>
                  </a:schemeClr>
                </a:solidFill>
              </a:rPr>
              <a:t>Melodeon - Midway, KY in </a:t>
            </a:r>
            <a:r>
              <a:rPr lang="en-US" sz="4800" b="1" dirty="0">
                <a:solidFill>
                  <a:srgbClr val="C9952F"/>
                </a:solidFill>
              </a:rPr>
              <a:t>1859</a:t>
            </a:r>
          </a:p>
          <a:p>
            <a:endParaRPr lang="en-US" sz="2200" b="1" dirty="0">
              <a:solidFill>
                <a:srgbClr val="C9952F"/>
              </a:solidFill>
            </a:endParaRPr>
          </a:p>
          <a:p>
            <a:r>
              <a:rPr lang="en-US" sz="4800" b="1" dirty="0">
                <a:solidFill>
                  <a:schemeClr val="accent4">
                    <a:lumMod val="40000"/>
                    <a:lumOff val="60000"/>
                  </a:schemeClr>
                </a:solidFill>
              </a:rPr>
              <a:t>Ephesians 5:19</a:t>
            </a:r>
          </a:p>
          <a:p>
            <a:r>
              <a:rPr lang="en-US" sz="4800" b="1" dirty="0">
                <a:solidFill>
                  <a:schemeClr val="accent4">
                    <a:lumMod val="40000"/>
                    <a:lumOff val="60000"/>
                  </a:schemeClr>
                </a:solidFill>
              </a:rPr>
              <a:t>Colossians 3:16</a:t>
            </a:r>
          </a:p>
          <a:p>
            <a:endParaRPr lang="en-US" sz="2000" b="1" dirty="0">
              <a:solidFill>
                <a:schemeClr val="accent4">
                  <a:lumMod val="40000"/>
                  <a:lumOff val="60000"/>
                </a:schemeClr>
              </a:solidFill>
            </a:endParaRPr>
          </a:p>
          <a:p>
            <a:r>
              <a:rPr lang="en-US" sz="4800" b="1" dirty="0">
                <a:solidFill>
                  <a:schemeClr val="accent4">
                    <a:lumMod val="40000"/>
                    <a:lumOff val="60000"/>
                  </a:schemeClr>
                </a:solidFill>
              </a:rPr>
              <a:t>Disciples of Christ</a:t>
            </a:r>
          </a:p>
        </p:txBody>
      </p:sp>
      <p:pic>
        <p:nvPicPr>
          <p:cNvPr id="5" name="Picture 4">
            <a:extLst>
              <a:ext uri="{FF2B5EF4-FFF2-40B4-BE49-F238E27FC236}">
                <a16:creationId xmlns:a16="http://schemas.microsoft.com/office/drawing/2014/main" id="{2A09DAA8-784E-4CBB-877C-2FCEF1212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545" y="1843693"/>
            <a:ext cx="3776386" cy="4442807"/>
          </a:xfrm>
          <a:prstGeom prst="rect">
            <a:avLst/>
          </a:prstGeom>
        </p:spPr>
      </p:pic>
    </p:spTree>
    <p:extLst>
      <p:ext uri="{BB962C8B-B14F-4D97-AF65-F5344CB8AC3E}">
        <p14:creationId xmlns:p14="http://schemas.microsoft.com/office/powerpoint/2010/main" val="223289246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0D3-9D2E-4CA2-9BF2-5A82762512BB}"/>
              </a:ext>
            </a:extLst>
          </p:cNvPr>
          <p:cNvSpPr>
            <a:spLocks noGrp="1"/>
          </p:cNvSpPr>
          <p:nvPr>
            <p:ph type="ctrTitle"/>
          </p:nvPr>
        </p:nvSpPr>
        <p:spPr>
          <a:xfrm>
            <a:off x="438150" y="247303"/>
            <a:ext cx="11277600" cy="1386840"/>
          </a:xfrm>
        </p:spPr>
        <p:txBody>
          <a:bodyPr>
            <a:normAutofit/>
          </a:bodyPr>
          <a:lstStyle/>
          <a:p>
            <a:r>
              <a:rPr lang="en-US" sz="7200" dirty="0">
                <a:solidFill>
                  <a:srgbClr val="C9952F"/>
                </a:solidFill>
                <a:latin typeface="Shermlock" panose="00000400000000000000" pitchFamily="2" charset="0"/>
              </a:rPr>
              <a:t>Premillennialism</a:t>
            </a:r>
          </a:p>
        </p:txBody>
      </p:sp>
      <p:sp>
        <p:nvSpPr>
          <p:cNvPr id="3" name="Subtitle 2">
            <a:extLst>
              <a:ext uri="{FF2B5EF4-FFF2-40B4-BE49-F238E27FC236}">
                <a16:creationId xmlns:a16="http://schemas.microsoft.com/office/drawing/2014/main" id="{F09BEC5D-E726-4E00-8FFF-57CB3105C143}"/>
              </a:ext>
            </a:extLst>
          </p:cNvPr>
          <p:cNvSpPr>
            <a:spLocks noGrp="1"/>
          </p:cNvSpPr>
          <p:nvPr>
            <p:ph type="subTitle" idx="1"/>
          </p:nvPr>
        </p:nvSpPr>
        <p:spPr>
          <a:xfrm>
            <a:off x="1203960" y="1771650"/>
            <a:ext cx="9768840" cy="4546022"/>
          </a:xfrm>
        </p:spPr>
        <p:txBody>
          <a:bodyPr>
            <a:normAutofit/>
          </a:bodyPr>
          <a:lstStyle/>
          <a:p>
            <a:r>
              <a:rPr lang="en-US" sz="4800" b="1" dirty="0">
                <a:solidFill>
                  <a:schemeClr val="accent4">
                    <a:lumMod val="40000"/>
                    <a:lumOff val="60000"/>
                  </a:schemeClr>
                </a:solidFill>
              </a:rPr>
              <a:t>While popular in the denominations, was entertained in the 1920’s &amp; 30’s in the Lord’s church.</a:t>
            </a:r>
          </a:p>
          <a:p>
            <a:endParaRPr lang="en-US" sz="1400" b="1" dirty="0">
              <a:solidFill>
                <a:schemeClr val="accent4">
                  <a:lumMod val="40000"/>
                  <a:lumOff val="60000"/>
                </a:schemeClr>
              </a:solidFill>
            </a:endParaRPr>
          </a:p>
          <a:p>
            <a:r>
              <a:rPr lang="en-US" sz="4800" b="1" dirty="0">
                <a:solidFill>
                  <a:schemeClr val="accent4">
                    <a:lumMod val="40000"/>
                    <a:lumOff val="60000"/>
                  </a:schemeClr>
                </a:solidFill>
              </a:rPr>
              <a:t>Mark 9:1; Acts 1 &amp; 2</a:t>
            </a:r>
          </a:p>
          <a:p>
            <a:r>
              <a:rPr lang="en-US" sz="4800" b="1" dirty="0">
                <a:solidFill>
                  <a:schemeClr val="accent4">
                    <a:lumMod val="40000"/>
                    <a:lumOff val="60000"/>
                  </a:schemeClr>
                </a:solidFill>
              </a:rPr>
              <a:t>Daniel 2:44; Isaiah 2:2-3</a:t>
            </a:r>
          </a:p>
        </p:txBody>
      </p:sp>
    </p:spTree>
    <p:extLst>
      <p:ext uri="{BB962C8B-B14F-4D97-AF65-F5344CB8AC3E}">
        <p14:creationId xmlns:p14="http://schemas.microsoft.com/office/powerpoint/2010/main" val="9639361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0D3-9D2E-4CA2-9BF2-5A82762512BB}"/>
              </a:ext>
            </a:extLst>
          </p:cNvPr>
          <p:cNvSpPr>
            <a:spLocks noGrp="1"/>
          </p:cNvSpPr>
          <p:nvPr>
            <p:ph type="ctrTitle"/>
          </p:nvPr>
        </p:nvSpPr>
        <p:spPr>
          <a:xfrm>
            <a:off x="438150" y="247303"/>
            <a:ext cx="11277600" cy="1386840"/>
          </a:xfrm>
        </p:spPr>
        <p:txBody>
          <a:bodyPr>
            <a:normAutofit/>
          </a:bodyPr>
          <a:lstStyle/>
          <a:p>
            <a:r>
              <a:rPr lang="en-US" sz="7200" dirty="0">
                <a:solidFill>
                  <a:srgbClr val="C9952F"/>
                </a:solidFill>
                <a:latin typeface="Shermlock" panose="00000400000000000000" pitchFamily="2" charset="0"/>
              </a:rPr>
              <a:t>Grace/Unity (Fellowship)</a:t>
            </a:r>
          </a:p>
        </p:txBody>
      </p:sp>
      <p:sp>
        <p:nvSpPr>
          <p:cNvPr id="3" name="Subtitle 2">
            <a:extLst>
              <a:ext uri="{FF2B5EF4-FFF2-40B4-BE49-F238E27FC236}">
                <a16:creationId xmlns:a16="http://schemas.microsoft.com/office/drawing/2014/main" id="{F09BEC5D-E726-4E00-8FFF-57CB3105C143}"/>
              </a:ext>
            </a:extLst>
          </p:cNvPr>
          <p:cNvSpPr>
            <a:spLocks noGrp="1"/>
          </p:cNvSpPr>
          <p:nvPr>
            <p:ph type="subTitle" idx="1"/>
          </p:nvPr>
        </p:nvSpPr>
        <p:spPr>
          <a:xfrm>
            <a:off x="1203960" y="1771650"/>
            <a:ext cx="9768840" cy="4546022"/>
          </a:xfrm>
        </p:spPr>
        <p:txBody>
          <a:bodyPr>
            <a:normAutofit/>
          </a:bodyPr>
          <a:lstStyle/>
          <a:p>
            <a:r>
              <a:rPr lang="en-US" sz="4800" b="1" dirty="0">
                <a:solidFill>
                  <a:schemeClr val="accent4">
                    <a:lumMod val="40000"/>
                    <a:lumOff val="60000"/>
                  </a:schemeClr>
                </a:solidFill>
              </a:rPr>
              <a:t>A view of Grace which would allow for continued fellowship of those who persist in certain sins.</a:t>
            </a:r>
          </a:p>
          <a:p>
            <a:endParaRPr lang="en-US" sz="1400" b="1" dirty="0">
              <a:solidFill>
                <a:schemeClr val="accent4">
                  <a:lumMod val="40000"/>
                  <a:lumOff val="60000"/>
                </a:schemeClr>
              </a:solidFill>
            </a:endParaRPr>
          </a:p>
          <a:p>
            <a:r>
              <a:rPr lang="en-US" sz="4800" b="1" dirty="0">
                <a:solidFill>
                  <a:schemeClr val="accent4">
                    <a:lumMod val="40000"/>
                    <a:lumOff val="60000"/>
                  </a:schemeClr>
                </a:solidFill>
              </a:rPr>
              <a:t>Romans 1:5; 2:8; 6:17; 10:16; 16:26</a:t>
            </a:r>
          </a:p>
          <a:p>
            <a:r>
              <a:rPr lang="en-US" sz="4800" b="1" dirty="0">
                <a:solidFill>
                  <a:schemeClr val="accent4">
                    <a:lumMod val="40000"/>
                    <a:lumOff val="60000"/>
                  </a:schemeClr>
                </a:solidFill>
              </a:rPr>
              <a:t>1 Timothy 1:8-11</a:t>
            </a:r>
          </a:p>
        </p:txBody>
      </p:sp>
    </p:spTree>
    <p:extLst>
      <p:ext uri="{BB962C8B-B14F-4D97-AF65-F5344CB8AC3E}">
        <p14:creationId xmlns:p14="http://schemas.microsoft.com/office/powerpoint/2010/main" val="387299628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20D3-9D2E-4CA2-9BF2-5A82762512BB}"/>
              </a:ext>
            </a:extLst>
          </p:cNvPr>
          <p:cNvSpPr>
            <a:spLocks noGrp="1"/>
          </p:cNvSpPr>
          <p:nvPr>
            <p:ph type="ctrTitle"/>
          </p:nvPr>
        </p:nvSpPr>
        <p:spPr>
          <a:xfrm>
            <a:off x="569626" y="209862"/>
            <a:ext cx="10090754" cy="1184223"/>
          </a:xfrm>
        </p:spPr>
        <p:txBody>
          <a:bodyPr>
            <a:normAutofit/>
          </a:bodyPr>
          <a:lstStyle/>
          <a:p>
            <a:pPr algn="l"/>
            <a:r>
              <a:rPr lang="en-US" sz="7200" dirty="0">
                <a:solidFill>
                  <a:srgbClr val="C9952F"/>
                </a:solidFill>
                <a:latin typeface="Shermlock" panose="00000400000000000000" pitchFamily="2" charset="0"/>
              </a:rPr>
              <a:t>Conclusion</a:t>
            </a:r>
          </a:p>
        </p:txBody>
      </p:sp>
      <p:sp>
        <p:nvSpPr>
          <p:cNvPr id="3" name="Subtitle 2">
            <a:extLst>
              <a:ext uri="{FF2B5EF4-FFF2-40B4-BE49-F238E27FC236}">
                <a16:creationId xmlns:a16="http://schemas.microsoft.com/office/drawing/2014/main" id="{F09BEC5D-E726-4E00-8FFF-57CB3105C143}"/>
              </a:ext>
            </a:extLst>
          </p:cNvPr>
          <p:cNvSpPr>
            <a:spLocks noGrp="1"/>
          </p:cNvSpPr>
          <p:nvPr>
            <p:ph type="subTitle" idx="1"/>
          </p:nvPr>
        </p:nvSpPr>
        <p:spPr>
          <a:xfrm>
            <a:off x="719528" y="1495685"/>
            <a:ext cx="10777928" cy="5171607"/>
          </a:xfrm>
          <a:effectLst>
            <a:outerShdw blurRad="50800" dist="50800" dir="5400000" algn="ctr" rotWithShape="0">
              <a:schemeClr val="tx1"/>
            </a:outerShdw>
          </a:effectLst>
        </p:spPr>
        <p:txBody>
          <a:bodyPr>
            <a:normAutofit/>
          </a:bodyPr>
          <a:lstStyle/>
          <a:p>
            <a:pPr marL="520700" indent="-520700" algn="l">
              <a:buFont typeface="Arial" panose="020B0604020202020204" pitchFamily="34" charset="0"/>
              <a:buChar char="•"/>
            </a:pPr>
            <a:r>
              <a:rPr lang="en-US" sz="4800" b="1" dirty="0">
                <a:solidFill>
                  <a:schemeClr val="accent4">
                    <a:lumMod val="40000"/>
                    <a:lumOff val="60000"/>
                  </a:schemeClr>
                </a:solidFill>
              </a:rPr>
              <a:t>What we are talking about this week is important!</a:t>
            </a:r>
          </a:p>
          <a:p>
            <a:pPr marL="520700" indent="-520700" algn="l">
              <a:buFont typeface="Arial" panose="020B0604020202020204" pitchFamily="34" charset="0"/>
              <a:buChar char="•"/>
            </a:pPr>
            <a:r>
              <a:rPr lang="en-US" sz="4800" b="1" dirty="0">
                <a:solidFill>
                  <a:schemeClr val="accent4">
                    <a:lumMod val="40000"/>
                    <a:lumOff val="60000"/>
                  </a:schemeClr>
                </a:solidFill>
              </a:rPr>
              <a:t>Error is Destructive</a:t>
            </a:r>
          </a:p>
          <a:p>
            <a:pPr marL="520700" indent="-520700" algn="l">
              <a:buFont typeface="Arial" panose="020B0604020202020204" pitchFamily="34" charset="0"/>
              <a:buChar char="•"/>
            </a:pPr>
            <a:r>
              <a:rPr lang="en-US" sz="4800" b="1" dirty="0">
                <a:solidFill>
                  <a:schemeClr val="accent4">
                    <a:lumMod val="40000"/>
                    <a:lumOff val="60000"/>
                  </a:schemeClr>
                </a:solidFill>
              </a:rPr>
              <a:t>With each new controversy, may we be willing to stand up and be counted</a:t>
            </a:r>
          </a:p>
          <a:p>
            <a:endParaRPr lang="en-US" sz="1800" b="1" dirty="0">
              <a:solidFill>
                <a:schemeClr val="accent4">
                  <a:lumMod val="40000"/>
                  <a:lumOff val="60000"/>
                </a:schemeClr>
              </a:solidFill>
            </a:endParaRPr>
          </a:p>
          <a:p>
            <a:r>
              <a:rPr lang="en-US" sz="4800" b="1" dirty="0">
                <a:solidFill>
                  <a:schemeClr val="accent4">
                    <a:lumMod val="40000"/>
                    <a:lumOff val="60000"/>
                  </a:schemeClr>
                </a:solidFill>
              </a:rPr>
              <a:t>1 Corinthians 16:13-14</a:t>
            </a:r>
            <a:endParaRPr lang="en-US" sz="4800" b="1" dirty="0">
              <a:solidFill>
                <a:srgbClr val="C9952F"/>
              </a:solidFill>
            </a:endParaRPr>
          </a:p>
        </p:txBody>
      </p:sp>
    </p:spTree>
    <p:extLst>
      <p:ext uri="{BB962C8B-B14F-4D97-AF65-F5344CB8AC3E}">
        <p14:creationId xmlns:p14="http://schemas.microsoft.com/office/powerpoint/2010/main" val="168658164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2381</Words>
  <Application>Microsoft Office PowerPoint</Application>
  <PresentationFormat>Widescreen</PresentationFormat>
  <Paragraphs>133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 Light</vt:lpstr>
      <vt:lpstr>ShermlockOpen</vt:lpstr>
      <vt:lpstr>Arial</vt:lpstr>
      <vt:lpstr>Calibri</vt:lpstr>
      <vt:lpstr>Shermlock</vt:lpstr>
      <vt:lpstr>Office Theme</vt:lpstr>
      <vt:lpstr>among the people of God</vt:lpstr>
      <vt:lpstr>A Departure from Denominationalism</vt:lpstr>
      <vt:lpstr>The Last Will &amp; Testament of the Springfield Presbytery</vt:lpstr>
      <vt:lpstr>American Missionary Society</vt:lpstr>
      <vt:lpstr>Instrumental Music</vt:lpstr>
      <vt:lpstr>Premillennialism</vt:lpstr>
      <vt:lpstr>Grace/Unity (Fellowship)</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among the people of God</dc:title>
  <dc:creator>Stan Cox</dc:creator>
  <cp:lastModifiedBy>Stan Cox</cp:lastModifiedBy>
  <cp:revision>47</cp:revision>
  <cp:lastPrinted>2017-11-04T19:14:32Z</cp:lastPrinted>
  <dcterms:created xsi:type="dcterms:W3CDTF">2017-11-02T20:05:42Z</dcterms:created>
  <dcterms:modified xsi:type="dcterms:W3CDTF">2017-11-04T19:14:35Z</dcterms:modified>
</cp:coreProperties>
</file>