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hiller" panose="04020404031007020602" pitchFamily="82" charset="0"/>
      <p:regular r:id="rId9"/>
    </p:embeddedFont>
    <p:embeddedFont>
      <p:font typeface="Calibri Light" panose="020F0302020204030204" pitchFamily="34" charset="0"/>
      <p:regular r:id="rId10"/>
      <p:italic r:id="rId11"/>
    </p:embeddedFont>
    <p:embeddedFont>
      <p:font typeface="Six feet under" panose="02000000000000000000" pitchFamily="2" charset="0"/>
      <p:regular r:id="rId12"/>
    </p:embeddedFont>
    <p:embeddedFont>
      <p:font typeface="Calibri" panose="020F0502020204030204" pitchFamily="34" charset="0"/>
      <p:regular r:id="rId13"/>
      <p:bold r:id="rId14"/>
      <p:italic r:id="rId15"/>
      <p:boldItalic r:id="rId16"/>
    </p:embeddedFont>
    <p:embeddedFont>
      <p:font typeface="Pristina" panose="03060402040406080204"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690" autoAdjust="0"/>
  </p:normalViewPr>
  <p:slideViewPr>
    <p:cSldViewPr snapToGrid="0">
      <p:cViewPr varScale="1">
        <p:scale>
          <a:sx n="35" d="100"/>
          <a:sy n="35" d="100"/>
        </p:scale>
        <p:origin x="2016" y="48"/>
      </p:cViewPr>
      <p:guideLst/>
    </p:cSldViewPr>
  </p:slideViewPr>
  <p:notesTextViewPr>
    <p:cViewPr>
      <p:scale>
        <a:sx n="1" d="1"/>
        <a:sy n="1" d="1"/>
      </p:scale>
      <p:origin x="0" y="0"/>
    </p:cViewPr>
  </p:notesTextViewPr>
  <p:notesViewPr>
    <p:cSldViewPr snapToGrid="0">
      <p:cViewPr>
        <p:scale>
          <a:sx n="78" d="100"/>
          <a:sy n="78" d="100"/>
        </p:scale>
        <p:origin x="23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2: Jesus in the Temple (Luke 2:41-52)</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September 24,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9/24/2017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2:41-52) READ</a:t>
            </a:r>
          </a:p>
          <a:p>
            <a:r>
              <a:rPr lang="en-US" b="1" dirty="0"/>
              <a:t>This is the only reference we have to the life of Jesus as a boy.</a:t>
            </a:r>
          </a:p>
          <a:p>
            <a:pPr marL="171450" indent="-171450">
              <a:buFont typeface="Arial" panose="020B0604020202020204" pitchFamily="34" charset="0"/>
              <a:buChar char="•"/>
            </a:pPr>
            <a:r>
              <a:rPr lang="en-US" dirty="0"/>
              <a:t>There are a number of absurd apocryphal stories of Jesus as a mean spirited little boy who used His divine powers in selfish and destructive ways.</a:t>
            </a:r>
          </a:p>
          <a:p>
            <a:pPr marL="171450" indent="-171450">
              <a:buFont typeface="Arial" panose="020B0604020202020204" pitchFamily="34" charset="0"/>
              <a:buChar char="•"/>
            </a:pPr>
            <a:r>
              <a:rPr lang="en-US" b="1" dirty="0"/>
              <a:t>Infancy Gospel of Thomas </a:t>
            </a:r>
            <a:r>
              <a:rPr lang="en-US" dirty="0"/>
              <a:t>(</a:t>
            </a:r>
            <a:r>
              <a:rPr lang="en-US" i="1" dirty="0"/>
              <a:t>Caused another child to wither completely, because he angered Jesus.  A child, while running, dashed against Jesus’ shoulder and angered him, so he said to the child, “You shall not finish your course”, and the child fell down and died.  He then struck blind those who accused Him of doing evil.  Quote:  “</a:t>
            </a:r>
            <a:r>
              <a:rPr lang="en-US" sz="1200" b="0" i="1" kern="1200" dirty="0">
                <a:solidFill>
                  <a:schemeClr val="tx1"/>
                </a:solidFill>
                <a:effectLst/>
                <a:latin typeface="+mn-lt"/>
                <a:ea typeface="+mn-ea"/>
                <a:cs typeface="+mn-cs"/>
              </a:rPr>
              <a:t>And no man after that durst provoke him, lest he should curse him, and he should be maimed.”)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Another (</a:t>
            </a:r>
            <a:r>
              <a:rPr lang="en-US" sz="1200" b="1" i="0" kern="1200" dirty="0">
                <a:solidFill>
                  <a:schemeClr val="tx1"/>
                </a:solidFill>
                <a:effectLst/>
                <a:latin typeface="+mn-lt"/>
                <a:ea typeface="+mn-ea"/>
                <a:cs typeface="+mn-cs"/>
              </a:rPr>
              <a:t>Pseudo-Gospel of Matthew</a:t>
            </a:r>
            <a:r>
              <a:rPr lang="en-US" sz="1200" b="0" i="0" kern="1200" dirty="0">
                <a:solidFill>
                  <a:schemeClr val="tx1"/>
                </a:solidFill>
                <a:effectLst/>
                <a:latin typeface="+mn-lt"/>
                <a:ea typeface="+mn-ea"/>
                <a:cs typeface="+mn-cs"/>
              </a:rPr>
              <a:t>) said that Jesus tamed a horde of fire breathing dragons.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Next time you hear someone argue that the apocryphal books may be legitimate, remember these absurd claims about Jesus as a child…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 contrast, Luke’s gospel describes a thoughtful, spiritually minded young man.</a:t>
            </a:r>
          </a:p>
          <a:p>
            <a:pPr marL="171450" indent="-171450">
              <a:buFont typeface="Arial" panose="020B0604020202020204" pitchFamily="34" charset="0"/>
              <a:buChar char="•"/>
            </a:pPr>
            <a:endParaRPr lang="en-US" dirty="0"/>
          </a:p>
          <a:p>
            <a:endParaRPr lang="en-US" dirty="0"/>
          </a:p>
          <a:p>
            <a:r>
              <a:rPr lang="en-US" dirty="0"/>
              <a:t>Picture attribution:  More Good Foundation (cropped, with background blurred) Creative Commons License</a:t>
            </a:r>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12:14), </a:t>
            </a:r>
            <a:r>
              <a:rPr lang="en-US" i="1" dirty="0"/>
              <a:t>“So this day shall be to you a memorial; and you shall keep it as a feast to the Lord throughout your generations. You shall keep it as a feast by an everlasting ordinance.”</a:t>
            </a:r>
          </a:p>
          <a:p>
            <a:endParaRPr lang="en-US" i="1" dirty="0"/>
          </a:p>
          <a:p>
            <a:r>
              <a:rPr lang="en-US" b="1" i="0" dirty="0"/>
              <a:t>Note:  </a:t>
            </a:r>
            <a:r>
              <a:rPr lang="en-US" i="0" dirty="0"/>
              <a:t>Seven day festival of unleavened bread was to remind them of the first days fleeing Egypt when they ate the un leavened bread of affliction and haste.</a:t>
            </a:r>
          </a:p>
          <a:p>
            <a:r>
              <a:rPr lang="en-US" b="1" i="0" dirty="0"/>
              <a:t>(Deuteronomy 16:3), </a:t>
            </a:r>
            <a:r>
              <a:rPr lang="en-US" i="1" dirty="0"/>
              <a:t>“You shall eat no leavened bread with it; seven days you shall eat unleavened bread with it, that is, the bread of affliction (for you came out of the land of Egypt in haste), that you may remember the day in which you came out of the land of Egypt all the days of your life.”</a:t>
            </a:r>
          </a:p>
          <a:p>
            <a:endParaRPr lang="en-US" i="1" dirty="0"/>
          </a:p>
          <a:p>
            <a:r>
              <a:rPr lang="en-US" b="1" i="0" dirty="0"/>
              <a:t>(Exodus 23:14-17), </a:t>
            </a:r>
            <a:r>
              <a:rPr lang="en-US" i="1" dirty="0"/>
              <a:t>“And in all that I have said to you, be circumspect and make no mention of the name of other gods, nor let it be heard from your mouth.  </a:t>
            </a:r>
            <a:r>
              <a:rPr lang="en-US" i="1" baseline="30000" dirty="0"/>
              <a:t>14</a:t>
            </a:r>
            <a:r>
              <a:rPr lang="en-US" i="1" dirty="0"/>
              <a:t> "Three times you shall keep a feast to Me in the year: </a:t>
            </a:r>
            <a:r>
              <a:rPr lang="en-US" i="1" baseline="30000" dirty="0"/>
              <a:t>15</a:t>
            </a:r>
            <a:r>
              <a:rPr lang="en-US" i="1" dirty="0"/>
              <a:t> You shall keep the </a:t>
            </a:r>
            <a:r>
              <a:rPr lang="en-US" i="1" u="sng" dirty="0"/>
              <a:t>Feast of Unleavened Bread</a:t>
            </a:r>
            <a:r>
              <a:rPr lang="en-US" i="1" u="none" dirty="0"/>
              <a:t> </a:t>
            </a:r>
            <a:r>
              <a:rPr lang="en-US" i="1" dirty="0"/>
              <a:t>(you shall eat unleavened bread seven days, as I commanded you, at the time appointed in the month of Abib, for in it you came out of Egypt; none shall appear before Me empty); </a:t>
            </a:r>
            <a:r>
              <a:rPr lang="en-US" i="1" baseline="30000" dirty="0"/>
              <a:t>16</a:t>
            </a:r>
            <a:r>
              <a:rPr lang="en-US" i="1" dirty="0"/>
              <a:t> and the </a:t>
            </a:r>
            <a:r>
              <a:rPr lang="en-US" i="1" u="sng" dirty="0"/>
              <a:t>Feast of Harvest</a:t>
            </a:r>
            <a:r>
              <a:rPr lang="en-US" i="1" dirty="0"/>
              <a:t>, the </a:t>
            </a:r>
            <a:r>
              <a:rPr lang="en-US" i="1" dirty="0" err="1"/>
              <a:t>firstfruits</a:t>
            </a:r>
            <a:r>
              <a:rPr lang="en-US" i="1" dirty="0"/>
              <a:t> of your labors which you have sown in the field; and the </a:t>
            </a:r>
            <a:r>
              <a:rPr lang="en-US" i="1" u="sng" dirty="0"/>
              <a:t>Feast of Ingathering</a:t>
            </a:r>
            <a:r>
              <a:rPr lang="en-US" i="1" dirty="0"/>
              <a:t> at the end of the year, when you have gathered in the fruit of your labors from the field. </a:t>
            </a:r>
            <a:r>
              <a:rPr lang="en-US" i="1" baseline="30000" dirty="0"/>
              <a:t>17</a:t>
            </a:r>
            <a:r>
              <a:rPr lang="en-US" i="1" dirty="0"/>
              <a:t> "Three times in the year all your males shall appear before the Lord God.</a:t>
            </a:r>
          </a:p>
          <a:p>
            <a:pPr marL="171450" indent="-171450">
              <a:buFont typeface="Arial" panose="020B0604020202020204" pitchFamily="34" charset="0"/>
              <a:buChar char="•"/>
            </a:pPr>
            <a:r>
              <a:rPr lang="en-US" b="1" i="0" dirty="0"/>
              <a:t>Note:  </a:t>
            </a:r>
            <a:r>
              <a:rPr lang="en-US" i="0" dirty="0"/>
              <a:t>As Jews were scattered, it became more difficult to travel to Jerusalem for these feasts.  But, devout Jews sought to at least attend the Passover and feast of Unleavened bread.  Mary and Joseph traveled with Jesus 70 miles from Nazareth to Jerusalem for this feast.</a:t>
            </a:r>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r>
              <a:rPr lang="en-US" i="0" dirty="0"/>
              <a:t>So, it was here that Jesus’ parents found him, after he remained behind, and here that his parent’s questioned him….</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393412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(46-50), </a:t>
            </a:r>
            <a:r>
              <a:rPr lang="en-US" i="1" dirty="0"/>
              <a:t>“Now so it was that after three days they found Him in the temple, sitting in the midst of the teachers, both listening to them and asking them questions. </a:t>
            </a:r>
            <a:r>
              <a:rPr lang="en-US" i="1" baseline="30000" dirty="0"/>
              <a:t>47</a:t>
            </a:r>
            <a:r>
              <a:rPr lang="en-US" i="1" dirty="0"/>
              <a:t> And all who heard Him were astonished at His understanding and answers. </a:t>
            </a:r>
            <a:r>
              <a:rPr lang="en-US" i="1" baseline="30000" dirty="0"/>
              <a:t>48</a:t>
            </a:r>
            <a:r>
              <a:rPr lang="en-US" i="1" dirty="0"/>
              <a:t> So when they saw Him, they were amazed; and His mother said to Him, "Son, why have You done this to us? Look, Your father and I have sought You anxiously."</a:t>
            </a:r>
            <a:r>
              <a:rPr lang="en-US" i="1" baseline="30000" dirty="0"/>
              <a:t>49</a:t>
            </a:r>
            <a:r>
              <a:rPr lang="en-US" i="1" dirty="0"/>
              <a:t> And He said to them, " Why did you seek Me? </a:t>
            </a:r>
            <a:r>
              <a:rPr lang="en-US" i="1" u="sng" dirty="0"/>
              <a:t>Did you not know that I must be about My Father's business</a:t>
            </a:r>
            <a:r>
              <a:rPr lang="en-US" i="1" dirty="0"/>
              <a:t>?" </a:t>
            </a:r>
            <a:r>
              <a:rPr lang="en-US" i="1" baseline="30000" dirty="0"/>
              <a:t>50</a:t>
            </a:r>
            <a:r>
              <a:rPr lang="en-US" i="1" dirty="0"/>
              <a:t> But they did not understand the statement which He spoke to them.”</a:t>
            </a:r>
          </a:p>
          <a:p>
            <a:pPr marL="171450" indent="-171450">
              <a:buFont typeface="Arial" panose="020B0604020202020204" pitchFamily="34" charset="0"/>
              <a:buChar char="•"/>
            </a:pPr>
            <a:r>
              <a:rPr lang="en-US" dirty="0"/>
              <a:t>Luke relates the uniqueness of young Jesus.  He astonished the learned men in the Temple.</a:t>
            </a:r>
          </a:p>
          <a:p>
            <a:pPr marL="171450" indent="-171450">
              <a:buFont typeface="Arial" panose="020B0604020202020204" pitchFamily="34" charset="0"/>
              <a:buChar char="•"/>
            </a:pPr>
            <a:r>
              <a:rPr lang="en-US" dirty="0"/>
              <a:t>Jesus was not being disrespectful of his earthly parents, but a lesson was learned.  </a:t>
            </a:r>
          </a:p>
          <a:p>
            <a:pPr marL="0" indent="0">
              <a:buFont typeface="Arial" panose="020B0604020202020204" pitchFamily="34" charset="0"/>
              <a:buNone/>
            </a:pPr>
            <a:r>
              <a:rPr lang="en-US" b="1" dirty="0"/>
              <a:t>Jesus purpose on earth was to do His Father’s will!</a:t>
            </a:r>
          </a:p>
          <a:p>
            <a:pPr marL="0" indent="0">
              <a:buFont typeface="Arial" panose="020B0604020202020204" pitchFamily="34" charset="0"/>
              <a:buNone/>
            </a:pPr>
            <a:r>
              <a:rPr lang="en-US" b="1" dirty="0"/>
              <a:t>(John 8:28-29), </a:t>
            </a:r>
            <a:r>
              <a:rPr lang="en-US" i="1" dirty="0"/>
              <a:t>“Then Jesus said to them, " When you lift up the Son of Man, then you will know that I am He, and that I do nothing of Myself; but as My Father taught Me, I speak these things. </a:t>
            </a:r>
            <a:r>
              <a:rPr lang="en-US" i="1" baseline="30000" dirty="0"/>
              <a:t>29</a:t>
            </a:r>
            <a:r>
              <a:rPr lang="en-US" i="1" dirty="0"/>
              <a:t> And He who sent Me is with Me. The Father has not left Me alone, </a:t>
            </a:r>
            <a:r>
              <a:rPr lang="en-US" i="1" u="sng" dirty="0"/>
              <a:t>for I always do those things that please Him</a:t>
            </a:r>
            <a:r>
              <a:rPr lang="en-US" i="1" dirty="0"/>
              <a:t>.“</a:t>
            </a:r>
          </a:p>
          <a:p>
            <a:pPr marL="0" indent="0">
              <a:buFont typeface="Arial" panose="020B0604020202020204" pitchFamily="34" charset="0"/>
              <a:buNone/>
            </a:pPr>
            <a:r>
              <a:rPr lang="en-US" b="1" i="0" dirty="0"/>
              <a:t>Jesus’ life and death fulfilled God’s eternal purpose</a:t>
            </a:r>
          </a:p>
          <a:p>
            <a:pPr marL="0" indent="0">
              <a:buFont typeface="Arial" panose="020B0604020202020204" pitchFamily="34" charset="0"/>
              <a:buNone/>
            </a:pPr>
            <a:r>
              <a:rPr lang="en-US" b="1" i="0" dirty="0"/>
              <a:t>(Hebrews 1:1-4), </a:t>
            </a:r>
            <a:r>
              <a:rPr lang="en-US" i="1" dirty="0"/>
              <a:t>“God, who at various times and in various ways spoke in time past to the fathers by the prophets, </a:t>
            </a:r>
            <a:r>
              <a:rPr lang="en-US" i="1" baseline="30000" dirty="0"/>
              <a:t>2</a:t>
            </a:r>
            <a:r>
              <a:rPr lang="en-US" i="1" dirty="0"/>
              <a:t> has in these last days spoken to us by His Son, whom He has appointed heir of all things, through whom also He made the worlds; </a:t>
            </a:r>
            <a:r>
              <a:rPr lang="en-US" i="1" baseline="30000" dirty="0"/>
              <a:t>3</a:t>
            </a:r>
            <a:r>
              <a:rPr lang="en-US" i="1" dirty="0"/>
              <a:t> who being the brightness of His glory and the express image of His person, and upholding all things by the word of His power, when He had by Himself purged our sins, sat down at the right hand of the Majesty on high, </a:t>
            </a:r>
            <a:r>
              <a:rPr lang="en-US" i="1" baseline="30000" dirty="0"/>
              <a:t>4</a:t>
            </a:r>
            <a:r>
              <a:rPr lang="en-US" i="1" dirty="0"/>
              <a:t> having become so much better than the angels, as He has by inheritance obtained a more excellent name than they.”</a:t>
            </a:r>
          </a:p>
          <a:p>
            <a:pPr marL="0" indent="0">
              <a:buFont typeface="Arial" panose="020B0604020202020204" pitchFamily="34" charset="0"/>
              <a:buNone/>
            </a:pPr>
            <a:r>
              <a:rPr lang="en-US" b="1" i="0" dirty="0"/>
              <a:t>Only Jesus could do what was needed!</a:t>
            </a:r>
          </a:p>
          <a:p>
            <a:pPr marL="0" indent="0">
              <a:buFont typeface="Arial" panose="020B0604020202020204" pitchFamily="34" charset="0"/>
              <a:buNone/>
            </a:pPr>
            <a:r>
              <a:rPr lang="en-US" b="1" i="0" dirty="0"/>
              <a:t>(Matthew 26:36-39), “</a:t>
            </a:r>
            <a:r>
              <a:rPr lang="en-US" b="0" i="1" dirty="0"/>
              <a:t>Then Jesus came with them to a place called Gethsemane, and said to the disciples, " Sit here while I go and pray over there." </a:t>
            </a:r>
            <a:r>
              <a:rPr lang="en-US" b="0" i="1" baseline="30000" dirty="0"/>
              <a:t>37</a:t>
            </a:r>
            <a:r>
              <a:rPr lang="en-US" b="0" i="1" dirty="0"/>
              <a:t> And He took with Him Peter and the two sons of Zebedee, and He began to be sorrowful and deeply distressed. </a:t>
            </a:r>
            <a:r>
              <a:rPr lang="en-US" b="0" i="1" baseline="30000" dirty="0"/>
              <a:t>38</a:t>
            </a:r>
            <a:r>
              <a:rPr lang="en-US" b="0" i="1" dirty="0"/>
              <a:t> Then He said to them, " My soul is exceedingly sorrowful, even to death. Stay here and watch with Me.“ </a:t>
            </a:r>
            <a:r>
              <a:rPr lang="en-US" b="0" i="1" baseline="30000" dirty="0"/>
              <a:t>39</a:t>
            </a:r>
            <a:r>
              <a:rPr lang="en-US" b="0" i="1" dirty="0"/>
              <a:t> He went a little farther and fell on His face, and prayed, saying, " O My Father, if it is possible, let this cup pass from Me; </a:t>
            </a:r>
            <a:r>
              <a:rPr lang="en-US" b="0" i="1" u="sng" dirty="0"/>
              <a:t>nevertheless, not as I will, but as You will</a:t>
            </a:r>
            <a:r>
              <a:rPr lang="en-US" b="0"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38897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obedient to the Father  (God gave Him a work to do, and He did it conscientiously and successfully)</a:t>
            </a:r>
          </a:p>
          <a:p>
            <a:r>
              <a:rPr lang="en-US" dirty="0"/>
              <a:t>God has given us work to do as well!</a:t>
            </a:r>
          </a:p>
          <a:p>
            <a:r>
              <a:rPr lang="en-US" b="1" dirty="0"/>
              <a:t>(Ephesians 2:10), </a:t>
            </a:r>
            <a:r>
              <a:rPr lang="en-US" i="1" dirty="0"/>
              <a:t>“For we are His workmanship, created in Christ Jesus for good works, which God prepared beforehand that we should walk in them.”</a:t>
            </a:r>
          </a:p>
          <a:p>
            <a:r>
              <a:rPr lang="en-US" b="1" i="0" dirty="0"/>
              <a:t>(1 Corinthians 4:1-2, 4), </a:t>
            </a:r>
            <a:r>
              <a:rPr lang="en-US" i="1" dirty="0"/>
              <a:t>“Let a man so consider us, as servants of Christ and stewards of the mysteries of God. </a:t>
            </a:r>
            <a:r>
              <a:rPr lang="en-US" i="1" baseline="30000" dirty="0"/>
              <a:t>2</a:t>
            </a:r>
            <a:r>
              <a:rPr lang="en-US" i="1" dirty="0"/>
              <a:t> </a:t>
            </a:r>
            <a:r>
              <a:rPr lang="en-US" i="1" u="sng" dirty="0"/>
              <a:t>Moreover it is required in stewards that one be found faithful</a:t>
            </a:r>
            <a:r>
              <a:rPr lang="en-US" i="1" dirty="0"/>
              <a:t>… 4 … but He who judges me is the Lord.”</a:t>
            </a:r>
          </a:p>
          <a:p>
            <a:endParaRPr lang="en-US" b="1" i="0" dirty="0"/>
          </a:p>
          <a:p>
            <a:r>
              <a:rPr lang="en-US" b="1" i="0" dirty="0"/>
              <a:t>Worship (John 4:23-24), </a:t>
            </a:r>
            <a:r>
              <a:rPr lang="en-US" b="0" i="1" dirty="0"/>
              <a:t>“But the hour is coming, and now is, when the true worshipers will worship the Father in spirit and truth; for the Father is seeking such to worship Him. </a:t>
            </a:r>
            <a:r>
              <a:rPr lang="en-US" b="0" i="1" baseline="30000" dirty="0"/>
              <a:t>24</a:t>
            </a:r>
            <a:r>
              <a:rPr lang="en-US" b="0" i="1" dirty="0"/>
              <a:t> God is Spirit, and those who worship Him must worship in spirit and truth."</a:t>
            </a:r>
          </a:p>
          <a:p>
            <a:r>
              <a:rPr lang="en-US" b="1" i="0" dirty="0"/>
              <a:t>Practice Pure Religion (James 1:27), </a:t>
            </a:r>
            <a:r>
              <a:rPr lang="en-US" b="0" i="1" dirty="0"/>
              <a:t>“Pure and undefiled religion before God and the Father is this: to visit orphans and widows in their trouble, and to keep oneself unspotted from the world.”</a:t>
            </a:r>
          </a:p>
          <a:p>
            <a:r>
              <a:rPr lang="en-US" b="1" i="0" dirty="0"/>
              <a:t>Love God and Neighbor</a:t>
            </a:r>
          </a:p>
          <a:p>
            <a:r>
              <a:rPr lang="en-US" b="1" i="0" dirty="0"/>
              <a:t>(Matthew 22:37-40), </a:t>
            </a:r>
            <a:r>
              <a:rPr lang="en-US" b="0" i="1" dirty="0"/>
              <a:t>“Jesus said to him </a:t>
            </a:r>
            <a:r>
              <a:rPr lang="en-US" b="1" i="0" dirty="0"/>
              <a:t>[Pharisee that asked what are the greatest commandments], </a:t>
            </a:r>
            <a:r>
              <a:rPr lang="en-US" b="0" i="1" dirty="0"/>
              <a:t>" 'You shall love the Lord your God with all your heart, with all your soul, and with all your mind. ' </a:t>
            </a:r>
            <a:r>
              <a:rPr lang="en-US" b="0" i="1" baseline="30000" dirty="0"/>
              <a:t>38</a:t>
            </a:r>
            <a:r>
              <a:rPr lang="en-US" b="0" i="1" dirty="0"/>
              <a:t> This is the first and great commandment. </a:t>
            </a:r>
            <a:r>
              <a:rPr lang="en-US" b="0" i="1" baseline="30000" dirty="0"/>
              <a:t>39</a:t>
            </a:r>
            <a:r>
              <a:rPr lang="en-US" b="0" i="1" dirty="0"/>
              <a:t> And the second is like it: 'You shall love your neighbor as yourself. ' </a:t>
            </a:r>
            <a:r>
              <a:rPr lang="en-US" b="0" i="1" baseline="30000" dirty="0"/>
              <a:t>40</a:t>
            </a:r>
            <a:r>
              <a:rPr lang="en-US" b="0" i="1" dirty="0"/>
              <a:t> On these two commandments hang all the Law and the Prophets."</a:t>
            </a:r>
          </a:p>
          <a:p>
            <a:r>
              <a:rPr lang="en-US" b="1" i="0" dirty="0"/>
              <a:t>Contend for the Faith</a:t>
            </a:r>
          </a:p>
          <a:p>
            <a:r>
              <a:rPr lang="en-US" b="1" i="0" dirty="0"/>
              <a:t>(Jude 3), </a:t>
            </a:r>
            <a:r>
              <a:rPr lang="en-US" b="0" i="1" dirty="0"/>
              <a:t>“Beloved, while I was very diligent to write to you concerning our common salvation, I found it necessary to write to you exhorting you to contend earnestly for the faith which was once for all delivered to the saints.”</a:t>
            </a:r>
          </a:p>
          <a:p>
            <a:endParaRPr lang="en-US" b="0" i="1" dirty="0"/>
          </a:p>
          <a:p>
            <a:r>
              <a:rPr lang="en-US" b="1" i="0" dirty="0"/>
              <a:t>Note:  Many other duties, (specific to the individual [ex: parents, children, masters, servants, husbands, wives, elders, members, leaders, citizens, etc.)  Must be faithful in all these!</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38939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(Matthew 7:21-23), </a:t>
            </a:r>
            <a:r>
              <a:rPr lang="en-US" b="0" i="1" dirty="0"/>
              <a:t>“Not everyone who says to Me, 'Lord, Lord,' shall enter the kingdom of heaven, but </a:t>
            </a:r>
            <a:r>
              <a:rPr lang="en-US" b="0" i="1" u="sng" dirty="0"/>
              <a:t>he who does the will of My Father in heaven</a:t>
            </a:r>
            <a:r>
              <a:rPr lang="en-US" b="0" i="1" dirty="0"/>
              <a:t>.”</a:t>
            </a:r>
          </a:p>
          <a:p>
            <a:endParaRPr lang="en-US" b="0" i="1" dirty="0"/>
          </a:p>
          <a:p>
            <a:r>
              <a:rPr lang="en-US" b="1" i="0" dirty="0"/>
              <a:t>(2 Peter 1:10-11), </a:t>
            </a:r>
            <a:r>
              <a:rPr lang="en-US" b="0" i="1" dirty="0"/>
              <a:t>“Therefore, brethren, be even more diligent to make your call and election sure, for if you do these things you will never stumble; </a:t>
            </a:r>
            <a:r>
              <a:rPr lang="en-US" b="0" i="1" baseline="30000" dirty="0"/>
              <a:t>11</a:t>
            </a:r>
            <a:r>
              <a:rPr lang="en-US" b="0" i="1" dirty="0"/>
              <a:t> for so an entrance will be supplied to you abundantly into the everlasting kingdom of our Lord and Savior Jesus Christ.”</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4967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9/24/2017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9/24/2017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Jesus in the Temple</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2:41-52)</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Passover Feast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4"/>
            <a:ext cx="11055927" cy="5594465"/>
          </a:xfrm>
        </p:spPr>
        <p:txBody>
          <a:bodyPr>
            <a:normAutofit/>
          </a:bodyPr>
          <a:lstStyle/>
          <a:p>
            <a:pPr marL="349250" indent="-349250">
              <a:tabLst>
                <a:tab pos="398463" algn="l"/>
              </a:tabLst>
            </a:pPr>
            <a:r>
              <a:rPr lang="en-US" sz="4000" dirty="0">
                <a:solidFill>
                  <a:schemeClr val="bg1"/>
                </a:solidFill>
              </a:rPr>
              <a:t>Celebrated each year to commemorate the night the Lord passed over Israel when slaying the firstborn of the Egyptians (Exodus 12:1-14)</a:t>
            </a:r>
          </a:p>
          <a:p>
            <a:pPr marL="349250" indent="-349250">
              <a:tabLst>
                <a:tab pos="398463" algn="l"/>
              </a:tabLst>
            </a:pPr>
            <a:r>
              <a:rPr lang="en-US" sz="4000" b="1" i="1" dirty="0">
                <a:solidFill>
                  <a:schemeClr val="accent4">
                    <a:lumMod val="60000"/>
                    <a:lumOff val="40000"/>
                  </a:schemeClr>
                </a:solidFill>
              </a:rPr>
              <a:t>“when they finished the days” </a:t>
            </a:r>
            <a:r>
              <a:rPr lang="en-US" sz="4000" dirty="0">
                <a:solidFill>
                  <a:schemeClr val="bg1"/>
                </a:solidFill>
              </a:rPr>
              <a:t>(vs. 43) a reference to the seven days following the Passover when the Israelites were to eat unleavened bread (Deuteronomy 16:3)</a:t>
            </a:r>
          </a:p>
          <a:p>
            <a:pPr marL="349250" indent="-349250">
              <a:tabLst>
                <a:tab pos="398463" algn="l"/>
              </a:tabLst>
            </a:pPr>
            <a:r>
              <a:rPr lang="en-US" sz="4000" dirty="0">
                <a:solidFill>
                  <a:schemeClr val="bg1"/>
                </a:solidFill>
              </a:rPr>
              <a:t>One of 3 feasts that Jewish men were required to keep in Jerusalem (Exodus 23:14-17)</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054542" cy="1064029"/>
          </a:xfrm>
        </p:spPr>
        <p:txBody>
          <a:bodyPr>
            <a:normAutofit/>
          </a:bodyPr>
          <a:lstStyle/>
          <a:p>
            <a:r>
              <a:rPr lang="en-US" sz="6000" dirty="0">
                <a:solidFill>
                  <a:schemeClr val="accent4">
                    <a:lumMod val="60000"/>
                    <a:lumOff val="40000"/>
                  </a:schemeClr>
                </a:solidFill>
                <a:latin typeface="Chiller" panose="04020404031007020602" pitchFamily="82" charset="0"/>
              </a:rPr>
              <a:t>“</a:t>
            </a:r>
            <a:r>
              <a:rPr lang="en-US" sz="6000" dirty="0">
                <a:solidFill>
                  <a:schemeClr val="accent4">
                    <a:lumMod val="60000"/>
                    <a:lumOff val="40000"/>
                  </a:schemeClr>
                </a:solidFill>
                <a:latin typeface="Six feet under" panose="02000000000000000000" pitchFamily="2" charset="0"/>
              </a:rPr>
              <a:t>About My Father</a:t>
            </a:r>
            <a:r>
              <a:rPr lang="en-US" sz="6000" dirty="0">
                <a:solidFill>
                  <a:schemeClr val="accent4">
                    <a:lumMod val="60000"/>
                    <a:lumOff val="40000"/>
                  </a:schemeClr>
                </a:solidFill>
                <a:latin typeface="Chiller" panose="04020404031007020602" pitchFamily="82" charset="0"/>
              </a:rPr>
              <a:t>’</a:t>
            </a:r>
            <a:r>
              <a:rPr lang="en-US" sz="6000" dirty="0">
                <a:solidFill>
                  <a:schemeClr val="accent4">
                    <a:lumMod val="60000"/>
                    <a:lumOff val="40000"/>
                  </a:schemeClr>
                </a:solidFill>
                <a:latin typeface="Six feet under" panose="02000000000000000000" pitchFamily="2" charset="0"/>
              </a:rPr>
              <a:t>s Business</a:t>
            </a:r>
            <a:r>
              <a:rPr lang="en-US" sz="6000" dirty="0">
                <a:solidFill>
                  <a:schemeClr val="accent4">
                    <a:lumMod val="60000"/>
                    <a:lumOff val="40000"/>
                  </a:schemeClr>
                </a:solidFill>
                <a:latin typeface="Chiller" panose="04020404031007020602" pitchFamily="82" charset="0"/>
              </a:rPr>
              <a: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tabLst>
                <a:tab pos="398463" algn="l"/>
              </a:tabLst>
            </a:pPr>
            <a:r>
              <a:rPr lang="en-US" sz="4000" dirty="0">
                <a:solidFill>
                  <a:schemeClr val="bg1"/>
                </a:solidFill>
              </a:rPr>
              <a:t>Jesus’ conversation w/ his parents (46-50)</a:t>
            </a:r>
          </a:p>
          <a:p>
            <a:pPr marL="349250" indent="-349250">
              <a:tabLst>
                <a:tab pos="398463" algn="l"/>
              </a:tabLst>
            </a:pPr>
            <a:r>
              <a:rPr lang="en-US" sz="4000" dirty="0">
                <a:solidFill>
                  <a:schemeClr val="bg1"/>
                </a:solidFill>
              </a:rPr>
              <a:t>Jesus’ purpose was to do His Father’s will (John 8:28-29)</a:t>
            </a:r>
          </a:p>
          <a:p>
            <a:pPr marL="349250" indent="-349250">
              <a:tabLst>
                <a:tab pos="398463" algn="l"/>
              </a:tabLst>
            </a:pPr>
            <a:r>
              <a:rPr lang="en-US" sz="4000" dirty="0">
                <a:solidFill>
                  <a:schemeClr val="bg1"/>
                </a:solidFill>
              </a:rPr>
              <a:t>Jesus’ life and death fulfilled God’s eternal purpose (Hebrews 1:1-4)</a:t>
            </a:r>
          </a:p>
          <a:p>
            <a:pPr marL="349250" indent="-349250">
              <a:tabLst>
                <a:tab pos="398463" algn="l"/>
              </a:tabLst>
            </a:pPr>
            <a:r>
              <a:rPr lang="en-US" sz="4000" dirty="0">
                <a:solidFill>
                  <a:schemeClr val="bg1"/>
                </a:solidFill>
              </a:rPr>
              <a:t>Jesus, and Jesus alone could accomplish God’s intent to redeem mankind (Matthew 26:36-39)</a:t>
            </a:r>
          </a:p>
        </p:txBody>
      </p:sp>
    </p:spTree>
    <p:extLst>
      <p:ext uri="{BB962C8B-B14F-4D97-AF65-F5344CB8AC3E}">
        <p14:creationId xmlns:p14="http://schemas.microsoft.com/office/powerpoint/2010/main" val="1878052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435542" cy="2238894"/>
          </a:xfrm>
        </p:spPr>
        <p:txBody>
          <a:bodyPr>
            <a:noAutofit/>
          </a:bodyPr>
          <a:lstStyle/>
          <a:p>
            <a:pPr algn="ctr"/>
            <a:r>
              <a:rPr lang="en-US" sz="7200" dirty="0">
                <a:solidFill>
                  <a:schemeClr val="accent4">
                    <a:lumMod val="60000"/>
                    <a:lumOff val="40000"/>
                  </a:schemeClr>
                </a:solidFill>
                <a:latin typeface="Six feet under" panose="02000000000000000000" pitchFamily="2" charset="0"/>
              </a:rPr>
              <a:t>What business does God have</a:t>
            </a:r>
            <a:br>
              <a:rPr lang="en-US" sz="7200" dirty="0">
                <a:solidFill>
                  <a:schemeClr val="accent4">
                    <a:lumMod val="60000"/>
                    <a:lumOff val="40000"/>
                  </a:schemeClr>
                </a:solidFill>
                <a:latin typeface="Six feet under" panose="02000000000000000000" pitchFamily="2" charset="0"/>
              </a:rPr>
            </a:br>
            <a:r>
              <a:rPr lang="en-US" sz="7200" dirty="0">
                <a:solidFill>
                  <a:schemeClr val="accent4">
                    <a:lumMod val="60000"/>
                    <a:lumOff val="40000"/>
                  </a:schemeClr>
                </a:solidFill>
                <a:latin typeface="Six feet under" panose="02000000000000000000" pitchFamily="2" charset="0"/>
              </a:rPr>
              <a:t>for </a:t>
            </a:r>
            <a:r>
              <a:rPr lang="en-US" sz="7200" u="sng" dirty="0">
                <a:solidFill>
                  <a:schemeClr val="accent4">
                    <a:lumMod val="60000"/>
                    <a:lumOff val="40000"/>
                  </a:schemeClr>
                </a:solidFill>
                <a:latin typeface="Six feet under" panose="02000000000000000000" pitchFamily="2" charset="0"/>
              </a:rPr>
              <a:t>us</a:t>
            </a:r>
            <a:r>
              <a:rPr lang="en-US" sz="7200" dirty="0">
                <a:solidFill>
                  <a:schemeClr val="accent4">
                    <a:lumMod val="60000"/>
                    <a:lumOff val="40000"/>
                  </a:schemeClr>
                </a:solidFill>
                <a:latin typeface="Six feet under" panose="02000000000000000000" pitchFamily="2" charset="0"/>
              </a:rPr>
              <a:t> to do?</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299258" y="2743200"/>
            <a:ext cx="11435542" cy="3740726"/>
          </a:xfrm>
        </p:spPr>
        <p:txBody>
          <a:bodyPr>
            <a:normAutofit/>
          </a:bodyPr>
          <a:lstStyle/>
          <a:p>
            <a:pPr marL="571500" indent="-571500">
              <a:tabLst>
                <a:tab pos="647700" algn="l"/>
              </a:tabLst>
            </a:pPr>
            <a:r>
              <a:rPr lang="en-US" sz="4800" b="1" dirty="0">
                <a:solidFill>
                  <a:schemeClr val="bg1"/>
                </a:solidFill>
              </a:rPr>
              <a:t>Worship </a:t>
            </a:r>
            <a:r>
              <a:rPr lang="en-US" sz="4800" dirty="0">
                <a:solidFill>
                  <a:schemeClr val="bg1"/>
                </a:solidFill>
              </a:rPr>
              <a:t>(John 4:23-24)</a:t>
            </a:r>
          </a:p>
          <a:p>
            <a:pPr marL="571500" indent="-571500">
              <a:tabLst>
                <a:tab pos="647700" algn="l"/>
              </a:tabLst>
            </a:pPr>
            <a:r>
              <a:rPr lang="en-US" sz="4800" b="1" dirty="0">
                <a:solidFill>
                  <a:schemeClr val="bg1"/>
                </a:solidFill>
              </a:rPr>
              <a:t>Practice Pure Religion </a:t>
            </a:r>
            <a:r>
              <a:rPr lang="en-US" sz="4800" dirty="0">
                <a:solidFill>
                  <a:schemeClr val="bg1"/>
                </a:solidFill>
              </a:rPr>
              <a:t>(James 1:27)</a:t>
            </a:r>
          </a:p>
          <a:p>
            <a:pPr marL="571500" indent="-571500">
              <a:tabLst>
                <a:tab pos="647700" algn="l"/>
              </a:tabLst>
            </a:pPr>
            <a:r>
              <a:rPr lang="en-US" sz="4800" b="1" dirty="0">
                <a:solidFill>
                  <a:schemeClr val="bg1"/>
                </a:solidFill>
              </a:rPr>
              <a:t>Love God &amp; Neighbor </a:t>
            </a:r>
            <a:r>
              <a:rPr lang="en-US" sz="4800" dirty="0">
                <a:solidFill>
                  <a:schemeClr val="bg1"/>
                </a:solidFill>
              </a:rPr>
              <a:t>(Matthew 22:37-40)</a:t>
            </a:r>
          </a:p>
          <a:p>
            <a:pPr marL="571500" indent="-571500">
              <a:tabLst>
                <a:tab pos="647700" algn="l"/>
              </a:tabLst>
            </a:pPr>
            <a:r>
              <a:rPr lang="en-US" sz="4800" b="1" dirty="0">
                <a:solidFill>
                  <a:schemeClr val="bg1"/>
                </a:solidFill>
              </a:rPr>
              <a:t>Contend for the Faith </a:t>
            </a:r>
            <a:r>
              <a:rPr lang="en-US" sz="4800" dirty="0">
                <a:solidFill>
                  <a:schemeClr val="bg1"/>
                </a:solidFill>
              </a:rPr>
              <a:t>(Jude 3) </a:t>
            </a:r>
          </a:p>
        </p:txBody>
      </p:sp>
    </p:spTree>
    <p:extLst>
      <p:ext uri="{BB962C8B-B14F-4D97-AF65-F5344CB8AC3E}">
        <p14:creationId xmlns:p14="http://schemas.microsoft.com/office/powerpoint/2010/main" val="653728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054542" cy="1441726"/>
          </a:xfrm>
        </p:spPr>
        <p:txBody>
          <a:bodyPr>
            <a:normAutofit/>
          </a:bodyPr>
          <a:lstStyle/>
          <a:p>
            <a:r>
              <a:rPr lang="en-US" sz="8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875691"/>
            <a:ext cx="11055927" cy="4608235"/>
          </a:xfrm>
        </p:spPr>
        <p:txBody>
          <a:bodyPr>
            <a:normAutofit/>
          </a:bodyPr>
          <a:lstStyle/>
          <a:p>
            <a:pPr marL="0" indent="527050">
              <a:buNone/>
              <a:tabLst>
                <a:tab pos="398463" algn="l"/>
              </a:tabLst>
            </a:pPr>
            <a:r>
              <a:rPr lang="en-US" sz="5400" dirty="0">
                <a:solidFill>
                  <a:schemeClr val="bg1"/>
                </a:solidFill>
              </a:rPr>
              <a:t>Jesus faithfully accomplished the will of His Father.  You and I must likewise do His will on earth, so that we may enter heaven’s eternal kingdom!</a:t>
            </a:r>
          </a:p>
          <a:p>
            <a:pPr marL="0" indent="527050">
              <a:buNone/>
              <a:tabLst>
                <a:tab pos="398463" algn="l"/>
              </a:tabLst>
            </a:pPr>
            <a:endParaRPr lang="en-US" sz="800" dirty="0">
              <a:solidFill>
                <a:schemeClr val="bg1"/>
              </a:solidFill>
            </a:endParaRPr>
          </a:p>
          <a:p>
            <a:pPr marL="0" indent="0" algn="ctr">
              <a:buNone/>
              <a:tabLst>
                <a:tab pos="398463" algn="l"/>
              </a:tabLst>
            </a:pPr>
            <a:r>
              <a:rPr lang="en-US" sz="5400" dirty="0">
                <a:solidFill>
                  <a:schemeClr val="bg1"/>
                </a:solidFill>
              </a:rPr>
              <a:t>(Matthew 7:21;  2 Peter 1:10-11)</a:t>
            </a:r>
          </a:p>
        </p:txBody>
      </p:sp>
    </p:spTree>
    <p:extLst>
      <p:ext uri="{BB962C8B-B14F-4D97-AF65-F5344CB8AC3E}">
        <p14:creationId xmlns:p14="http://schemas.microsoft.com/office/powerpoint/2010/main" val="484669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1830</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Chiller</vt:lpstr>
      <vt:lpstr>Calibri Light</vt:lpstr>
      <vt:lpstr>Arial</vt:lpstr>
      <vt:lpstr>Six feet under</vt:lpstr>
      <vt:lpstr>Calibri</vt:lpstr>
      <vt:lpstr>Pristina</vt:lpstr>
      <vt:lpstr>Office Theme</vt:lpstr>
      <vt:lpstr>About My Father’s Business</vt:lpstr>
      <vt:lpstr>The Passover Feast</vt:lpstr>
      <vt:lpstr>“About My Father’s Business”</vt:lpstr>
      <vt:lpstr>What business does God have for us to do?</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28</cp:revision>
  <dcterms:created xsi:type="dcterms:W3CDTF">2017-09-01T17:46:22Z</dcterms:created>
  <dcterms:modified xsi:type="dcterms:W3CDTF">2017-09-24T19:57:07Z</dcterms:modified>
</cp:coreProperties>
</file>