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63" r:id="rId4"/>
    <p:sldId id="264" r:id="rId5"/>
    <p:sldId id="265" r:id="rId6"/>
    <p:sldId id="262"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Pristina" panose="03060402040406080204" pitchFamily="66" charset="0"/>
      <p:regular r:id="rId16"/>
    </p:embeddedFont>
    <p:embeddedFont>
      <p:font typeface="Six feet under" panose="020000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0373" autoAdjust="0"/>
  </p:normalViewPr>
  <p:slideViewPr>
    <p:cSldViewPr snapToGrid="0">
      <p:cViewPr varScale="1">
        <p:scale>
          <a:sx n="40" d="100"/>
          <a:sy n="40" d="100"/>
        </p:scale>
        <p:origin x="946" y="34"/>
      </p:cViewPr>
      <p:guideLst/>
    </p:cSldViewPr>
  </p:slideViewPr>
  <p:notesTextViewPr>
    <p:cViewPr>
      <p:scale>
        <a:sx n="1" d="1"/>
        <a:sy n="1" d="1"/>
      </p:scale>
      <p:origin x="0" y="0"/>
    </p:cViewPr>
  </p:notesTextViewPr>
  <p:notesViewPr>
    <p:cSldViewPr snapToGrid="0">
      <p:cViewPr>
        <p:scale>
          <a:sx n="78" d="100"/>
          <a:sy n="78" d="100"/>
        </p:scale>
        <p:origin x="1282" y="-81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20: Raising the Widow’s Son (Luke 7:11-17)</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August 26,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8/25/2018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7:11-17) READ</a:t>
            </a:r>
          </a:p>
          <a:p>
            <a:pPr marL="171450" indent="-171450">
              <a:buFont typeface="Arial" panose="020B0604020202020204" pitchFamily="34" charset="0"/>
              <a:buChar char="•"/>
            </a:pPr>
            <a:r>
              <a:rPr lang="en-US" b="1" dirty="0"/>
              <a:t>Note:  Luke is the only inspired writer to record this great miracle</a:t>
            </a:r>
          </a:p>
          <a:p>
            <a:pPr marL="171450" indent="-171450">
              <a:buFont typeface="Arial" panose="020B0604020202020204" pitchFamily="34" charset="0"/>
              <a:buChar char="•"/>
            </a:pPr>
            <a:r>
              <a:rPr lang="en-US" b="1" dirty="0"/>
              <a:t>This is one of three individuals who Jesus raised from the dead</a:t>
            </a:r>
          </a:p>
          <a:p>
            <a:pPr marL="628650" lvl="1" indent="-171450">
              <a:buFont typeface="Arial" panose="020B0604020202020204" pitchFamily="34" charset="0"/>
              <a:buChar char="•"/>
            </a:pPr>
            <a:r>
              <a:rPr lang="en-US" b="0" dirty="0"/>
              <a:t>Jairus’ (ruler of synagogue in Capernaum) Daughter (Luke 8:40-56)</a:t>
            </a:r>
          </a:p>
          <a:p>
            <a:pPr marL="628650" lvl="1" indent="-171450">
              <a:buFont typeface="Arial" panose="020B0604020202020204" pitchFamily="34" charset="0"/>
              <a:buChar char="•"/>
            </a:pPr>
            <a:r>
              <a:rPr lang="en-US" b="0" dirty="0"/>
              <a:t>His friend Lazarus (John 11:38-44)</a:t>
            </a:r>
          </a:p>
          <a:p>
            <a:pPr marL="628650" lvl="1" indent="-171450">
              <a:buFont typeface="Arial" panose="020B0604020202020204" pitchFamily="34" charset="0"/>
              <a:buChar char="•"/>
            </a:pPr>
            <a:endParaRPr lang="en-US" b="0" dirty="0"/>
          </a:p>
          <a:p>
            <a:pPr marL="171450" lvl="0" indent="-171450">
              <a:buFont typeface="Arial" panose="020B0604020202020204" pitchFamily="34" charset="0"/>
              <a:buChar char="•"/>
            </a:pPr>
            <a:r>
              <a:rPr lang="en-US" b="0" dirty="0"/>
              <a:t>This miracle occurred in Nain (click to see map)</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city of Nain was a small village located NW of Hill of </a:t>
            </a:r>
            <a:r>
              <a:rPr lang="en-US" b="1" dirty="0" err="1"/>
              <a:t>Moreh</a:t>
            </a:r>
            <a:r>
              <a:rPr lang="en-US" b="1" dirty="0"/>
              <a:t>, SW of Mt. Tabor </a:t>
            </a:r>
          </a:p>
          <a:p>
            <a:pPr marL="171450" indent="-171450">
              <a:buFont typeface="Arial" panose="020B0604020202020204" pitchFamily="34" charset="0"/>
              <a:buChar char="•"/>
            </a:pPr>
            <a:r>
              <a:rPr lang="en-US" dirty="0"/>
              <a:t>It was about 6 miles SE of Nazareth.</a:t>
            </a:r>
          </a:p>
          <a:p>
            <a:pPr marL="0" indent="0">
              <a:buFont typeface="Arial" panose="020B0604020202020204" pitchFamily="34" charset="0"/>
              <a:buNone/>
            </a:pPr>
            <a:r>
              <a:rPr lang="en-US" b="1" dirty="0"/>
              <a:t>(Luke 7:11), </a:t>
            </a:r>
            <a:r>
              <a:rPr lang="en-US" i="1" dirty="0"/>
              <a:t>“Now it happened, the day after, that He went into a city called Nain; and many of His disciples went with Him, and a large crowd.”</a:t>
            </a:r>
          </a:p>
          <a:p>
            <a:pPr marL="628650" lvl="1" indent="-171450">
              <a:buFont typeface="Arial" panose="020B0604020202020204" pitchFamily="34" charset="0"/>
              <a:buChar char="•"/>
            </a:pPr>
            <a:r>
              <a:rPr lang="en-US" i="0" dirty="0"/>
              <a:t>The Greek used in this text does not require that it be the day after.  It may only be referencing the next event being chronicled.  However, it could have been the very next day.</a:t>
            </a:r>
          </a:p>
          <a:p>
            <a:pPr marL="628650" lvl="1" indent="-171450">
              <a:buFont typeface="Arial" panose="020B0604020202020204" pitchFamily="34" charset="0"/>
              <a:buChar char="•"/>
            </a:pPr>
            <a:r>
              <a:rPr lang="en-US" b="1" i="0" dirty="0"/>
              <a:t>[CLICK] </a:t>
            </a:r>
            <a:r>
              <a:rPr lang="en-US" i="0" dirty="0"/>
              <a:t>It was a walk of about 20 miles around the Sea of Galilee from Capernaum (vs. 1-10) to Nain</a:t>
            </a:r>
          </a:p>
          <a:p>
            <a:pPr marL="628650" lvl="1" indent="-171450">
              <a:buFont typeface="Arial" panose="020B0604020202020204" pitchFamily="34" charset="0"/>
              <a:buChar char="•"/>
            </a:pPr>
            <a:endParaRPr lang="en-US" i="0" dirty="0"/>
          </a:p>
          <a:p>
            <a:pPr marL="0" lvl="0" indent="0">
              <a:buFont typeface="Arial" panose="020B0604020202020204" pitchFamily="34" charset="0"/>
              <a:buNone/>
            </a:pPr>
            <a:r>
              <a:rPr lang="en-US" i="0" dirty="0"/>
              <a:t>This miracle was witnessed by many of Jesus’ disciples, and by a large crowd of people (see verse 11 above).</a:t>
            </a:r>
          </a:p>
          <a:p>
            <a:pPr marL="171450" lvl="0" indent="-171450">
              <a:buFont typeface="Arial" panose="020B0604020202020204" pitchFamily="34" charset="0"/>
              <a:buChar char="•"/>
            </a:pPr>
            <a:r>
              <a:rPr lang="en-US" i="0" dirty="0"/>
              <a:t>They witnessed a great miracle</a:t>
            </a:r>
          </a:p>
          <a:p>
            <a:pPr marL="171450" lvl="0" indent="-171450">
              <a:buFont typeface="Arial" panose="020B0604020202020204" pitchFamily="34" charset="0"/>
              <a:buChar char="•"/>
            </a:pPr>
            <a:r>
              <a:rPr lang="en-US" i="0" dirty="0"/>
              <a:t>They also witnessed the great compassion of Jesus</a:t>
            </a:r>
          </a:p>
          <a:p>
            <a:pPr marL="0" lvl="0" indent="0">
              <a:buFont typeface="Arial" panose="020B0604020202020204" pitchFamily="34" charset="0"/>
              <a:buNone/>
            </a:pPr>
            <a:r>
              <a:rPr lang="en-US" b="1" i="0" dirty="0"/>
              <a:t>(Luke 7:13), </a:t>
            </a:r>
            <a:r>
              <a:rPr lang="en-US" i="1" dirty="0"/>
              <a:t>“When the Lord saw her, He had compassion on her and said to her, “Do not weep.”</a:t>
            </a:r>
          </a:p>
          <a:p>
            <a:pPr marL="628650" lvl="1" indent="-171450">
              <a:buFont typeface="Arial" panose="020B0604020202020204" pitchFamily="34" charset="0"/>
              <a:buChar char="•"/>
            </a:pPr>
            <a:r>
              <a:rPr lang="en-US" b="1" i="0" dirty="0"/>
              <a:t>Define: </a:t>
            </a:r>
            <a:r>
              <a:rPr lang="en-US" i="0" dirty="0"/>
              <a:t>Compassion - (</a:t>
            </a:r>
            <a:r>
              <a:rPr lang="en-US" i="0" dirty="0" err="1"/>
              <a:t>esplagchnisthe</a:t>
            </a:r>
            <a:r>
              <a:rPr lang="en-US" i="0" dirty="0"/>
              <a:t>) have pity, feel sympathy</a:t>
            </a:r>
          </a:p>
          <a:p>
            <a:pPr marL="171450" lvl="0" indent="-171450">
              <a:buFont typeface="Arial" panose="020B0604020202020204" pitchFamily="34" charset="0"/>
              <a:buChar char="•"/>
            </a:pPr>
            <a:r>
              <a:rPr lang="en-US" b="1" i="0" dirty="0"/>
              <a:t>In this, both Christ’s Deity and His humanity are seen!</a:t>
            </a:r>
          </a:p>
          <a:p>
            <a:pPr marL="0" lvl="0" indent="0">
              <a:buFont typeface="Arial" panose="020B0604020202020204" pitchFamily="34" charset="0"/>
              <a:buNone/>
            </a:pPr>
            <a:r>
              <a:rPr lang="en-US" b="1" i="0" dirty="0"/>
              <a:t>(Hebrews 4:15), </a:t>
            </a:r>
            <a:r>
              <a:rPr lang="en-US" i="1" dirty="0"/>
              <a:t>“For we do not have a High Priest who cannot sympathize with our weaknesses, but was in all points tempted as we are, yet without sin.”</a:t>
            </a:r>
          </a:p>
          <a:p>
            <a:pPr marL="171450" lvl="0" indent="-171450">
              <a:buFont typeface="Arial" panose="020B0604020202020204" pitchFamily="34" charset="0"/>
              <a:buChar char="•"/>
            </a:pPr>
            <a:endParaRPr lang="en-US" i="0" dirty="0"/>
          </a:p>
          <a:p>
            <a:endParaRPr lang="en-US" dirty="0"/>
          </a:p>
          <a:p>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67366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Yes, Jesus was certainly touched by the pain and sorrow of mankind.</a:t>
            </a:r>
          </a:p>
          <a:p>
            <a:pPr marL="171450" indent="-171450">
              <a:buFont typeface="Arial" panose="020B0604020202020204" pitchFamily="34" charset="0"/>
              <a:buChar char="•"/>
            </a:pPr>
            <a:r>
              <a:rPr lang="en-US" dirty="0"/>
              <a:t>This is clearly shown in His reaction to His friend Lazarus’ death</a:t>
            </a:r>
          </a:p>
          <a:p>
            <a:pPr marL="0" indent="0">
              <a:buFont typeface="Arial" panose="020B0604020202020204" pitchFamily="34" charset="0"/>
              <a:buNone/>
            </a:pPr>
            <a:r>
              <a:rPr lang="en-US" b="1" dirty="0"/>
              <a:t>(John 11:35), </a:t>
            </a:r>
            <a:r>
              <a:rPr lang="en-US" i="1" dirty="0"/>
              <a:t>“Therefore, when Jesus saw her [Mary] weeping, and the Jews who came with her weeping, He groaned in the spirit and was troubled.</a:t>
            </a:r>
            <a:r>
              <a:rPr lang="en-US" i="1" baseline="30000" dirty="0"/>
              <a:t> 34</a:t>
            </a:r>
            <a:r>
              <a:rPr lang="en-US" i="1" dirty="0"/>
              <a:t> And He said, “Where have you laid him?” They said to Him, “Lord, come and see.” </a:t>
            </a:r>
            <a:r>
              <a:rPr lang="en-US" i="1" baseline="30000" dirty="0"/>
              <a:t>35</a:t>
            </a:r>
            <a:r>
              <a:rPr lang="en-US" i="1" dirty="0"/>
              <a:t> Jesus wept.</a:t>
            </a:r>
            <a:r>
              <a:rPr lang="en-US" i="1" baseline="30000" dirty="0"/>
              <a:t> 36</a:t>
            </a:r>
            <a:r>
              <a:rPr lang="en-US" i="1" dirty="0"/>
              <a:t> Then the Jews said, “See how He loved him!”</a:t>
            </a:r>
          </a:p>
          <a:p>
            <a:pPr marL="171450" indent="-171450">
              <a:buFont typeface="Arial" panose="020B0604020202020204" pitchFamily="34" charset="0"/>
              <a:buChar char="•"/>
            </a:pPr>
            <a:r>
              <a:rPr lang="en-US" i="0" dirty="0"/>
              <a:t>Compassion is a sign of a righteous and pure heart (“</a:t>
            </a:r>
            <a:r>
              <a:rPr lang="en-US" i="0" dirty="0" err="1"/>
              <a:t>tendermercies</a:t>
            </a:r>
            <a:r>
              <a:rPr lang="en-US" i="0" dirty="0"/>
              <a:t>”/”kindness”/”brotherly kindness”)</a:t>
            </a:r>
          </a:p>
          <a:p>
            <a:pPr marL="0" indent="0">
              <a:buFont typeface="Arial" panose="020B0604020202020204" pitchFamily="34" charset="0"/>
              <a:buNone/>
            </a:pPr>
            <a:r>
              <a:rPr lang="en-US" b="1" i="0" dirty="0"/>
              <a:t>(Romans 12:15), </a:t>
            </a:r>
            <a:r>
              <a:rPr lang="en-US" i="1" dirty="0"/>
              <a:t>“Rejoice with those who rejoice, and weep with those who weep.”</a:t>
            </a:r>
          </a:p>
          <a:p>
            <a:pPr marL="0" indent="0">
              <a:buFont typeface="Arial" panose="020B0604020202020204" pitchFamily="34" charset="0"/>
              <a:buNone/>
            </a:pPr>
            <a:r>
              <a:rPr lang="en-US" b="1" i="0" dirty="0"/>
              <a:t>(Galatians 6:10), </a:t>
            </a:r>
            <a:r>
              <a:rPr lang="en-US" i="1" dirty="0"/>
              <a:t>“Therefore, as we have opportunity, let us do good to all, especially to those who are of the household of faith.”</a:t>
            </a:r>
          </a:p>
          <a:p>
            <a:pPr marL="0" indent="0">
              <a:buFont typeface="Arial" panose="020B0604020202020204" pitchFamily="34" charset="0"/>
              <a:buNone/>
            </a:pPr>
            <a:r>
              <a:rPr lang="en-US" b="1" i="0" dirty="0"/>
              <a:t>(James 1:27), </a:t>
            </a:r>
            <a:r>
              <a:rPr lang="en-US" i="1" dirty="0"/>
              <a:t>“Pure and undefiled religion before God and the Father is this: to visit orphans and widows in their trouble, and to keep oneself unspotted from the world.”</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385552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the setting of the narrative:</a:t>
            </a:r>
          </a:p>
          <a:p>
            <a:pPr marL="171450" indent="-171450">
              <a:buFont typeface="Arial" panose="020B0604020202020204" pitchFamily="34" charset="0"/>
              <a:buChar char="•"/>
            </a:pPr>
            <a:r>
              <a:rPr lang="en-US" dirty="0"/>
              <a:t>Jewish cemeteries were outside of the town, burials were not allowed there.  </a:t>
            </a:r>
          </a:p>
          <a:p>
            <a:pPr marL="171450" indent="-171450">
              <a:buFont typeface="Arial" panose="020B0604020202020204" pitchFamily="34" charset="0"/>
              <a:buChar char="•"/>
            </a:pPr>
            <a:r>
              <a:rPr lang="en-US" dirty="0"/>
              <a:t>Tombs were considered unclean</a:t>
            </a:r>
          </a:p>
          <a:p>
            <a:pPr marL="0" indent="0">
              <a:buFont typeface="Arial" panose="020B0604020202020204" pitchFamily="34" charset="0"/>
              <a:buNone/>
            </a:pPr>
            <a:r>
              <a:rPr lang="en-US" b="1" dirty="0"/>
              <a:t>(Matthew 23:27) [Remember Jesus description of the Pharisees], </a:t>
            </a:r>
            <a:r>
              <a:rPr lang="en-US" i="1" dirty="0"/>
              <a:t>“Woe to you, scribes and Pharisees, hypocrites! For you are like whitewashed tombs which indeed appear beautiful outwardly, but inside are full of dead men's bones </a:t>
            </a:r>
            <a:r>
              <a:rPr lang="en-US" i="1" u="sng" dirty="0"/>
              <a:t>and all uncleanness</a:t>
            </a:r>
            <a:r>
              <a:rPr lang="en-US" i="1" dirty="0"/>
              <a:t>.”</a:t>
            </a:r>
          </a:p>
          <a:p>
            <a:pPr marL="171450" indent="-171450">
              <a:buFont typeface="Arial" panose="020B0604020202020204" pitchFamily="34" charset="0"/>
              <a:buChar char="•"/>
            </a:pPr>
            <a:r>
              <a:rPr lang="en-US" dirty="0"/>
              <a:t>Jewish burial practices in the first century are almost unchanged to this day</a:t>
            </a:r>
          </a:p>
          <a:p>
            <a:pPr marL="628650" lvl="1" indent="-171450">
              <a:buFont typeface="Arial" panose="020B0604020202020204" pitchFamily="34" charset="0"/>
              <a:buChar char="•"/>
            </a:pPr>
            <a:r>
              <a:rPr lang="en-US" dirty="0"/>
              <a:t>Burial is to occur within 24 hours unless civil law prohibits it</a:t>
            </a:r>
          </a:p>
          <a:p>
            <a:pPr marL="628650" lvl="1" indent="-171450">
              <a:buFont typeface="Arial" panose="020B0604020202020204" pitchFamily="34" charset="0"/>
              <a:buChar char="•"/>
            </a:pPr>
            <a:r>
              <a:rPr lang="en-US" dirty="0"/>
              <a:t>Burial is never to occur on the Sabbath</a:t>
            </a:r>
          </a:p>
          <a:p>
            <a:pPr marL="628650" lvl="1" indent="-171450">
              <a:buFont typeface="Arial" panose="020B0604020202020204" pitchFamily="34" charset="0"/>
              <a:buChar char="•"/>
            </a:pPr>
            <a:r>
              <a:rPr lang="en-US" dirty="0"/>
              <a:t>No cremation or cosmetics on body</a:t>
            </a:r>
          </a:p>
          <a:p>
            <a:pPr marL="628650" lvl="1" indent="-171450">
              <a:buFont typeface="Arial" panose="020B0604020202020204" pitchFamily="34" charset="0"/>
              <a:buChar char="•"/>
            </a:pPr>
            <a:r>
              <a:rPr lang="en-US" dirty="0"/>
              <a:t>No embalming unless required by law</a:t>
            </a:r>
          </a:p>
          <a:p>
            <a:pPr marL="628650" lvl="1" indent="-171450">
              <a:buFont typeface="Arial" panose="020B0604020202020204" pitchFamily="34" charset="0"/>
              <a:buChar char="•"/>
            </a:pPr>
            <a:r>
              <a:rPr lang="en-US" dirty="0"/>
              <a:t>Plain wooden caskets so as to not prohibit the return of the body to the earth.</a:t>
            </a:r>
          </a:p>
          <a:p>
            <a:pPr marL="171450" indent="-171450">
              <a:buFont typeface="Arial" panose="020B0604020202020204" pitchFamily="34" charset="0"/>
              <a:buChar char="•"/>
            </a:pPr>
            <a:r>
              <a:rPr lang="en-US" dirty="0"/>
              <a:t>Regarding the mourning widow, it was a natural response</a:t>
            </a:r>
          </a:p>
          <a:p>
            <a:pPr marL="0" indent="0">
              <a:buFont typeface="Arial" panose="020B0604020202020204" pitchFamily="34" charset="0"/>
              <a:buNone/>
            </a:pPr>
            <a:r>
              <a:rPr lang="en-US" b="1" dirty="0"/>
              <a:t>(Jeremiah 6:26) [God’s words to Judah, comparing the coming judgment to be as bitter as the loss of a son], </a:t>
            </a:r>
            <a:r>
              <a:rPr lang="en-US" dirty="0"/>
              <a:t>“O daughter of my people, dress in sackcloth and roll about in ashes! Make mourning as for an only son, most bitter lamentation; for the plunderer will suddenly come upon us.”</a:t>
            </a:r>
          </a:p>
          <a:p>
            <a:pPr marL="171450" indent="-171450">
              <a:buFont typeface="Arial" panose="020B0604020202020204" pitchFamily="34" charset="0"/>
              <a:buChar char="•"/>
            </a:pPr>
            <a:r>
              <a:rPr lang="en-US" dirty="0"/>
              <a:t>However, Jesus gives victory over death! (Both here, and in the resurrection!)</a:t>
            </a:r>
          </a:p>
          <a:p>
            <a:r>
              <a:rPr lang="en-US" b="1" dirty="0"/>
              <a:t>(Revelation 1:18), </a:t>
            </a:r>
            <a:r>
              <a:rPr lang="en-US" i="1" dirty="0"/>
              <a:t>“I am He who lives, and was dead, and behold, I am alive forevermore. Amen. And I have the keys of Hades and of Death.”</a:t>
            </a:r>
          </a:p>
          <a:p>
            <a:r>
              <a:rPr lang="en-US" b="1" i="0" dirty="0"/>
              <a:t>(1 Corinthians 15:54-57), </a:t>
            </a:r>
            <a:r>
              <a:rPr lang="en-US" i="1" dirty="0"/>
              <a:t>“So when this corruptible has put on incorruption, and this mortal has put on immortality, then shall be brought to pass the saying that is written: “Death is swallowed up in victory.”  </a:t>
            </a:r>
            <a:r>
              <a:rPr lang="en-US" i="1" baseline="30000" dirty="0"/>
              <a:t>55</a:t>
            </a:r>
            <a:r>
              <a:rPr lang="en-US" i="1" dirty="0"/>
              <a:t> “O Death, where is your sting? O Hades, where is your victory?” </a:t>
            </a:r>
            <a:r>
              <a:rPr lang="en-US" i="1" baseline="30000" dirty="0"/>
              <a:t>56</a:t>
            </a:r>
            <a:r>
              <a:rPr lang="en-US" i="1" dirty="0"/>
              <a:t> The sting of death is sin, and the strength of sin is the law.</a:t>
            </a:r>
            <a:r>
              <a:rPr lang="en-US" i="1" baseline="30000" dirty="0"/>
              <a:t> 57</a:t>
            </a:r>
            <a:r>
              <a:rPr lang="en-US" i="1" dirty="0"/>
              <a:t> But thanks be to God, who gives us the victory through our Lord Jesus Christ.”</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267958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Perhaps Jesus’ compassion on the widow was in part because of her plight</a:t>
            </a:r>
          </a:p>
          <a:p>
            <a:pPr marL="171450" indent="-171450">
              <a:buFont typeface="Arial" panose="020B0604020202020204" pitchFamily="34" charset="0"/>
              <a:buChar char="•"/>
            </a:pPr>
            <a:r>
              <a:rPr lang="en-US" i="0" dirty="0"/>
              <a:t>She had lost her husband, and her son</a:t>
            </a:r>
          </a:p>
          <a:p>
            <a:pPr marL="171450" indent="-171450">
              <a:buFont typeface="Arial" panose="020B0604020202020204" pitchFamily="34" charset="0"/>
              <a:buChar char="•"/>
            </a:pPr>
            <a:r>
              <a:rPr lang="en-US" i="0" dirty="0"/>
              <a:t>In that day, she would have been without the means to support herself.  Her future would be bleak.</a:t>
            </a:r>
          </a:p>
          <a:p>
            <a:pPr marL="171450" indent="-171450">
              <a:buFont typeface="Arial" panose="020B0604020202020204" pitchFamily="34" charset="0"/>
              <a:buChar char="•"/>
            </a:pPr>
            <a:r>
              <a:rPr lang="en-US" b="1" i="0" dirty="0"/>
              <a:t>Jesus condemned the abuse and mistreatment of widows by those in power</a:t>
            </a:r>
          </a:p>
          <a:p>
            <a:pPr marL="0" indent="0">
              <a:buFont typeface="Arial" panose="020B0604020202020204" pitchFamily="34" charset="0"/>
              <a:buNone/>
            </a:pPr>
            <a:r>
              <a:rPr lang="en-US" b="1" i="0" dirty="0"/>
              <a:t>(Mark 12:38-40), </a:t>
            </a:r>
            <a:r>
              <a:rPr lang="en-US" i="1" dirty="0"/>
              <a:t>“Then He said to them in His teaching, “Beware of the scribes, who desire to go around in long robes, love greetings in the marketplaces,</a:t>
            </a:r>
            <a:r>
              <a:rPr lang="en-US" i="1" baseline="30000" dirty="0"/>
              <a:t> 39</a:t>
            </a:r>
            <a:r>
              <a:rPr lang="en-US" i="1" dirty="0"/>
              <a:t> the best seats in the synagogues, and the best places at feasts,</a:t>
            </a:r>
            <a:r>
              <a:rPr lang="en-US" i="1" baseline="30000" dirty="0"/>
              <a:t> 40</a:t>
            </a:r>
            <a:r>
              <a:rPr lang="en-US" i="1" dirty="0"/>
              <a:t> </a:t>
            </a:r>
            <a:r>
              <a:rPr lang="en-US" i="1" u="sng" dirty="0"/>
              <a:t>who devour widows’ houses</a:t>
            </a:r>
            <a:r>
              <a:rPr lang="en-US" i="1" dirty="0"/>
              <a:t>, and for a pretense make long prayers. These will receive greater condemnation.”</a:t>
            </a:r>
          </a:p>
          <a:p>
            <a:pPr marL="171450" indent="-171450">
              <a:buFont typeface="Arial" panose="020B0604020202020204" pitchFamily="34" charset="0"/>
              <a:buChar char="•"/>
            </a:pPr>
            <a:r>
              <a:rPr lang="en-US" b="1" i="0" dirty="0"/>
              <a:t>The practice and obligation of the local church was to care for the widows in their number</a:t>
            </a:r>
          </a:p>
          <a:p>
            <a:pPr marL="0" indent="0">
              <a:buFont typeface="Arial" panose="020B0604020202020204" pitchFamily="34" charset="0"/>
              <a:buNone/>
            </a:pPr>
            <a:r>
              <a:rPr lang="en-US" b="1" i="0" dirty="0"/>
              <a:t>(Acts 6:1), </a:t>
            </a:r>
            <a:r>
              <a:rPr lang="en-US" i="1" dirty="0"/>
              <a:t>“Now in those days, when the number of the disciples was multiplying, there arose a complaint against the Hebrews by the Hellenists, because their widows were neglected in the daily distribution.”</a:t>
            </a:r>
          </a:p>
          <a:p>
            <a:pPr marL="171450" indent="-171450">
              <a:buFont typeface="Arial" panose="020B0604020202020204" pitchFamily="34" charset="0"/>
              <a:buChar char="•"/>
            </a:pPr>
            <a:r>
              <a:rPr lang="en-US" b="1" i="0" dirty="0"/>
              <a:t>The first obligation to care for a widow comes upon the believing son!</a:t>
            </a:r>
          </a:p>
          <a:p>
            <a:pPr marL="0" indent="0">
              <a:buFont typeface="Arial" panose="020B0604020202020204" pitchFamily="34" charset="0"/>
              <a:buNone/>
            </a:pPr>
            <a:r>
              <a:rPr lang="en-US" b="1" i="0" dirty="0"/>
              <a:t>(1 Timothy 5:16), </a:t>
            </a:r>
            <a:r>
              <a:rPr lang="en-US" i="0" dirty="0"/>
              <a:t>“If any believing man or woman has widows, let them relieve them, and do not let the church be burdened, that it may relieve those who are really widows.”</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33928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7:16-17), </a:t>
            </a:r>
            <a:r>
              <a:rPr lang="en-US" i="1" dirty="0"/>
              <a:t>“Then fear came upon all, and they glorified God, saying, “A great prophet has risen up among us”; and, “God has visited His people.”</a:t>
            </a:r>
            <a:r>
              <a:rPr lang="en-US" i="1" baseline="30000" dirty="0"/>
              <a:t> 17</a:t>
            </a:r>
            <a:r>
              <a:rPr lang="en-US" i="1" dirty="0"/>
              <a:t> And this report about Him went throughout all Judea and all the surrounding region.”</a:t>
            </a:r>
          </a:p>
          <a:p>
            <a:pPr marL="171450" indent="-171450">
              <a:buFont typeface="Arial" panose="020B0604020202020204" pitchFamily="34" charset="0"/>
              <a:buChar char="•"/>
            </a:pPr>
            <a:r>
              <a:rPr lang="en-US" b="1" dirty="0"/>
              <a:t>Their praise to God was focused on two great facts:</a:t>
            </a:r>
          </a:p>
          <a:p>
            <a:pPr marL="628650" lvl="1" indent="-171450">
              <a:buFont typeface="Arial" panose="020B0604020202020204" pitchFamily="34" charset="0"/>
              <a:buChar char="•"/>
            </a:pPr>
            <a:r>
              <a:rPr lang="en-US" dirty="0"/>
              <a:t>Jesus was a great prophet.  (Elijah 1 Kings 17; Elisha 2 Kings 4, had raised the dead). </a:t>
            </a:r>
            <a:r>
              <a:rPr lang="en-US" i="1" dirty="0"/>
              <a:t> “risen up" </a:t>
            </a:r>
            <a:r>
              <a:rPr lang="en-US" dirty="0"/>
              <a:t>indicates their belief that God had sent Jesus to give them his message.</a:t>
            </a:r>
          </a:p>
          <a:p>
            <a:pPr marL="628650" lvl="1" indent="-171450">
              <a:buFont typeface="Arial" panose="020B0604020202020204" pitchFamily="34" charset="0"/>
              <a:buChar char="•"/>
            </a:pPr>
            <a:r>
              <a:rPr lang="en-US" i="1" dirty="0"/>
              <a:t>“God has visited His people.”  </a:t>
            </a:r>
            <a:r>
              <a:rPr lang="en-US" dirty="0"/>
              <a:t>It had been almost 400 years since God had sent a prophet with His message, except for John the Baptist.  (God visiting through prophets, Ruth 1:6; 1 Samuel 2:21).</a:t>
            </a:r>
          </a:p>
          <a:p>
            <a:pPr marL="171450" lvl="0" indent="-171450">
              <a:buFont typeface="Arial" panose="020B0604020202020204" pitchFamily="34" charset="0"/>
              <a:buChar char="•"/>
            </a:pPr>
            <a:r>
              <a:rPr lang="en-US" b="1" dirty="0"/>
              <a:t>Note:  The news of this great event spread like wildfire all through the region!</a:t>
            </a:r>
          </a:p>
          <a:p>
            <a:endParaRPr lang="en-US" dirty="0"/>
          </a:p>
          <a:p>
            <a:pPr marL="171450" indent="-171450">
              <a:buFont typeface="Arial" panose="020B0604020202020204" pitchFamily="34" charset="0"/>
              <a:buChar char="•"/>
            </a:pPr>
            <a:r>
              <a:rPr lang="en-US" b="1" dirty="0"/>
              <a:t>Verse 13 is the first time that Luke refers to Jesus (in his own words) as Lord.</a:t>
            </a:r>
          </a:p>
          <a:p>
            <a:r>
              <a:rPr lang="en-US" b="1" dirty="0"/>
              <a:t>(Luke 7:13), </a:t>
            </a:r>
            <a:r>
              <a:rPr lang="en-US" i="1" dirty="0"/>
              <a:t>“When the Lord saw her, He had compassion on her and said to her, “Do not weep.”</a:t>
            </a:r>
          </a:p>
          <a:p>
            <a:pPr marL="628650" lvl="1" indent="-171450">
              <a:buFont typeface="Arial" panose="020B0604020202020204" pitchFamily="34" charset="0"/>
              <a:buChar char="•"/>
            </a:pPr>
            <a:r>
              <a:rPr lang="en-US" dirty="0"/>
              <a:t>It is one thing to be a master teacher</a:t>
            </a:r>
          </a:p>
          <a:p>
            <a:pPr marL="628650" lvl="1" indent="-171450">
              <a:buFont typeface="Arial" panose="020B0604020202020204" pitchFamily="34" charset="0"/>
              <a:buChar char="•"/>
            </a:pPr>
            <a:r>
              <a:rPr lang="en-US" dirty="0"/>
              <a:t>This power to raise one from the dead indicates Jesus to be Divine.  (Messianic King, coming Ruler).</a:t>
            </a:r>
          </a:p>
          <a:p>
            <a:pPr marL="628650" lvl="1" indent="-171450">
              <a:buFont typeface="Arial" panose="020B0604020202020204" pitchFamily="34" charset="0"/>
              <a:buChar char="•"/>
            </a:pPr>
            <a:r>
              <a:rPr lang="en-US" dirty="0"/>
              <a:t>Note:  After His resurrection, all His followers call Him Lord.</a:t>
            </a:r>
          </a:p>
          <a:p>
            <a:pPr marL="0" lvl="0" indent="0">
              <a:buFont typeface="Arial" panose="020B0604020202020204" pitchFamily="34" charset="0"/>
              <a:buNone/>
            </a:pPr>
            <a:r>
              <a:rPr lang="en-US" b="1" dirty="0"/>
              <a:t>(Acts 2:36), </a:t>
            </a:r>
            <a:r>
              <a:rPr lang="en-US" i="1" dirty="0"/>
              <a:t>“Therefore let all the house of Israel know assuredly that God has made this Jesus, whom you crucified, both Lord and Christ.”</a:t>
            </a:r>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41851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8/25/2018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8/25/2018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2" y="5272391"/>
            <a:ext cx="11627797"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Raising the Widow’s Son</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(Luke 7:11-17)</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CD375-97EF-403B-AE83-484B0B7D18FD}"/>
              </a:ext>
            </a:extLst>
          </p:cNvPr>
          <p:cNvPicPr>
            <a:picLocks noChangeAspect="1"/>
          </p:cNvPicPr>
          <p:nvPr/>
        </p:nvPicPr>
        <p:blipFill>
          <a:blip r:embed="rId3"/>
          <a:stretch>
            <a:fillRect/>
          </a:stretch>
        </p:blipFill>
        <p:spPr>
          <a:xfrm>
            <a:off x="-1" y="-1"/>
            <a:ext cx="7265458" cy="7248793"/>
          </a:xfrm>
          <a:prstGeom prst="rect">
            <a:avLst/>
          </a:prstGeom>
        </p:spPr>
      </p:pic>
      <p:pic>
        <p:nvPicPr>
          <p:cNvPr id="6" name="Picture 5">
            <a:extLst>
              <a:ext uri="{FF2B5EF4-FFF2-40B4-BE49-F238E27FC236}">
                <a16:creationId xmlns:a16="http://schemas.microsoft.com/office/drawing/2014/main" id="{7581852F-AA7A-43B6-B236-BF9153E0514B}"/>
              </a:ext>
            </a:extLst>
          </p:cNvPr>
          <p:cNvPicPr>
            <a:picLocks noChangeAspect="1"/>
          </p:cNvPicPr>
          <p:nvPr/>
        </p:nvPicPr>
        <p:blipFill>
          <a:blip r:embed="rId4"/>
          <a:stretch>
            <a:fillRect/>
          </a:stretch>
        </p:blipFill>
        <p:spPr>
          <a:xfrm>
            <a:off x="7296630" y="-258079"/>
            <a:ext cx="4912469" cy="7418225"/>
          </a:xfrm>
          <a:prstGeom prst="rect">
            <a:avLst/>
          </a:prstGeom>
        </p:spPr>
      </p:pic>
      <p:sp>
        <p:nvSpPr>
          <p:cNvPr id="5" name="Arrow: Curved Right 4">
            <a:extLst>
              <a:ext uri="{FF2B5EF4-FFF2-40B4-BE49-F238E27FC236}">
                <a16:creationId xmlns:a16="http://schemas.microsoft.com/office/drawing/2014/main" id="{782376D2-F0D4-45BB-A0CA-6FCEA8C30F8D}"/>
              </a:ext>
            </a:extLst>
          </p:cNvPr>
          <p:cNvSpPr/>
          <p:nvPr/>
        </p:nvSpPr>
        <p:spPr>
          <a:xfrm rot="2854965">
            <a:off x="1265375" y="-801429"/>
            <a:ext cx="1452712" cy="5910187"/>
          </a:xfrm>
          <a:prstGeom prst="curvedRightArrow">
            <a:avLst>
              <a:gd name="adj1" fmla="val 19118"/>
              <a:gd name="adj2" fmla="val 47657"/>
              <a:gd name="adj3" fmla="val 3432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CA518586-B473-483C-BCCA-6DBA08C8EC6E}"/>
              </a:ext>
            </a:extLst>
          </p:cNvPr>
          <p:cNvSpPr/>
          <p:nvPr/>
        </p:nvSpPr>
        <p:spPr>
          <a:xfrm>
            <a:off x="9311148" y="1787236"/>
            <a:ext cx="1162888" cy="12607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to Learn from this Narrative</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562099"/>
            <a:ext cx="11055927" cy="4921827"/>
          </a:xfrm>
        </p:spPr>
        <p:txBody>
          <a:bodyPr>
            <a:normAutofit/>
          </a:bodyPr>
          <a:lstStyle/>
          <a:p>
            <a:pPr marL="465138" indent="-465138">
              <a:tabLst>
                <a:tab pos="465138" algn="l"/>
              </a:tabLst>
            </a:pPr>
            <a:r>
              <a:rPr lang="en-US" sz="4000" b="1" dirty="0">
                <a:solidFill>
                  <a:schemeClr val="bg1"/>
                </a:solidFill>
              </a:rPr>
              <a:t>We too are to have compassion!</a:t>
            </a:r>
          </a:p>
          <a:p>
            <a:pPr marL="914400" lvl="1" indent="0">
              <a:buNone/>
              <a:tabLst>
                <a:tab pos="465138" algn="l"/>
              </a:tabLst>
            </a:pPr>
            <a:r>
              <a:rPr lang="en-US" sz="4000" dirty="0">
                <a:solidFill>
                  <a:srgbClr val="FFD966"/>
                </a:solidFill>
              </a:rPr>
              <a:t>John 11:33-35; Rom. 12:15; Gal. 6:10; Jas. 1:27</a:t>
            </a:r>
          </a:p>
        </p:txBody>
      </p:sp>
    </p:spTree>
    <p:extLst>
      <p:ext uri="{BB962C8B-B14F-4D97-AF65-F5344CB8AC3E}">
        <p14:creationId xmlns:p14="http://schemas.microsoft.com/office/powerpoint/2010/main" val="342362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to Learn from this Narrative</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562099"/>
            <a:ext cx="11055927" cy="4921827"/>
          </a:xfrm>
        </p:spPr>
        <p:txBody>
          <a:bodyPr>
            <a:normAutofit/>
          </a:bodyPr>
          <a:lstStyle/>
          <a:p>
            <a:pPr marL="465138" indent="-465138">
              <a:tabLst>
                <a:tab pos="465138" algn="l"/>
              </a:tabLst>
            </a:pPr>
            <a:r>
              <a:rPr lang="en-US" sz="4000" b="1" dirty="0">
                <a:solidFill>
                  <a:schemeClr val="bg1"/>
                </a:solidFill>
              </a:rPr>
              <a:t>We too are to have compassion!</a:t>
            </a:r>
          </a:p>
          <a:p>
            <a:pPr marL="914400" lvl="1" indent="0">
              <a:buNone/>
              <a:tabLst>
                <a:tab pos="465138" algn="l"/>
              </a:tabLst>
            </a:pPr>
            <a:r>
              <a:rPr lang="en-US" sz="4000" dirty="0">
                <a:solidFill>
                  <a:srgbClr val="FFD966"/>
                </a:solidFill>
              </a:rPr>
              <a:t>John 11:33-35; Rom. 12:15; Gal. 6:10; Jas. 1:27</a:t>
            </a:r>
          </a:p>
          <a:p>
            <a:pPr marL="514350" indent="-514350">
              <a:tabLst>
                <a:tab pos="285750" algn="l"/>
              </a:tabLst>
            </a:pPr>
            <a:r>
              <a:rPr lang="en-US" sz="4000" b="1" dirty="0">
                <a:solidFill>
                  <a:schemeClr val="bg1"/>
                </a:solidFill>
              </a:rPr>
              <a:t>Grief is natural, but Jesus has power over death!</a:t>
            </a:r>
          </a:p>
          <a:p>
            <a:pPr marL="914400" lvl="1" indent="0">
              <a:buNone/>
              <a:tabLst>
                <a:tab pos="571500" algn="l"/>
              </a:tabLst>
            </a:pPr>
            <a:r>
              <a:rPr lang="en-US" sz="4000" dirty="0">
                <a:solidFill>
                  <a:srgbClr val="FFD966"/>
                </a:solidFill>
              </a:rPr>
              <a:t>Matt. 23:27; Jer. 6:26; Rev. 1:18; 1 Cor. 15:54-57</a:t>
            </a:r>
          </a:p>
        </p:txBody>
      </p:sp>
    </p:spTree>
    <p:extLst>
      <p:ext uri="{BB962C8B-B14F-4D97-AF65-F5344CB8AC3E}">
        <p14:creationId xmlns:p14="http://schemas.microsoft.com/office/powerpoint/2010/main" val="30477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to Learn from this Narrative</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562099"/>
            <a:ext cx="11055927" cy="4921827"/>
          </a:xfrm>
        </p:spPr>
        <p:txBody>
          <a:bodyPr>
            <a:normAutofit/>
          </a:bodyPr>
          <a:lstStyle/>
          <a:p>
            <a:pPr marL="465138" indent="-465138">
              <a:tabLst>
                <a:tab pos="465138" algn="l"/>
              </a:tabLst>
            </a:pPr>
            <a:r>
              <a:rPr lang="en-US" sz="4000" b="1" dirty="0">
                <a:solidFill>
                  <a:schemeClr val="bg1"/>
                </a:solidFill>
              </a:rPr>
              <a:t>We too are to have compassion!</a:t>
            </a:r>
          </a:p>
          <a:p>
            <a:pPr marL="914400" lvl="1" indent="0">
              <a:buNone/>
              <a:tabLst>
                <a:tab pos="465138" algn="l"/>
              </a:tabLst>
            </a:pPr>
            <a:r>
              <a:rPr lang="en-US" sz="4000" dirty="0">
                <a:solidFill>
                  <a:srgbClr val="FFD966"/>
                </a:solidFill>
              </a:rPr>
              <a:t>John 11:33-35; Rom. 12:15; Gal. 6:10; Jas. 1:27</a:t>
            </a:r>
          </a:p>
          <a:p>
            <a:pPr marL="514350" indent="-514350">
              <a:tabLst>
                <a:tab pos="285750" algn="l"/>
              </a:tabLst>
            </a:pPr>
            <a:r>
              <a:rPr lang="en-US" sz="4000" b="1" dirty="0">
                <a:solidFill>
                  <a:schemeClr val="bg1"/>
                </a:solidFill>
              </a:rPr>
              <a:t>Grief is natural, but Jesus has power over death!</a:t>
            </a:r>
          </a:p>
          <a:p>
            <a:pPr marL="914400" lvl="1" indent="0">
              <a:buNone/>
              <a:tabLst>
                <a:tab pos="571500" algn="l"/>
              </a:tabLst>
            </a:pPr>
            <a:r>
              <a:rPr lang="en-US" sz="4000" dirty="0">
                <a:solidFill>
                  <a:srgbClr val="FFD966"/>
                </a:solidFill>
              </a:rPr>
              <a:t>Matt. 23:27; Jer. 6:26; Rev. 1:18; 1 Cor. 15:54-57</a:t>
            </a:r>
          </a:p>
          <a:p>
            <a:pPr marL="571500" indent="-571500">
              <a:tabLst>
                <a:tab pos="457200" algn="l"/>
              </a:tabLst>
            </a:pPr>
            <a:r>
              <a:rPr lang="en-US" sz="4000" b="1" dirty="0">
                <a:solidFill>
                  <a:schemeClr val="bg1"/>
                </a:solidFill>
              </a:rPr>
              <a:t>The plight of a widow indeed, and the son’s responsibility</a:t>
            </a:r>
          </a:p>
          <a:p>
            <a:pPr marL="914400" lvl="1" indent="0">
              <a:buNone/>
              <a:tabLst>
                <a:tab pos="742950" algn="l"/>
                <a:tab pos="971550" algn="l"/>
              </a:tabLst>
            </a:pPr>
            <a:r>
              <a:rPr lang="en-US" sz="4000" dirty="0">
                <a:solidFill>
                  <a:srgbClr val="FFD966"/>
                </a:solidFill>
              </a:rPr>
              <a:t>Mark 12:38-40; Acts 6:1; 1 Timothy 5:16</a:t>
            </a:r>
          </a:p>
          <a:p>
            <a:pPr marL="571500" indent="-571500">
              <a:tabLst>
                <a:tab pos="457200" algn="l"/>
              </a:tabLst>
            </a:pPr>
            <a:endParaRPr lang="en-US" sz="4400" dirty="0">
              <a:solidFill>
                <a:srgbClr val="FFD966"/>
              </a:solidFill>
            </a:endParaRPr>
          </a:p>
        </p:txBody>
      </p:sp>
    </p:spTree>
    <p:extLst>
      <p:ext uri="{BB962C8B-B14F-4D97-AF65-F5344CB8AC3E}">
        <p14:creationId xmlns:p14="http://schemas.microsoft.com/office/powerpoint/2010/main" val="41261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7873" y="478905"/>
            <a:ext cx="11054542" cy="1172095"/>
          </a:xfrm>
        </p:spPr>
        <p:txBody>
          <a:bodyPr>
            <a:normAutofit/>
          </a:bodyPr>
          <a:lstStyle/>
          <a:p>
            <a:r>
              <a:rPr lang="en-US" sz="72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651000" y="2006599"/>
            <a:ext cx="8890000" cy="4070927"/>
          </a:xfrm>
        </p:spPr>
        <p:txBody>
          <a:bodyPr>
            <a:normAutofit/>
          </a:bodyPr>
          <a:lstStyle/>
          <a:p>
            <a:pPr marL="0" indent="0" algn="ctr">
              <a:buNone/>
              <a:tabLst>
                <a:tab pos="465138" algn="l"/>
              </a:tabLst>
            </a:pPr>
            <a:r>
              <a:rPr lang="en-US" sz="5400" b="1" dirty="0">
                <a:solidFill>
                  <a:schemeClr val="bg1"/>
                </a:solidFill>
              </a:rPr>
              <a:t>The people feared and glorified God!</a:t>
            </a:r>
          </a:p>
          <a:p>
            <a:pPr marL="0" indent="0" algn="ctr">
              <a:buNone/>
              <a:tabLst>
                <a:tab pos="465138" algn="l"/>
              </a:tabLst>
            </a:pPr>
            <a:endParaRPr lang="en-US" sz="5400" b="1" i="1" dirty="0">
              <a:solidFill>
                <a:schemeClr val="bg1"/>
              </a:solidFill>
            </a:endParaRPr>
          </a:p>
          <a:p>
            <a:pPr marL="0" indent="0" algn="ctr">
              <a:buNone/>
              <a:tabLst>
                <a:tab pos="465138" algn="l"/>
              </a:tabLst>
            </a:pPr>
            <a:r>
              <a:rPr lang="en-US" sz="5400" b="1" dirty="0">
                <a:solidFill>
                  <a:srgbClr val="FFD966"/>
                </a:solidFill>
              </a:rPr>
              <a:t>Jesus is the Lord!</a:t>
            </a:r>
            <a:endParaRPr lang="en-US" sz="5400" dirty="0">
              <a:solidFill>
                <a:srgbClr val="FFD966"/>
              </a:solidFill>
            </a:endParaRPr>
          </a:p>
        </p:txBody>
      </p:sp>
    </p:spTree>
    <p:extLst>
      <p:ext uri="{BB962C8B-B14F-4D97-AF65-F5344CB8AC3E}">
        <p14:creationId xmlns:p14="http://schemas.microsoft.com/office/powerpoint/2010/main" val="21133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1602</Words>
  <Application>Microsoft Office PowerPoint</Application>
  <PresentationFormat>Widescreen</PresentationFormat>
  <Paragraphs>95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Six feet under</vt:lpstr>
      <vt:lpstr>Calibri Light</vt:lpstr>
      <vt:lpstr>Pristina</vt:lpstr>
      <vt:lpstr>Calibri</vt:lpstr>
      <vt:lpstr>Office Theme</vt:lpstr>
      <vt:lpstr>About My Father’s Business</vt:lpstr>
      <vt:lpstr>PowerPoint Presentation</vt:lpstr>
      <vt:lpstr>Lessons to Learn from this Narrative</vt:lpstr>
      <vt:lpstr>Lessons to Learn from this Narrative</vt:lpstr>
      <vt:lpstr>Lessons to Learn from this Narrative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28</cp:revision>
  <dcterms:created xsi:type="dcterms:W3CDTF">2017-09-01T17:46:22Z</dcterms:created>
  <dcterms:modified xsi:type="dcterms:W3CDTF">2018-08-26T03:12:41Z</dcterms:modified>
</cp:coreProperties>
</file>