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8"/>
  </p:notesMasterIdLst>
  <p:handoutMasterIdLst>
    <p:handoutMasterId r:id="rId9"/>
  </p:handoutMasterIdLst>
  <p:sldIdLst>
    <p:sldId id="256" r:id="rId2"/>
    <p:sldId id="257" r:id="rId3"/>
    <p:sldId id="258" r:id="rId4"/>
    <p:sldId id="259" r:id="rId5"/>
    <p:sldId id="260" r:id="rId6"/>
    <p:sldId id="261" r:id="rId7"/>
  </p:sldIdLst>
  <p:sldSz cx="12192000" cy="6858000"/>
  <p:notesSz cx="6858000" cy="9144000"/>
  <p:embeddedFontLst>
    <p:embeddedFont>
      <p:font typeface="Six feet under" panose="02000000000000000000" pitchFamily="2" charset="0"/>
      <p:regular r:id="rId10"/>
    </p:embeddedFont>
    <p:embeddedFont>
      <p:font typeface="Calibri Light" panose="020F0302020204030204" pitchFamily="34" charset="0"/>
      <p:regular r:id="rId11"/>
      <p:italic r:id="rId12"/>
    </p:embeddedFont>
    <p:embeddedFont>
      <p:font typeface="Calibri" panose="020F0502020204030204" pitchFamily="34" charset="0"/>
      <p:regular r:id="rId13"/>
      <p:bold r:id="rId14"/>
      <p:italic r:id="rId15"/>
      <p:boldItalic r:id="rId16"/>
    </p:embeddedFont>
    <p:embeddedFont>
      <p:font typeface="Pristina" panose="03060402040406080204" pitchFamily="66"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966"/>
    <a:srgbClr val="272626"/>
    <a:srgbClr val="1A1736"/>
    <a:srgbClr val="1410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43162" autoAdjust="0"/>
  </p:normalViewPr>
  <p:slideViewPr>
    <p:cSldViewPr snapToGrid="0">
      <p:cViewPr varScale="1">
        <p:scale>
          <a:sx n="33" d="100"/>
          <a:sy n="33" d="100"/>
        </p:scale>
        <p:origin x="2534" y="53"/>
      </p:cViewPr>
      <p:guideLst/>
    </p:cSldViewPr>
  </p:slideViewPr>
  <p:notesTextViewPr>
    <p:cViewPr>
      <p:scale>
        <a:sx n="1" d="1"/>
        <a:sy n="1" d="1"/>
      </p:scale>
      <p:origin x="0" y="0"/>
    </p:cViewPr>
  </p:notesTextViewPr>
  <p:notesViewPr>
    <p:cSldViewPr snapToGrid="0">
      <p:cViewPr>
        <p:scale>
          <a:sx n="78" d="100"/>
          <a:sy n="78" d="100"/>
        </p:scale>
        <p:origin x="2808"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font" Target="fonts/font5.fntdata"/><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A2AE04E-8ABD-43A7-B97B-5EEB7D102DD1}"/>
              </a:ext>
            </a:extLst>
          </p:cNvPr>
          <p:cNvSpPr>
            <a:spLocks noGrp="1"/>
          </p:cNvSpPr>
          <p:nvPr>
            <p:ph type="hdr" sz="quarter"/>
          </p:nvPr>
        </p:nvSpPr>
        <p:spPr>
          <a:xfrm>
            <a:off x="-1" y="0"/>
            <a:ext cx="3676261" cy="700088"/>
          </a:xfrm>
          <a:prstGeom prst="rect">
            <a:avLst/>
          </a:prstGeom>
        </p:spPr>
        <p:txBody>
          <a:bodyPr vert="horz" lIns="91440" tIns="45720" rIns="91440" bIns="45720" rtlCol="0"/>
          <a:lstStyle>
            <a:lvl1pPr algn="l">
              <a:defRPr sz="1200"/>
            </a:lvl1pPr>
          </a:lstStyle>
          <a:p>
            <a:r>
              <a:rPr lang="en-US" sz="1800" dirty="0">
                <a:latin typeface="Six feet under" panose="02000000000000000000" pitchFamily="2" charset="0"/>
              </a:rPr>
              <a:t>About My Father</a:t>
            </a:r>
            <a:r>
              <a:rPr lang="en-US" sz="1800" dirty="0">
                <a:latin typeface="Pristina" panose="03060402040406080204" pitchFamily="66" charset="0"/>
              </a:rPr>
              <a:t>’</a:t>
            </a:r>
            <a:r>
              <a:rPr lang="en-US" sz="1800" dirty="0">
                <a:latin typeface="Six feet under" panose="02000000000000000000" pitchFamily="2" charset="0"/>
              </a:rPr>
              <a:t>s Business</a:t>
            </a:r>
          </a:p>
          <a:p>
            <a:r>
              <a:rPr lang="en-US" dirty="0"/>
              <a:t>Lesson 4: Dependence Upon God (Matthew 6:19-34) </a:t>
            </a:r>
          </a:p>
        </p:txBody>
      </p:sp>
      <p:sp>
        <p:nvSpPr>
          <p:cNvPr id="3" name="Date Placeholder 2">
            <a:extLst>
              <a:ext uri="{FF2B5EF4-FFF2-40B4-BE49-F238E27FC236}">
                <a16:creationId xmlns:a16="http://schemas.microsoft.com/office/drawing/2014/main" id="{E1142F52-65DF-43CA-BD8C-B1B8BFE0770D}"/>
              </a:ext>
            </a:extLst>
          </p:cNvPr>
          <p:cNvSpPr>
            <a:spLocks noGrp="1"/>
          </p:cNvSpPr>
          <p:nvPr>
            <p:ph type="dt" sz="quarter" idx="1"/>
          </p:nvPr>
        </p:nvSpPr>
        <p:spPr>
          <a:xfrm>
            <a:off x="5038531" y="0"/>
            <a:ext cx="1817882" cy="458788"/>
          </a:xfrm>
          <a:prstGeom prst="rect">
            <a:avLst/>
          </a:prstGeom>
        </p:spPr>
        <p:txBody>
          <a:bodyPr vert="horz" lIns="91440" tIns="45720" rIns="91440" bIns="45720" rtlCol="0"/>
          <a:lstStyle>
            <a:lvl1pPr algn="r">
              <a:defRPr sz="1200"/>
            </a:lvl1pPr>
          </a:lstStyle>
          <a:p>
            <a:r>
              <a:rPr lang="en-US" dirty="0"/>
              <a:t>November 12, 2017 pm</a:t>
            </a:r>
          </a:p>
        </p:txBody>
      </p:sp>
      <p:sp>
        <p:nvSpPr>
          <p:cNvPr id="4" name="Footer Placeholder 3">
            <a:extLst>
              <a:ext uri="{FF2B5EF4-FFF2-40B4-BE49-F238E27FC236}">
                <a16:creationId xmlns:a16="http://schemas.microsoft.com/office/drawing/2014/main" id="{6D965E3C-915A-429B-93D6-DA25D8E9C6D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0F9F27A9-692B-4050-AFF9-7B613DEFAC8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EBF9192C-301F-4469-A832-1F65B187DE9C}" type="slidenum">
              <a:rPr lang="en-US" smtClean="0"/>
              <a:t>‹#›</a:t>
            </a:fld>
            <a:endParaRPr lang="en-US" dirty="0"/>
          </a:p>
        </p:txBody>
      </p:sp>
    </p:spTree>
    <p:extLst>
      <p:ext uri="{BB962C8B-B14F-4D97-AF65-F5344CB8AC3E}">
        <p14:creationId xmlns:p14="http://schemas.microsoft.com/office/powerpoint/2010/main" val="994707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29E804-DD95-4E28-BB5C-3B5C6CCA9326}" type="datetimeFigureOut">
              <a:rPr lang="en-US" smtClean="0"/>
              <a:t>11/12/2017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74935B-E823-4A8A-94E1-DE1133B34292}" type="slidenum">
              <a:rPr lang="en-US" smtClean="0"/>
              <a:t>‹#›</a:t>
            </a:fld>
            <a:endParaRPr lang="en-US"/>
          </a:p>
        </p:txBody>
      </p:sp>
    </p:spTree>
    <p:extLst>
      <p:ext uri="{BB962C8B-B14F-4D97-AF65-F5344CB8AC3E}">
        <p14:creationId xmlns:p14="http://schemas.microsoft.com/office/powerpoint/2010/main" val="3523717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types of deception:</a:t>
            </a:r>
          </a:p>
          <a:p>
            <a:pPr marL="171450" indent="-171450">
              <a:buFont typeface="Arial" panose="020B0604020202020204" pitchFamily="34" charset="0"/>
              <a:buChar char="•"/>
            </a:pPr>
            <a:r>
              <a:rPr lang="en-US" dirty="0"/>
              <a:t>Deceiving others (6:1-18) through Hypocrisy</a:t>
            </a:r>
          </a:p>
          <a:p>
            <a:pPr marL="171450" indent="-171450">
              <a:buFont typeface="Arial" panose="020B0604020202020204" pitchFamily="34" charset="0"/>
              <a:buChar char="•"/>
            </a:pPr>
            <a:r>
              <a:rPr lang="en-US" dirty="0"/>
              <a:t>Deceiving ourselves (6:19-34) by pretending to trust in God, while instead trusting in material things.</a:t>
            </a:r>
          </a:p>
          <a:p>
            <a:endParaRPr lang="en-US" dirty="0"/>
          </a:p>
          <a:p>
            <a:r>
              <a:rPr lang="en-US" dirty="0"/>
              <a:t>Picture attribution:  More Good Foundation (cropped, with background blurred) Creative Commons </a:t>
            </a:r>
            <a:r>
              <a:rPr lang="en-US" dirty="0" err="1"/>
              <a:t>Liscense</a:t>
            </a:r>
            <a:endParaRPr lang="en-US" dirty="0"/>
          </a:p>
          <a:p>
            <a:r>
              <a:rPr lang="en-US" dirty="0"/>
              <a:t>https://www.flickr.com/photos/moregoodfoundation/5135438113</a:t>
            </a:r>
          </a:p>
        </p:txBody>
      </p:sp>
      <p:sp>
        <p:nvSpPr>
          <p:cNvPr id="4" name="Slide Number Placeholder 3"/>
          <p:cNvSpPr>
            <a:spLocks noGrp="1"/>
          </p:cNvSpPr>
          <p:nvPr>
            <p:ph type="sldNum" sz="quarter" idx="10"/>
          </p:nvPr>
        </p:nvSpPr>
        <p:spPr/>
        <p:txBody>
          <a:bodyPr/>
          <a:lstStyle/>
          <a:p>
            <a:fld id="{A974935B-E823-4A8A-94E1-DE1133B34292}" type="slidenum">
              <a:rPr lang="en-US" smtClean="0"/>
              <a:t>1</a:t>
            </a:fld>
            <a:endParaRPr lang="en-US"/>
          </a:p>
        </p:txBody>
      </p:sp>
    </p:spTree>
    <p:extLst>
      <p:ext uri="{BB962C8B-B14F-4D97-AF65-F5344CB8AC3E}">
        <p14:creationId xmlns:p14="http://schemas.microsoft.com/office/powerpoint/2010/main" val="1225046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It doesn’t make sense to have as our priority the material world!</a:t>
            </a:r>
          </a:p>
          <a:p>
            <a:pPr marL="171450" indent="-171450">
              <a:buFont typeface="Arial" panose="020B0604020202020204" pitchFamily="34" charset="0"/>
              <a:buChar char="•"/>
            </a:pPr>
            <a:r>
              <a:rPr lang="en-US" dirty="0"/>
              <a:t>Physical universe is not permanent (can be seen by rust and moths, and destruction of good  by others.</a:t>
            </a:r>
          </a:p>
          <a:p>
            <a:pPr marL="0" indent="0">
              <a:buFont typeface="Arial" panose="020B0604020202020204" pitchFamily="34" charset="0"/>
              <a:buNone/>
            </a:pPr>
            <a:r>
              <a:rPr lang="en-US" b="1" dirty="0"/>
              <a:t>(Proverbs 27:24), </a:t>
            </a:r>
            <a:r>
              <a:rPr lang="en-US" i="1" dirty="0"/>
              <a:t>“…riches are not forever, nor does a crown endure to all generations.”</a:t>
            </a:r>
          </a:p>
          <a:p>
            <a:pPr marL="0" indent="0">
              <a:buFont typeface="Arial" panose="020B0604020202020204" pitchFamily="34" charset="0"/>
              <a:buNone/>
            </a:pPr>
            <a:r>
              <a:rPr lang="en-US" b="1" i="0" dirty="0"/>
              <a:t>(James 5:2-3), [James to the rich]</a:t>
            </a:r>
            <a:r>
              <a:rPr lang="en-US" i="1" dirty="0"/>
              <a:t>“Your riches are corrupted, and your garments are moth-eaten.</a:t>
            </a:r>
            <a:r>
              <a:rPr lang="en-US" i="1" baseline="30000" dirty="0"/>
              <a:t> 3</a:t>
            </a:r>
            <a:r>
              <a:rPr lang="en-US" i="1" dirty="0"/>
              <a:t> Your gold and silver are corroded, and their corrosion will be a witness against you and will eat your flesh like fire. You have heaped up treasure in the last days.” </a:t>
            </a:r>
            <a:r>
              <a:rPr lang="en-US" b="1" i="0" dirty="0"/>
              <a:t>[He tells them (1) to </a:t>
            </a:r>
            <a:r>
              <a:rPr lang="en-US" b="1" i="1" dirty="0"/>
              <a:t>“weep and howl for your miseries that are coming upon you!”</a:t>
            </a:r>
            <a:r>
              <a:rPr lang="en-US" b="1" i="0" dirty="0"/>
              <a:t>]</a:t>
            </a:r>
          </a:p>
          <a:p>
            <a:pPr marL="171450" indent="-171450">
              <a:buFont typeface="Arial" panose="020B0604020202020204" pitchFamily="34" charset="0"/>
              <a:buChar char="•"/>
            </a:pPr>
            <a:r>
              <a:rPr lang="en-US" dirty="0"/>
              <a:t>Heaven, by contrast, is eternal, no corruption or destruction…</a:t>
            </a:r>
          </a:p>
          <a:p>
            <a:pPr marL="0" indent="0">
              <a:buFont typeface="Arial" panose="020B0604020202020204" pitchFamily="34" charset="0"/>
              <a:buNone/>
            </a:pPr>
            <a:r>
              <a:rPr lang="en-US" b="1" dirty="0"/>
              <a:t>(Colossians 3:2), </a:t>
            </a:r>
            <a:r>
              <a:rPr lang="en-US" i="1" dirty="0"/>
              <a:t>“</a:t>
            </a:r>
            <a:r>
              <a:rPr lang="en-US" i="1" u="sng" dirty="0"/>
              <a:t>Set your mind on things above</a:t>
            </a:r>
            <a:r>
              <a:rPr lang="en-US" i="1" dirty="0"/>
              <a:t>, not on things on the earth.”</a:t>
            </a:r>
          </a:p>
          <a:p>
            <a:pPr marL="0" indent="0">
              <a:buFont typeface="Arial" panose="020B0604020202020204" pitchFamily="34" charset="0"/>
              <a:buNone/>
            </a:pPr>
            <a:r>
              <a:rPr lang="en-US" b="1" dirty="0"/>
              <a:t>(1 Peter 1:3-5), </a:t>
            </a:r>
            <a:r>
              <a:rPr lang="en-US" i="1" dirty="0"/>
              <a:t>“Blessed be the God and Father of our Lord Jesus Christ, who according to His abundant mercy has begotten us again to a living hope through the resurrection of Jesus Christ from the dead,</a:t>
            </a:r>
            <a:r>
              <a:rPr lang="en-US" i="1" baseline="30000" dirty="0"/>
              <a:t> 4</a:t>
            </a:r>
            <a:r>
              <a:rPr lang="en-US" i="1" dirty="0"/>
              <a:t> </a:t>
            </a:r>
            <a:r>
              <a:rPr lang="en-US" i="1" u="sng" dirty="0"/>
              <a:t>to an inheritance incorruptible and undefiled and that does not fade away, reserved in heaven for you</a:t>
            </a:r>
            <a:r>
              <a:rPr lang="en-US" i="1" dirty="0"/>
              <a:t>,</a:t>
            </a:r>
            <a:r>
              <a:rPr lang="en-US" i="1" baseline="30000" dirty="0"/>
              <a:t> 5</a:t>
            </a:r>
            <a:r>
              <a:rPr lang="en-US" i="1" dirty="0"/>
              <a:t> who are kept by the power of God through faith for salvation ready to be revealed in the last time.”</a:t>
            </a:r>
          </a:p>
          <a:p>
            <a:pPr marL="0" indent="0">
              <a:buFont typeface="Arial" panose="020B0604020202020204" pitchFamily="34" charset="0"/>
              <a:buNone/>
            </a:pPr>
            <a:endParaRPr lang="en-US" i="1" dirty="0"/>
          </a:p>
          <a:p>
            <a:pPr marL="0" indent="0">
              <a:buFont typeface="Arial" panose="020B0604020202020204" pitchFamily="34" charset="0"/>
              <a:buNone/>
            </a:pPr>
            <a:r>
              <a:rPr lang="en-US" b="1" i="0" dirty="0"/>
              <a:t>Where your treasures is indicates clearly what is the focus of your heart!</a:t>
            </a:r>
          </a:p>
          <a:p>
            <a:pPr marL="0" indent="0">
              <a:buFont typeface="Arial" panose="020B0604020202020204" pitchFamily="34" charset="0"/>
              <a:buNone/>
            </a:pPr>
            <a:endParaRPr lang="en-US" b="1" i="0" dirty="0"/>
          </a:p>
          <a:p>
            <a:pPr marL="0" indent="0">
              <a:buFont typeface="Arial" panose="020B0604020202020204" pitchFamily="34" charset="0"/>
              <a:buNone/>
            </a:pPr>
            <a:r>
              <a:rPr lang="en-US" b="1" i="0" dirty="0"/>
              <a:t>(2 Chronicles 29:10) [King Hezekiah, in restoring God’s order of worship, said this], </a:t>
            </a:r>
            <a:r>
              <a:rPr lang="en-US" i="1" dirty="0"/>
              <a:t>“Now it is in my heart to make a covenant with the Lord God of Israel, that His fierce wrath may turn away from us.”</a:t>
            </a:r>
            <a:endParaRPr lang="en-US" b="1" i="1" dirty="0"/>
          </a:p>
        </p:txBody>
      </p:sp>
      <p:sp>
        <p:nvSpPr>
          <p:cNvPr id="4" name="Slide Number Placeholder 3"/>
          <p:cNvSpPr>
            <a:spLocks noGrp="1"/>
          </p:cNvSpPr>
          <p:nvPr>
            <p:ph type="sldNum" sz="quarter" idx="10"/>
          </p:nvPr>
        </p:nvSpPr>
        <p:spPr/>
        <p:txBody>
          <a:bodyPr/>
          <a:lstStyle/>
          <a:p>
            <a:fld id="{A974935B-E823-4A8A-94E1-DE1133B34292}" type="slidenum">
              <a:rPr lang="en-US" smtClean="0"/>
              <a:t>2</a:t>
            </a:fld>
            <a:endParaRPr lang="en-US"/>
          </a:p>
        </p:txBody>
      </p:sp>
    </p:spTree>
    <p:extLst>
      <p:ext uri="{BB962C8B-B14F-4D97-AF65-F5344CB8AC3E}">
        <p14:creationId xmlns:p14="http://schemas.microsoft.com/office/powerpoint/2010/main" val="4113035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i="0" dirty="0"/>
              <a:t>Here, the emphasis of the eye has to do with whether one is in darkness or light</a:t>
            </a:r>
          </a:p>
          <a:p>
            <a:pPr marL="171450" indent="-171450">
              <a:buFont typeface="Arial" panose="020B0604020202020204" pitchFamily="34" charset="0"/>
              <a:buChar char="•"/>
            </a:pPr>
            <a:r>
              <a:rPr lang="en-US" b="0" i="0" dirty="0"/>
              <a:t>Question, is your vision (loyalty) divided or whole?</a:t>
            </a:r>
          </a:p>
          <a:p>
            <a:pPr marL="171450" indent="-171450">
              <a:buFont typeface="Arial" panose="020B0604020202020204" pitchFamily="34" charset="0"/>
              <a:buChar char="•"/>
            </a:pPr>
            <a:r>
              <a:rPr lang="en-US" b="0" i="0" dirty="0"/>
              <a:t>“good eye” (single) – indicating simple or sincere, clear.</a:t>
            </a:r>
          </a:p>
          <a:p>
            <a:pPr marL="171450" indent="-171450">
              <a:buFont typeface="Arial" panose="020B0604020202020204" pitchFamily="34" charset="0"/>
              <a:buChar char="•"/>
            </a:pPr>
            <a:r>
              <a:rPr lang="en-US" b="0" i="0" dirty="0"/>
              <a:t>“bad eye” – ill, diseased, evil</a:t>
            </a:r>
          </a:p>
          <a:p>
            <a:pPr marL="171450" indent="-171450">
              <a:buFont typeface="Arial" panose="020B0604020202020204" pitchFamily="34" charset="0"/>
              <a:buChar char="•"/>
            </a:pPr>
            <a:endParaRPr lang="en-US" b="0" i="0" dirty="0"/>
          </a:p>
          <a:p>
            <a:pPr marL="171450" indent="-171450">
              <a:buFont typeface="Arial" panose="020B0604020202020204" pitchFamily="34" charset="0"/>
              <a:buChar char="•"/>
            </a:pPr>
            <a:r>
              <a:rPr lang="en-US" b="1" i="0" dirty="0"/>
              <a:t>Are you seeing clearly? (Again, priorities are under consideration, when discussing a service to God in contrast to a pursuit of material things)</a:t>
            </a:r>
          </a:p>
          <a:p>
            <a:pPr marL="171450" indent="-171450">
              <a:buFont typeface="Arial" panose="020B0604020202020204" pitchFamily="34" charset="0"/>
              <a:buChar char="•"/>
            </a:pPr>
            <a:endParaRPr lang="en-US" b="1" i="0" dirty="0"/>
          </a:p>
          <a:p>
            <a:pPr marL="171450" indent="-171450">
              <a:buFont typeface="Arial" panose="020B0604020202020204" pitchFamily="34" charset="0"/>
              <a:buChar char="•"/>
            </a:pPr>
            <a:r>
              <a:rPr lang="en-US" b="1" i="0" dirty="0"/>
              <a:t>Also, in the “good eye” (single) there is an indication of UNDIVIDED loyalty.  We must be single minded in our focus on heavenly treasures!</a:t>
            </a:r>
          </a:p>
          <a:p>
            <a:pPr marL="171450" indent="-171450">
              <a:buFont typeface="Arial" panose="020B0604020202020204" pitchFamily="34" charset="0"/>
              <a:buChar char="•"/>
            </a:pPr>
            <a:endParaRPr lang="en-US" b="1" i="0" dirty="0"/>
          </a:p>
          <a:p>
            <a:pPr marL="0" indent="0">
              <a:buFont typeface="Arial" panose="020B0604020202020204" pitchFamily="34" charset="0"/>
              <a:buNone/>
            </a:pPr>
            <a:r>
              <a:rPr lang="en-US" b="1" i="0" dirty="0"/>
              <a:t>(Luke 11:35-36), </a:t>
            </a:r>
            <a:r>
              <a:rPr lang="en-US" b="1" i="1" dirty="0"/>
              <a:t>“</a:t>
            </a:r>
            <a:r>
              <a:rPr lang="en-US" i="1" dirty="0"/>
              <a:t>Therefore take heed that the light which is in you is not darkness.</a:t>
            </a:r>
            <a:r>
              <a:rPr lang="en-US" i="1" baseline="30000" dirty="0"/>
              <a:t> 36</a:t>
            </a:r>
            <a:r>
              <a:rPr lang="en-US" i="1" dirty="0"/>
              <a:t> If then your whole body is full of light, </a:t>
            </a:r>
            <a:r>
              <a:rPr lang="en-US" i="1" u="sng" dirty="0"/>
              <a:t>having no part dark</a:t>
            </a:r>
            <a:r>
              <a:rPr lang="en-US" i="1" dirty="0"/>
              <a:t>, the whole body will be full of light, as when the bright shining of a lamp gives you light.”</a:t>
            </a:r>
            <a:endParaRPr lang="en-US" b="1" i="1" dirty="0"/>
          </a:p>
        </p:txBody>
      </p:sp>
      <p:sp>
        <p:nvSpPr>
          <p:cNvPr id="4" name="Slide Number Placeholder 3"/>
          <p:cNvSpPr>
            <a:spLocks noGrp="1"/>
          </p:cNvSpPr>
          <p:nvPr>
            <p:ph type="sldNum" sz="quarter" idx="10"/>
          </p:nvPr>
        </p:nvSpPr>
        <p:spPr/>
        <p:txBody>
          <a:bodyPr/>
          <a:lstStyle/>
          <a:p>
            <a:fld id="{A974935B-E823-4A8A-94E1-DE1133B34292}" type="slidenum">
              <a:rPr lang="en-US" smtClean="0"/>
              <a:t>3</a:t>
            </a:fld>
            <a:endParaRPr lang="en-US"/>
          </a:p>
        </p:txBody>
      </p:sp>
    </p:spTree>
    <p:extLst>
      <p:ext uri="{BB962C8B-B14F-4D97-AF65-F5344CB8AC3E}">
        <p14:creationId xmlns:p14="http://schemas.microsoft.com/office/powerpoint/2010/main" val="2148022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i="0" dirty="0"/>
              <a:t>This a continuation of the idea of single minded service (Priorities or Loyalties)</a:t>
            </a:r>
          </a:p>
          <a:p>
            <a:pPr marL="171450" indent="-171450">
              <a:buFont typeface="Arial" panose="020B0604020202020204" pitchFamily="34" charset="0"/>
              <a:buChar char="•"/>
            </a:pPr>
            <a:r>
              <a:rPr lang="en-US" b="0" i="0" dirty="0"/>
              <a:t>A worldly attitude that does not have God as our sole Master, cannot be maintained.</a:t>
            </a:r>
          </a:p>
          <a:p>
            <a:pPr marL="171450" indent="-171450">
              <a:buFont typeface="Arial" panose="020B0604020202020204" pitchFamily="34" charset="0"/>
              <a:buChar char="•"/>
            </a:pPr>
            <a:r>
              <a:rPr lang="en-US" b="0" i="0" dirty="0"/>
              <a:t>Figure of speech “love” and “hate” (indicates choosing and not choosing)</a:t>
            </a:r>
          </a:p>
          <a:p>
            <a:pPr marL="0" indent="0">
              <a:buFont typeface="Arial" panose="020B0604020202020204" pitchFamily="34" charset="0"/>
              <a:buNone/>
            </a:pPr>
            <a:r>
              <a:rPr lang="en-US" b="1" i="0" dirty="0"/>
              <a:t>(Luke 14:26), </a:t>
            </a:r>
            <a:r>
              <a:rPr lang="en-US" i="1" dirty="0"/>
              <a:t>“If anyone comes to Me and does not hate his father and mother, wife and children, brothers and sisters, yes, and his own life also, he cannot be My disciple.”</a:t>
            </a:r>
          </a:p>
          <a:p>
            <a:pPr marL="0" indent="0">
              <a:buFont typeface="Arial" panose="020B0604020202020204" pitchFamily="34" charset="0"/>
              <a:buNone/>
            </a:pPr>
            <a:endParaRPr lang="en-US" b="0" i="1" dirty="0"/>
          </a:p>
          <a:p>
            <a:pPr marL="171450" indent="-171450">
              <a:buFont typeface="Arial" panose="020B0604020202020204" pitchFamily="34" charset="0"/>
              <a:buChar char="•"/>
            </a:pPr>
            <a:r>
              <a:rPr lang="en-US" b="1" i="0" dirty="0"/>
              <a:t>Mammon – (Aramaic word) “wealth personified.”  a reference again to material possessions</a:t>
            </a:r>
          </a:p>
          <a:p>
            <a:pPr marL="171450" indent="-171450">
              <a:buFont typeface="Arial" panose="020B0604020202020204" pitchFamily="34" charset="0"/>
              <a:buChar char="•"/>
            </a:pPr>
            <a:r>
              <a:rPr lang="en-US" b="0" i="0" dirty="0"/>
              <a:t>Material concerns can be treated as an idol in their importance, and in the pursuit of them</a:t>
            </a:r>
          </a:p>
          <a:p>
            <a:pPr marL="0" indent="0">
              <a:buFont typeface="Arial" panose="020B0604020202020204" pitchFamily="34" charset="0"/>
              <a:buNone/>
            </a:pPr>
            <a:r>
              <a:rPr lang="en-US" b="1" i="0" dirty="0"/>
              <a:t>(Philippians 3:18-20), </a:t>
            </a:r>
            <a:r>
              <a:rPr lang="en-US" b="0" i="1" dirty="0"/>
              <a:t>“</a:t>
            </a:r>
            <a:r>
              <a:rPr lang="en-US" i="1" dirty="0"/>
              <a:t>For many walk, of whom I have told you often, and now tell you even weeping, that they are the enemies of the cross of Christ:</a:t>
            </a:r>
            <a:r>
              <a:rPr lang="en-US" i="1" baseline="30000" dirty="0"/>
              <a:t> 19</a:t>
            </a:r>
            <a:r>
              <a:rPr lang="en-US" i="1" dirty="0"/>
              <a:t> whose end is destruction, </a:t>
            </a:r>
            <a:r>
              <a:rPr lang="en-US" i="1" u="sng" dirty="0"/>
              <a:t>whose god is their belly, and whose glory is in their shame—who set their mind on earthly things</a:t>
            </a:r>
            <a:r>
              <a:rPr lang="en-US" i="1" dirty="0"/>
              <a:t>.</a:t>
            </a:r>
            <a:r>
              <a:rPr lang="en-US" i="1" baseline="30000" dirty="0"/>
              <a:t> 20</a:t>
            </a:r>
            <a:r>
              <a:rPr lang="en-US" i="1" dirty="0"/>
              <a:t> </a:t>
            </a:r>
            <a:r>
              <a:rPr lang="en-US" b="1" i="1" dirty="0"/>
              <a:t>For our citizenship is in heaven, from which we also eagerly wait for the Savior, the Lord Jesus Christ.”</a:t>
            </a:r>
          </a:p>
        </p:txBody>
      </p:sp>
      <p:sp>
        <p:nvSpPr>
          <p:cNvPr id="4" name="Slide Number Placeholder 3"/>
          <p:cNvSpPr>
            <a:spLocks noGrp="1"/>
          </p:cNvSpPr>
          <p:nvPr>
            <p:ph type="sldNum" sz="quarter" idx="10"/>
          </p:nvPr>
        </p:nvSpPr>
        <p:spPr/>
        <p:txBody>
          <a:bodyPr/>
          <a:lstStyle/>
          <a:p>
            <a:fld id="{A974935B-E823-4A8A-94E1-DE1133B34292}" type="slidenum">
              <a:rPr lang="en-US" smtClean="0"/>
              <a:t>4</a:t>
            </a:fld>
            <a:endParaRPr lang="en-US"/>
          </a:p>
        </p:txBody>
      </p:sp>
    </p:spTree>
    <p:extLst>
      <p:ext uri="{BB962C8B-B14F-4D97-AF65-F5344CB8AC3E}">
        <p14:creationId xmlns:p14="http://schemas.microsoft.com/office/powerpoint/2010/main" val="1041625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i="0" dirty="0"/>
              <a:t>The Christian does not have to focus so much on material pursuits, because God has promised us we will provide the basic necessities of life to those who seek Him (verse 33)</a:t>
            </a:r>
          </a:p>
          <a:p>
            <a:pPr marL="628650" lvl="1" indent="-171450">
              <a:buFont typeface="Arial" panose="020B0604020202020204" pitchFamily="34" charset="0"/>
              <a:buChar char="•"/>
            </a:pPr>
            <a:r>
              <a:rPr lang="en-US" b="0" i="0" dirty="0"/>
              <a:t>DO NOT WORRY!  About material needs</a:t>
            </a:r>
          </a:p>
          <a:p>
            <a:pPr marL="628650" lvl="1" indent="-171450">
              <a:buFont typeface="Arial" panose="020B0604020202020204" pitchFamily="34" charset="0"/>
              <a:buChar char="•"/>
            </a:pPr>
            <a:r>
              <a:rPr lang="en-US" b="0" i="0" dirty="0"/>
              <a:t>God supplies the needs of animals </a:t>
            </a:r>
            <a:r>
              <a:rPr lang="en-US" b="0" i="1" dirty="0"/>
              <a:t>(and plants, lilies of the field)</a:t>
            </a:r>
          </a:p>
          <a:p>
            <a:pPr marL="0" lvl="0" indent="0">
              <a:buFont typeface="Arial" panose="020B0604020202020204" pitchFamily="34" charset="0"/>
              <a:buNone/>
            </a:pPr>
            <a:r>
              <a:rPr lang="en-US" b="1" i="0" dirty="0"/>
              <a:t>(Psalm 147:9), </a:t>
            </a:r>
            <a:r>
              <a:rPr lang="en-US" b="0" i="1" dirty="0"/>
              <a:t>“</a:t>
            </a:r>
            <a:r>
              <a:rPr lang="en-US" i="1" dirty="0"/>
              <a:t>He gives to the beast its food, and to the young ravens that cry.”</a:t>
            </a:r>
          </a:p>
          <a:p>
            <a:pPr marL="628650" lvl="1" indent="-171450">
              <a:buFont typeface="Arial" panose="020B0604020202020204" pitchFamily="34" charset="0"/>
              <a:buChar char="•"/>
            </a:pPr>
            <a:r>
              <a:rPr lang="en-US" i="0" dirty="0"/>
              <a:t>You are more valuable TO GOD than the birds and plants.  If He cares for them, He will care for you.</a:t>
            </a:r>
          </a:p>
          <a:p>
            <a:pPr marL="0" lvl="0" indent="0">
              <a:buFont typeface="Arial" panose="020B0604020202020204" pitchFamily="34" charset="0"/>
              <a:buNone/>
            </a:pPr>
            <a:r>
              <a:rPr lang="en-US" b="1" i="0" dirty="0"/>
              <a:t>Anxiety does not accomplish anything! (verse 27), so why worry? (28-30)</a:t>
            </a:r>
          </a:p>
          <a:p>
            <a:pPr marL="628650" lvl="1" indent="-171450">
              <a:buFont typeface="Arial" panose="020B0604020202020204" pitchFamily="34" charset="0"/>
              <a:buChar char="•"/>
            </a:pPr>
            <a:r>
              <a:rPr lang="en-US" b="0" i="0" dirty="0"/>
              <a:t>Such worry indicates a lack of faith in God’s ability or willingness to keep His promises</a:t>
            </a:r>
          </a:p>
          <a:p>
            <a:pPr marL="0" lvl="0" indent="0">
              <a:buFont typeface="Arial" panose="020B0604020202020204" pitchFamily="34" charset="0"/>
              <a:buNone/>
            </a:pPr>
            <a:r>
              <a:rPr lang="en-US" b="1" i="0" dirty="0"/>
              <a:t>Don’t be like the Gentiles in seeking material things.  (God knows what you need)</a:t>
            </a:r>
          </a:p>
          <a:p>
            <a:pPr marL="0" lvl="0" indent="0">
              <a:buFont typeface="Arial" panose="020B0604020202020204" pitchFamily="34" charset="0"/>
              <a:buNone/>
            </a:pPr>
            <a:r>
              <a:rPr lang="en-US" b="1" i="0" dirty="0"/>
              <a:t>(Psalm 37:23-25), </a:t>
            </a:r>
            <a:r>
              <a:rPr lang="en-US" b="0" i="1" dirty="0"/>
              <a:t>“</a:t>
            </a:r>
            <a:r>
              <a:rPr lang="en-US" i="1" dirty="0"/>
              <a:t>The steps of a good man are ordered by the Lord, and He delights in his way. </a:t>
            </a:r>
            <a:r>
              <a:rPr lang="en-US" i="1" baseline="30000" dirty="0"/>
              <a:t>24</a:t>
            </a:r>
            <a:r>
              <a:rPr lang="en-US" i="1" dirty="0"/>
              <a:t> Though he fall, he shall not be utterly cast down; for the Lord upholds him with His hand. </a:t>
            </a:r>
            <a:r>
              <a:rPr lang="en-US" i="1" baseline="30000" dirty="0"/>
              <a:t>25</a:t>
            </a:r>
            <a:r>
              <a:rPr lang="en-US" i="1" dirty="0"/>
              <a:t> </a:t>
            </a:r>
            <a:r>
              <a:rPr lang="en-US" i="1" u="sng" dirty="0"/>
              <a:t>I have been young, and now am old; yet I have not seen the righteous forsaken, nor his descendants begging bread</a:t>
            </a:r>
            <a:r>
              <a:rPr lang="en-US" i="1" dirty="0"/>
              <a:t>.”</a:t>
            </a:r>
          </a:p>
          <a:p>
            <a:pPr marL="0" lvl="0" indent="0">
              <a:buFont typeface="Arial" panose="020B0604020202020204" pitchFamily="34" charset="0"/>
              <a:buNone/>
            </a:pPr>
            <a:endParaRPr lang="en-US" b="0" i="1" dirty="0"/>
          </a:p>
          <a:p>
            <a:pPr marL="0" lvl="0" indent="0">
              <a:buFont typeface="Arial" panose="020B0604020202020204" pitchFamily="34" charset="0"/>
              <a:buNone/>
            </a:pPr>
            <a:r>
              <a:rPr lang="en-US" b="1" i="0" dirty="0"/>
              <a:t>Our first priority must be to the kingdom of God! (33)</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0" dirty="0"/>
              <a:t>(Luke 14:26), </a:t>
            </a:r>
            <a:r>
              <a:rPr lang="en-US" i="1" dirty="0"/>
              <a:t>“If anyone comes to Me and does not hate his father and mother, wife and children, brothers and sisters, yes, </a:t>
            </a:r>
            <a:r>
              <a:rPr lang="en-US" i="1" u="sng" dirty="0"/>
              <a:t>and his own life also</a:t>
            </a:r>
            <a:r>
              <a:rPr lang="en-US" i="1" dirty="0"/>
              <a:t>, </a:t>
            </a:r>
            <a:r>
              <a:rPr lang="en-US" b="1" i="1" dirty="0"/>
              <a:t>he cannot be My disciple</a:t>
            </a:r>
            <a:r>
              <a:rPr lang="en-US" i="1" dirty="0"/>
              <a:t>.”</a:t>
            </a:r>
          </a:p>
          <a:p>
            <a:pPr marL="0" lvl="0" indent="0">
              <a:buFont typeface="Arial" panose="020B0604020202020204" pitchFamily="34" charset="0"/>
              <a:buNone/>
            </a:pPr>
            <a:endParaRPr lang="en-US" b="0" i="0" dirty="0"/>
          </a:p>
        </p:txBody>
      </p:sp>
      <p:sp>
        <p:nvSpPr>
          <p:cNvPr id="4" name="Slide Number Placeholder 3"/>
          <p:cNvSpPr>
            <a:spLocks noGrp="1"/>
          </p:cNvSpPr>
          <p:nvPr>
            <p:ph type="sldNum" sz="quarter" idx="10"/>
          </p:nvPr>
        </p:nvSpPr>
        <p:spPr/>
        <p:txBody>
          <a:bodyPr/>
          <a:lstStyle/>
          <a:p>
            <a:fld id="{A974935B-E823-4A8A-94E1-DE1133B34292}" type="slidenum">
              <a:rPr lang="en-US" smtClean="0"/>
              <a:t>5</a:t>
            </a:fld>
            <a:endParaRPr lang="en-US"/>
          </a:p>
        </p:txBody>
      </p:sp>
    </p:spTree>
    <p:extLst>
      <p:ext uri="{BB962C8B-B14F-4D97-AF65-F5344CB8AC3E}">
        <p14:creationId xmlns:p14="http://schemas.microsoft.com/office/powerpoint/2010/main" val="432215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Life is full of challenges</a:t>
            </a:r>
          </a:p>
          <a:p>
            <a:pPr marL="171450" indent="-171450">
              <a:buFont typeface="Arial" panose="020B0604020202020204" pitchFamily="34" charset="0"/>
              <a:buChar char="•"/>
            </a:pPr>
            <a:r>
              <a:rPr lang="en-US" dirty="0"/>
              <a:t>Worry can’t change that</a:t>
            </a:r>
          </a:p>
          <a:p>
            <a:pPr marL="171450" indent="-171450">
              <a:buFont typeface="Arial" panose="020B0604020202020204" pitchFamily="34" charset="0"/>
              <a:buChar char="•"/>
            </a:pPr>
            <a:r>
              <a:rPr lang="en-US" dirty="0"/>
              <a:t>We may plan with prudence, but we shouldn’t have anything more than the ordinary care for daily affairs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If our lives are caught up in anxiety and worry, causing us to lose focus on the Kingdom, we may forfeit our soul!</a:t>
            </a:r>
          </a:p>
          <a:p>
            <a:pPr marL="171450" indent="-171450">
              <a:buFont typeface="Arial" panose="020B0604020202020204" pitchFamily="34" charset="0"/>
              <a:buChar char="•"/>
            </a:pPr>
            <a:r>
              <a:rPr lang="en-US" dirty="0"/>
              <a:t>Do not be self-deceived!  Singularly focus on the things of God!</a:t>
            </a:r>
          </a:p>
        </p:txBody>
      </p:sp>
      <p:sp>
        <p:nvSpPr>
          <p:cNvPr id="4" name="Slide Number Placeholder 3"/>
          <p:cNvSpPr>
            <a:spLocks noGrp="1"/>
          </p:cNvSpPr>
          <p:nvPr>
            <p:ph type="sldNum" sz="quarter" idx="10"/>
          </p:nvPr>
        </p:nvSpPr>
        <p:spPr/>
        <p:txBody>
          <a:bodyPr/>
          <a:lstStyle/>
          <a:p>
            <a:fld id="{A974935B-E823-4A8A-94E1-DE1133B34292}" type="slidenum">
              <a:rPr lang="en-US" smtClean="0"/>
              <a:t>6</a:t>
            </a:fld>
            <a:endParaRPr lang="en-US"/>
          </a:p>
        </p:txBody>
      </p:sp>
    </p:spTree>
    <p:extLst>
      <p:ext uri="{BB962C8B-B14F-4D97-AF65-F5344CB8AC3E}">
        <p14:creationId xmlns:p14="http://schemas.microsoft.com/office/powerpoint/2010/main" val="3917494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EC000-B912-461D-86AC-CA76B586D5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25463E-5C12-4FD1-B36A-A422103259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843F722-9DA6-418D-8B0D-FF78AADBB436}"/>
              </a:ext>
            </a:extLst>
          </p:cNvPr>
          <p:cNvSpPr>
            <a:spLocks noGrp="1"/>
          </p:cNvSpPr>
          <p:nvPr>
            <p:ph type="dt" sz="half" idx="10"/>
          </p:nvPr>
        </p:nvSpPr>
        <p:spPr/>
        <p:txBody>
          <a:bodyPr/>
          <a:lstStyle/>
          <a:p>
            <a:fld id="{A63DA0D7-AEC9-42A8-A1C4-D993C95F9EAD}" type="datetimeFigureOut">
              <a:rPr lang="en-US" smtClean="0"/>
              <a:t>11/12/2017</a:t>
            </a:fld>
            <a:endParaRPr lang="en-US"/>
          </a:p>
        </p:txBody>
      </p:sp>
      <p:sp>
        <p:nvSpPr>
          <p:cNvPr id="5" name="Footer Placeholder 4">
            <a:extLst>
              <a:ext uri="{FF2B5EF4-FFF2-40B4-BE49-F238E27FC236}">
                <a16:creationId xmlns:a16="http://schemas.microsoft.com/office/drawing/2014/main" id="{0548B207-4210-4160-8CA8-1A96E30D27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28868B-FDBF-4419-B2E9-087CEC55BCD9}"/>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341384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77A3F-E8EE-403E-9734-3697C37D39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D3541B-936C-41C3-B24F-7235A84ACD4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47759-0442-444B-A263-7E8EA8C4CDC8}"/>
              </a:ext>
            </a:extLst>
          </p:cNvPr>
          <p:cNvSpPr>
            <a:spLocks noGrp="1"/>
          </p:cNvSpPr>
          <p:nvPr>
            <p:ph type="dt" sz="half" idx="10"/>
          </p:nvPr>
        </p:nvSpPr>
        <p:spPr/>
        <p:txBody>
          <a:bodyPr/>
          <a:lstStyle/>
          <a:p>
            <a:fld id="{A63DA0D7-AEC9-42A8-A1C4-D993C95F9EAD}" type="datetimeFigureOut">
              <a:rPr lang="en-US" smtClean="0"/>
              <a:t>11/12/2017</a:t>
            </a:fld>
            <a:endParaRPr lang="en-US"/>
          </a:p>
        </p:txBody>
      </p:sp>
      <p:sp>
        <p:nvSpPr>
          <p:cNvPr id="5" name="Footer Placeholder 4">
            <a:extLst>
              <a:ext uri="{FF2B5EF4-FFF2-40B4-BE49-F238E27FC236}">
                <a16:creationId xmlns:a16="http://schemas.microsoft.com/office/drawing/2014/main" id="{C0564CAB-3967-46F9-8F10-4EB08D658B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0F1877-7764-47A6-8E40-890765916E4B}"/>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328916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25E5B1-AC3D-4C43-970F-4B373594D9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FB397AD-8F0F-411E-A47E-9EC8A5DF7C0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CAFF97-14C7-4339-A155-7808D5C5C804}"/>
              </a:ext>
            </a:extLst>
          </p:cNvPr>
          <p:cNvSpPr>
            <a:spLocks noGrp="1"/>
          </p:cNvSpPr>
          <p:nvPr>
            <p:ph type="dt" sz="half" idx="10"/>
          </p:nvPr>
        </p:nvSpPr>
        <p:spPr/>
        <p:txBody>
          <a:bodyPr/>
          <a:lstStyle/>
          <a:p>
            <a:fld id="{A63DA0D7-AEC9-42A8-A1C4-D993C95F9EAD}" type="datetimeFigureOut">
              <a:rPr lang="en-US" smtClean="0"/>
              <a:t>11/12/2017</a:t>
            </a:fld>
            <a:endParaRPr lang="en-US"/>
          </a:p>
        </p:txBody>
      </p:sp>
      <p:sp>
        <p:nvSpPr>
          <p:cNvPr id="5" name="Footer Placeholder 4">
            <a:extLst>
              <a:ext uri="{FF2B5EF4-FFF2-40B4-BE49-F238E27FC236}">
                <a16:creationId xmlns:a16="http://schemas.microsoft.com/office/drawing/2014/main" id="{1375ABAA-818F-49A1-8DE5-C611EBDFB9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C8FB23-BD17-4493-81E5-74076325DDE4}"/>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3919183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6B5F2-5243-4CE1-A597-DB2C433BDC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197F5E-4EC2-4301-92B5-FFC68E9E2CE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F92DED-2981-496D-AD18-DB6AD9E766A0}"/>
              </a:ext>
            </a:extLst>
          </p:cNvPr>
          <p:cNvSpPr>
            <a:spLocks noGrp="1"/>
          </p:cNvSpPr>
          <p:nvPr>
            <p:ph type="dt" sz="half" idx="10"/>
          </p:nvPr>
        </p:nvSpPr>
        <p:spPr/>
        <p:txBody>
          <a:bodyPr/>
          <a:lstStyle/>
          <a:p>
            <a:fld id="{A63DA0D7-AEC9-42A8-A1C4-D993C95F9EAD}" type="datetimeFigureOut">
              <a:rPr lang="en-US" smtClean="0"/>
              <a:t>11/12/2017</a:t>
            </a:fld>
            <a:endParaRPr lang="en-US"/>
          </a:p>
        </p:txBody>
      </p:sp>
      <p:sp>
        <p:nvSpPr>
          <p:cNvPr id="5" name="Footer Placeholder 4">
            <a:extLst>
              <a:ext uri="{FF2B5EF4-FFF2-40B4-BE49-F238E27FC236}">
                <a16:creationId xmlns:a16="http://schemas.microsoft.com/office/drawing/2014/main" id="{E2F1F3B5-4A60-4D02-9570-2F32D55CE0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3086D8-64C5-419F-830D-07DF94ABCB34}"/>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1401057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326BD-BD93-473F-99A6-EA4642B832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62D3F7D-3FBA-4A71-95F4-066DFDB044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F11312F-7DF7-4549-90D9-3EB9BC692072}"/>
              </a:ext>
            </a:extLst>
          </p:cNvPr>
          <p:cNvSpPr>
            <a:spLocks noGrp="1"/>
          </p:cNvSpPr>
          <p:nvPr>
            <p:ph type="dt" sz="half" idx="10"/>
          </p:nvPr>
        </p:nvSpPr>
        <p:spPr/>
        <p:txBody>
          <a:bodyPr/>
          <a:lstStyle/>
          <a:p>
            <a:fld id="{A63DA0D7-AEC9-42A8-A1C4-D993C95F9EAD}" type="datetimeFigureOut">
              <a:rPr lang="en-US" smtClean="0"/>
              <a:t>11/12/2017</a:t>
            </a:fld>
            <a:endParaRPr lang="en-US"/>
          </a:p>
        </p:txBody>
      </p:sp>
      <p:sp>
        <p:nvSpPr>
          <p:cNvPr id="5" name="Footer Placeholder 4">
            <a:extLst>
              <a:ext uri="{FF2B5EF4-FFF2-40B4-BE49-F238E27FC236}">
                <a16:creationId xmlns:a16="http://schemas.microsoft.com/office/drawing/2014/main" id="{80151C1F-A329-4CD5-AE5B-8B5BA9BC9E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83B603-3D42-4C43-B965-EDDDC2633E62}"/>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4177997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9E068-0755-432C-A200-4CEB2BAD6D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46A9AF-F6C1-4D1B-BE60-CCC68CF317B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A49CA7-1652-462F-855D-35A09CE1B3E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282E73-C2F4-4E54-8E29-BE6614A40BCE}"/>
              </a:ext>
            </a:extLst>
          </p:cNvPr>
          <p:cNvSpPr>
            <a:spLocks noGrp="1"/>
          </p:cNvSpPr>
          <p:nvPr>
            <p:ph type="dt" sz="half" idx="10"/>
          </p:nvPr>
        </p:nvSpPr>
        <p:spPr/>
        <p:txBody>
          <a:bodyPr/>
          <a:lstStyle/>
          <a:p>
            <a:fld id="{A63DA0D7-AEC9-42A8-A1C4-D993C95F9EAD}" type="datetimeFigureOut">
              <a:rPr lang="en-US" smtClean="0"/>
              <a:t>11/12/2017</a:t>
            </a:fld>
            <a:endParaRPr lang="en-US"/>
          </a:p>
        </p:txBody>
      </p:sp>
      <p:sp>
        <p:nvSpPr>
          <p:cNvPr id="6" name="Footer Placeholder 5">
            <a:extLst>
              <a:ext uri="{FF2B5EF4-FFF2-40B4-BE49-F238E27FC236}">
                <a16:creationId xmlns:a16="http://schemas.microsoft.com/office/drawing/2014/main" id="{CCAC573B-E3A4-4217-92B5-6280FF27F1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CB2910-6E97-49B2-9870-99DE53776DE5}"/>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2947546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CEF4E-BF00-4A06-A2B7-21F393FB68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BB6CDA-728D-48C4-B871-16C1E971AC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B527604-41AB-4320-8EEF-DE2B2314D3B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0CAC43-D9AE-407F-B327-C9B590DA2D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71B6923-B4B5-47A3-A26C-BFEF9F278DF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453C1E-EE3E-4B16-9434-D9EA7E07ED80}"/>
              </a:ext>
            </a:extLst>
          </p:cNvPr>
          <p:cNvSpPr>
            <a:spLocks noGrp="1"/>
          </p:cNvSpPr>
          <p:nvPr>
            <p:ph type="dt" sz="half" idx="10"/>
          </p:nvPr>
        </p:nvSpPr>
        <p:spPr/>
        <p:txBody>
          <a:bodyPr/>
          <a:lstStyle/>
          <a:p>
            <a:fld id="{A63DA0D7-AEC9-42A8-A1C4-D993C95F9EAD}" type="datetimeFigureOut">
              <a:rPr lang="en-US" smtClean="0"/>
              <a:t>11/12/2017</a:t>
            </a:fld>
            <a:endParaRPr lang="en-US"/>
          </a:p>
        </p:txBody>
      </p:sp>
      <p:sp>
        <p:nvSpPr>
          <p:cNvPr id="8" name="Footer Placeholder 7">
            <a:extLst>
              <a:ext uri="{FF2B5EF4-FFF2-40B4-BE49-F238E27FC236}">
                <a16:creationId xmlns:a16="http://schemas.microsoft.com/office/drawing/2014/main" id="{1819151D-8EED-48D1-8403-C5BA0136E6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CDBF984-DB53-40B8-93BC-B3AAEF4CEC5C}"/>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602239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8A6B3-9B45-459D-9D0E-C3E2B66617A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0498C01-18D6-486F-8E06-D9188221892F}"/>
              </a:ext>
            </a:extLst>
          </p:cNvPr>
          <p:cNvSpPr>
            <a:spLocks noGrp="1"/>
          </p:cNvSpPr>
          <p:nvPr>
            <p:ph type="dt" sz="half" idx="10"/>
          </p:nvPr>
        </p:nvSpPr>
        <p:spPr/>
        <p:txBody>
          <a:bodyPr/>
          <a:lstStyle/>
          <a:p>
            <a:fld id="{A63DA0D7-AEC9-42A8-A1C4-D993C95F9EAD}" type="datetimeFigureOut">
              <a:rPr lang="en-US" smtClean="0"/>
              <a:t>11/12/2017</a:t>
            </a:fld>
            <a:endParaRPr lang="en-US"/>
          </a:p>
        </p:txBody>
      </p:sp>
      <p:sp>
        <p:nvSpPr>
          <p:cNvPr id="4" name="Footer Placeholder 3">
            <a:extLst>
              <a:ext uri="{FF2B5EF4-FFF2-40B4-BE49-F238E27FC236}">
                <a16:creationId xmlns:a16="http://schemas.microsoft.com/office/drawing/2014/main" id="{A42CAC35-11FD-4412-B62C-CC860AA102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9FE0027-FB0A-4B6F-8F69-3F1E4AB959B7}"/>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3907704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807A44-3F65-4CD4-A063-2EF7FF69E723}"/>
              </a:ext>
            </a:extLst>
          </p:cNvPr>
          <p:cNvSpPr>
            <a:spLocks noGrp="1"/>
          </p:cNvSpPr>
          <p:nvPr>
            <p:ph type="dt" sz="half" idx="10"/>
          </p:nvPr>
        </p:nvSpPr>
        <p:spPr/>
        <p:txBody>
          <a:bodyPr/>
          <a:lstStyle/>
          <a:p>
            <a:fld id="{A63DA0D7-AEC9-42A8-A1C4-D993C95F9EAD}" type="datetimeFigureOut">
              <a:rPr lang="en-US" smtClean="0"/>
              <a:t>11/12/2017</a:t>
            </a:fld>
            <a:endParaRPr lang="en-US"/>
          </a:p>
        </p:txBody>
      </p:sp>
      <p:sp>
        <p:nvSpPr>
          <p:cNvPr id="3" name="Footer Placeholder 2">
            <a:extLst>
              <a:ext uri="{FF2B5EF4-FFF2-40B4-BE49-F238E27FC236}">
                <a16:creationId xmlns:a16="http://schemas.microsoft.com/office/drawing/2014/main" id="{C8854350-6571-46E0-B84D-1EF7564F398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4E08027-78E1-46D5-9BEE-774DD369546A}"/>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2637236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7F532-CCA0-4A85-93E3-6539C04712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DDC6E4-490D-4B32-84FC-559C7919F4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4DD88C-12F3-47A8-863C-76439D9646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EE576B9-2E69-4780-9760-4AC5E551FF48}"/>
              </a:ext>
            </a:extLst>
          </p:cNvPr>
          <p:cNvSpPr>
            <a:spLocks noGrp="1"/>
          </p:cNvSpPr>
          <p:nvPr>
            <p:ph type="dt" sz="half" idx="10"/>
          </p:nvPr>
        </p:nvSpPr>
        <p:spPr/>
        <p:txBody>
          <a:bodyPr/>
          <a:lstStyle/>
          <a:p>
            <a:fld id="{A63DA0D7-AEC9-42A8-A1C4-D993C95F9EAD}" type="datetimeFigureOut">
              <a:rPr lang="en-US" smtClean="0"/>
              <a:t>11/12/2017</a:t>
            </a:fld>
            <a:endParaRPr lang="en-US"/>
          </a:p>
        </p:txBody>
      </p:sp>
      <p:sp>
        <p:nvSpPr>
          <p:cNvPr id="6" name="Footer Placeholder 5">
            <a:extLst>
              <a:ext uri="{FF2B5EF4-FFF2-40B4-BE49-F238E27FC236}">
                <a16:creationId xmlns:a16="http://schemas.microsoft.com/office/drawing/2014/main" id="{1F8F1CC4-E09F-43EE-BED3-05B800C9E0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A2DD0D-10AF-4FB6-98F7-BBD5774E28A8}"/>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4285643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793D3-95C2-43F0-8C72-50DBE3E969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09530D-A81C-453C-A8BD-A5D704BE1F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4683BA5-ED57-4EA4-ABE3-2F1F463EFF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89EABB6-2118-4871-A26B-9838EEA73864}"/>
              </a:ext>
            </a:extLst>
          </p:cNvPr>
          <p:cNvSpPr>
            <a:spLocks noGrp="1"/>
          </p:cNvSpPr>
          <p:nvPr>
            <p:ph type="dt" sz="half" idx="10"/>
          </p:nvPr>
        </p:nvSpPr>
        <p:spPr/>
        <p:txBody>
          <a:bodyPr/>
          <a:lstStyle/>
          <a:p>
            <a:fld id="{A63DA0D7-AEC9-42A8-A1C4-D993C95F9EAD}" type="datetimeFigureOut">
              <a:rPr lang="en-US" smtClean="0"/>
              <a:t>11/12/2017</a:t>
            </a:fld>
            <a:endParaRPr lang="en-US"/>
          </a:p>
        </p:txBody>
      </p:sp>
      <p:sp>
        <p:nvSpPr>
          <p:cNvPr id="6" name="Footer Placeholder 5">
            <a:extLst>
              <a:ext uri="{FF2B5EF4-FFF2-40B4-BE49-F238E27FC236}">
                <a16:creationId xmlns:a16="http://schemas.microsoft.com/office/drawing/2014/main" id="{0F49A26A-D998-4EC7-89CA-EAA2589D7A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24A3FD-78B5-4A44-937C-F4DD205B1DD1}"/>
              </a:ext>
            </a:extLst>
          </p:cNvPr>
          <p:cNvSpPr>
            <a:spLocks noGrp="1"/>
          </p:cNvSpPr>
          <p:nvPr>
            <p:ph type="sldNum" sz="quarter" idx="12"/>
          </p:nvPr>
        </p:nvSpPr>
        <p:spPr/>
        <p:txBody>
          <a:bodyPr/>
          <a:lstStyle/>
          <a:p>
            <a:fld id="{03BBF6EB-1767-4A84-AB7D-D187B44F6C5E}" type="slidenum">
              <a:rPr lang="en-US" smtClean="0"/>
              <a:t>‹#›</a:t>
            </a:fld>
            <a:endParaRPr lang="en-US"/>
          </a:p>
        </p:txBody>
      </p:sp>
    </p:spTree>
    <p:extLst>
      <p:ext uri="{BB962C8B-B14F-4D97-AF65-F5344CB8AC3E}">
        <p14:creationId xmlns:p14="http://schemas.microsoft.com/office/powerpoint/2010/main" val="646640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272626"/>
            </a:gs>
            <a:gs pos="46000">
              <a:srgbClr val="1A1736"/>
            </a:gs>
            <a:gs pos="100000">
              <a:srgbClr val="14101F"/>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AD1686-755F-4993-A490-83D0A3D69C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B05215-0F52-4300-A741-C64BFECD0B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83338A-86B6-421D-AB38-1A8A09A22E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3DA0D7-AEC9-42A8-A1C4-D993C95F9EAD}" type="datetimeFigureOut">
              <a:rPr lang="en-US" smtClean="0"/>
              <a:t>11/12/2017</a:t>
            </a:fld>
            <a:endParaRPr lang="en-US"/>
          </a:p>
        </p:txBody>
      </p:sp>
      <p:sp>
        <p:nvSpPr>
          <p:cNvPr id="5" name="Footer Placeholder 4">
            <a:extLst>
              <a:ext uri="{FF2B5EF4-FFF2-40B4-BE49-F238E27FC236}">
                <a16:creationId xmlns:a16="http://schemas.microsoft.com/office/drawing/2014/main" id="{77B16FD7-4983-49D3-B178-CE201EFC32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D69C472-B676-4D6C-9A6E-669F9C19B1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BBF6EB-1767-4A84-AB7D-D187B44F6C5E}" type="slidenum">
              <a:rPr lang="en-US" smtClean="0"/>
              <a:t>‹#›</a:t>
            </a:fld>
            <a:endParaRPr lang="en-US"/>
          </a:p>
        </p:txBody>
      </p:sp>
    </p:spTree>
    <p:extLst>
      <p:ext uri="{BB962C8B-B14F-4D97-AF65-F5344CB8AC3E}">
        <p14:creationId xmlns:p14="http://schemas.microsoft.com/office/powerpoint/2010/main" val="2849129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501F3D9-C4E5-4C66-8B7A-9C61C0E1DF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708"/>
            <a:ext cx="12239478" cy="6884708"/>
          </a:xfrm>
          <a:prstGeom prst="rect">
            <a:avLst/>
          </a:prstGeom>
        </p:spPr>
      </p:pic>
      <p:sp>
        <p:nvSpPr>
          <p:cNvPr id="2" name="Title 1">
            <a:extLst>
              <a:ext uri="{FF2B5EF4-FFF2-40B4-BE49-F238E27FC236}">
                <a16:creationId xmlns:a16="http://schemas.microsoft.com/office/drawing/2014/main" id="{75BD2667-DBA6-46F0-87F2-91A1C96A834A}"/>
              </a:ext>
            </a:extLst>
          </p:cNvPr>
          <p:cNvSpPr>
            <a:spLocks noGrp="1"/>
          </p:cNvSpPr>
          <p:nvPr>
            <p:ph type="ctrTitle"/>
          </p:nvPr>
        </p:nvSpPr>
        <p:spPr>
          <a:xfrm>
            <a:off x="2230583" y="138550"/>
            <a:ext cx="9462064" cy="1343886"/>
          </a:xfrm>
        </p:spPr>
        <p:txBody>
          <a:bodyPr>
            <a:normAutofit/>
          </a:bodyPr>
          <a:lstStyle/>
          <a:p>
            <a:pPr algn="r"/>
            <a:r>
              <a:rPr lang="en-US" sz="7200" dirty="0">
                <a:solidFill>
                  <a:schemeClr val="accent4">
                    <a:lumMod val="60000"/>
                    <a:lumOff val="40000"/>
                  </a:schemeClr>
                </a:solidFill>
                <a:latin typeface="Six feet under" panose="02000000000000000000" pitchFamily="2" charset="0"/>
              </a:rPr>
              <a:t>About My Father</a:t>
            </a:r>
            <a:r>
              <a:rPr lang="en-US" sz="7200" dirty="0">
                <a:solidFill>
                  <a:schemeClr val="accent4">
                    <a:lumMod val="60000"/>
                    <a:lumOff val="40000"/>
                  </a:schemeClr>
                </a:solidFill>
                <a:latin typeface="Pristina" panose="03060402040406080204" pitchFamily="66" charset="0"/>
              </a:rPr>
              <a:t>’</a:t>
            </a:r>
            <a:r>
              <a:rPr lang="en-US" sz="7200" dirty="0">
                <a:solidFill>
                  <a:schemeClr val="accent4">
                    <a:lumMod val="60000"/>
                    <a:lumOff val="40000"/>
                  </a:schemeClr>
                </a:solidFill>
                <a:latin typeface="Six feet under" panose="02000000000000000000" pitchFamily="2" charset="0"/>
              </a:rPr>
              <a:t>s Business</a:t>
            </a:r>
          </a:p>
        </p:txBody>
      </p:sp>
      <p:sp>
        <p:nvSpPr>
          <p:cNvPr id="3" name="Subtitle 2">
            <a:extLst>
              <a:ext uri="{FF2B5EF4-FFF2-40B4-BE49-F238E27FC236}">
                <a16:creationId xmlns:a16="http://schemas.microsoft.com/office/drawing/2014/main" id="{63C3E9A7-A2DD-471A-9BD8-3998B4510BEC}"/>
              </a:ext>
            </a:extLst>
          </p:cNvPr>
          <p:cNvSpPr>
            <a:spLocks noGrp="1"/>
          </p:cNvSpPr>
          <p:nvPr>
            <p:ph type="subTitle" idx="1"/>
          </p:nvPr>
        </p:nvSpPr>
        <p:spPr>
          <a:xfrm>
            <a:off x="564203" y="5272391"/>
            <a:ext cx="8843033" cy="1398573"/>
          </a:xfrm>
        </p:spPr>
        <p:txBody>
          <a:bodyPr>
            <a:normAutofit/>
          </a:bodyPr>
          <a:lstStyle/>
          <a:p>
            <a:pPr algn="l"/>
            <a:r>
              <a:rPr lang="en-US" sz="4400" b="1" dirty="0">
                <a:solidFill>
                  <a:schemeClr val="bg1"/>
                </a:solidFill>
                <a:effectLst>
                  <a:outerShdw blurRad="38100" dist="38100" dir="2700000" algn="tl">
                    <a:srgbClr val="000000">
                      <a:alpha val="43137"/>
                    </a:srgbClr>
                  </a:outerShdw>
                </a:effectLst>
              </a:rPr>
              <a:t>Dependence Upon God</a:t>
            </a:r>
          </a:p>
          <a:p>
            <a:pPr algn="l"/>
            <a:r>
              <a:rPr lang="en-US" sz="4000" b="1" dirty="0">
                <a:solidFill>
                  <a:schemeClr val="accent4">
                    <a:lumMod val="60000"/>
                    <a:lumOff val="40000"/>
                  </a:schemeClr>
                </a:solidFill>
                <a:effectLst>
                  <a:outerShdw blurRad="38100" dist="38100" dir="2700000" algn="tl">
                    <a:srgbClr val="000000">
                      <a:alpha val="43137"/>
                    </a:srgbClr>
                  </a:outerShdw>
                </a:effectLst>
              </a:rPr>
              <a:t>(Matthew 6:19-34)</a:t>
            </a:r>
          </a:p>
        </p:txBody>
      </p:sp>
    </p:spTree>
    <p:extLst>
      <p:ext uri="{BB962C8B-B14F-4D97-AF65-F5344CB8AC3E}">
        <p14:creationId xmlns:p14="http://schemas.microsoft.com/office/powerpoint/2010/main" val="2051841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746A5-23AF-4CC7-990E-A708508CEFEF}"/>
              </a:ext>
            </a:extLst>
          </p:cNvPr>
          <p:cNvSpPr>
            <a:spLocks noGrp="1"/>
          </p:cNvSpPr>
          <p:nvPr>
            <p:ph type="title"/>
          </p:nvPr>
        </p:nvSpPr>
        <p:spPr>
          <a:xfrm>
            <a:off x="838200" y="182246"/>
            <a:ext cx="10515600" cy="1006475"/>
          </a:xfrm>
        </p:spPr>
        <p:txBody>
          <a:bodyPr>
            <a:normAutofit/>
          </a:bodyPr>
          <a:lstStyle/>
          <a:p>
            <a:pPr algn="ctr"/>
            <a:r>
              <a:rPr lang="en-US" sz="6000" dirty="0">
                <a:solidFill>
                  <a:schemeClr val="accent4">
                    <a:lumMod val="60000"/>
                    <a:lumOff val="40000"/>
                  </a:schemeClr>
                </a:solidFill>
                <a:latin typeface="Six feet under" panose="02000000000000000000" pitchFamily="2" charset="0"/>
              </a:rPr>
              <a:t>To </a:t>
            </a:r>
            <a:r>
              <a:rPr lang="en-US" sz="6000" dirty="0">
                <a:solidFill>
                  <a:srgbClr val="FFD966"/>
                </a:solidFill>
                <a:latin typeface="Six feet under" panose="02000000000000000000" pitchFamily="2" charset="0"/>
              </a:rPr>
              <a:t>Avoid</a:t>
            </a:r>
            <a:r>
              <a:rPr lang="en-US" sz="6000" dirty="0">
                <a:solidFill>
                  <a:schemeClr val="accent4">
                    <a:lumMod val="60000"/>
                    <a:lumOff val="40000"/>
                  </a:schemeClr>
                </a:solidFill>
                <a:latin typeface="Six feet under" panose="02000000000000000000" pitchFamily="2" charset="0"/>
              </a:rPr>
              <a:t> Self-Deception, you must...</a:t>
            </a:r>
          </a:p>
        </p:txBody>
      </p:sp>
      <p:sp>
        <p:nvSpPr>
          <p:cNvPr id="3" name="Content Placeholder 2">
            <a:extLst>
              <a:ext uri="{FF2B5EF4-FFF2-40B4-BE49-F238E27FC236}">
                <a16:creationId xmlns:a16="http://schemas.microsoft.com/office/drawing/2014/main" id="{D070B8D3-6CE6-4CF7-B98A-59984C58EB82}"/>
              </a:ext>
            </a:extLst>
          </p:cNvPr>
          <p:cNvSpPr>
            <a:spLocks noGrp="1"/>
          </p:cNvSpPr>
          <p:nvPr>
            <p:ph sz="half" idx="1"/>
          </p:nvPr>
        </p:nvSpPr>
        <p:spPr>
          <a:xfrm>
            <a:off x="444137" y="1515291"/>
            <a:ext cx="5575663" cy="4950822"/>
          </a:xfrm>
        </p:spPr>
        <p:txBody>
          <a:bodyPr>
            <a:normAutofit/>
          </a:bodyPr>
          <a:lstStyle/>
          <a:p>
            <a:pPr marL="349250" indent="-349250">
              <a:tabLst>
                <a:tab pos="398463" algn="l"/>
              </a:tabLst>
            </a:pPr>
            <a:r>
              <a:rPr lang="en-US" sz="4000" b="1" dirty="0">
                <a:solidFill>
                  <a:schemeClr val="bg1"/>
                </a:solidFill>
              </a:rPr>
              <a:t>Lay up treasures in heaven (19-21)</a:t>
            </a:r>
          </a:p>
          <a:p>
            <a:pPr marL="457200" lvl="1" indent="0">
              <a:buNone/>
              <a:tabLst>
                <a:tab pos="398463" algn="l"/>
              </a:tabLst>
            </a:pPr>
            <a:r>
              <a:rPr lang="en-US" sz="4000" dirty="0">
                <a:solidFill>
                  <a:srgbClr val="FFD966"/>
                </a:solidFill>
              </a:rPr>
              <a:t>Prov. 27:24; Jas. 5:2-3</a:t>
            </a:r>
          </a:p>
          <a:p>
            <a:pPr marL="457200" lvl="1" indent="0">
              <a:buNone/>
              <a:tabLst>
                <a:tab pos="398463" algn="l"/>
              </a:tabLst>
            </a:pPr>
            <a:r>
              <a:rPr lang="en-US" sz="4000" dirty="0">
                <a:solidFill>
                  <a:srgbClr val="FFD966"/>
                </a:solidFill>
              </a:rPr>
              <a:t>Col. 3:2; 1 Pet. 1:3-5</a:t>
            </a:r>
          </a:p>
        </p:txBody>
      </p:sp>
    </p:spTree>
    <p:extLst>
      <p:ext uri="{BB962C8B-B14F-4D97-AF65-F5344CB8AC3E}">
        <p14:creationId xmlns:p14="http://schemas.microsoft.com/office/powerpoint/2010/main" val="2902223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anim calcmode="lin" valueType="num">
                                      <p:cBhvr>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746A5-23AF-4CC7-990E-A708508CEFEF}"/>
              </a:ext>
            </a:extLst>
          </p:cNvPr>
          <p:cNvSpPr>
            <a:spLocks noGrp="1"/>
          </p:cNvSpPr>
          <p:nvPr>
            <p:ph type="title"/>
          </p:nvPr>
        </p:nvSpPr>
        <p:spPr>
          <a:xfrm>
            <a:off x="838200" y="182246"/>
            <a:ext cx="10515600" cy="1006475"/>
          </a:xfrm>
        </p:spPr>
        <p:txBody>
          <a:bodyPr>
            <a:normAutofit/>
          </a:bodyPr>
          <a:lstStyle/>
          <a:p>
            <a:pPr algn="ctr"/>
            <a:r>
              <a:rPr lang="en-US" sz="6000" dirty="0">
                <a:solidFill>
                  <a:schemeClr val="accent4">
                    <a:lumMod val="60000"/>
                    <a:lumOff val="40000"/>
                  </a:schemeClr>
                </a:solidFill>
                <a:latin typeface="Six feet under" panose="02000000000000000000" pitchFamily="2" charset="0"/>
              </a:rPr>
              <a:t>To </a:t>
            </a:r>
            <a:r>
              <a:rPr lang="en-US" sz="6000" dirty="0">
                <a:solidFill>
                  <a:srgbClr val="FFD966"/>
                </a:solidFill>
                <a:latin typeface="Six feet under" panose="02000000000000000000" pitchFamily="2" charset="0"/>
              </a:rPr>
              <a:t>Avoid</a:t>
            </a:r>
            <a:r>
              <a:rPr lang="en-US" sz="6000" dirty="0">
                <a:solidFill>
                  <a:schemeClr val="accent4">
                    <a:lumMod val="60000"/>
                    <a:lumOff val="40000"/>
                  </a:schemeClr>
                </a:solidFill>
                <a:latin typeface="Six feet under" panose="02000000000000000000" pitchFamily="2" charset="0"/>
              </a:rPr>
              <a:t> Self-Deception, you must...</a:t>
            </a:r>
          </a:p>
        </p:txBody>
      </p:sp>
      <p:sp>
        <p:nvSpPr>
          <p:cNvPr id="3" name="Content Placeholder 2">
            <a:extLst>
              <a:ext uri="{FF2B5EF4-FFF2-40B4-BE49-F238E27FC236}">
                <a16:creationId xmlns:a16="http://schemas.microsoft.com/office/drawing/2014/main" id="{D070B8D3-6CE6-4CF7-B98A-59984C58EB82}"/>
              </a:ext>
            </a:extLst>
          </p:cNvPr>
          <p:cNvSpPr>
            <a:spLocks noGrp="1"/>
          </p:cNvSpPr>
          <p:nvPr>
            <p:ph sz="half" idx="1"/>
          </p:nvPr>
        </p:nvSpPr>
        <p:spPr>
          <a:xfrm>
            <a:off x="444137" y="1515291"/>
            <a:ext cx="5575663" cy="4950822"/>
          </a:xfrm>
        </p:spPr>
        <p:txBody>
          <a:bodyPr>
            <a:normAutofit/>
          </a:bodyPr>
          <a:lstStyle/>
          <a:p>
            <a:pPr marL="349250" indent="-349250">
              <a:tabLst>
                <a:tab pos="398463" algn="l"/>
              </a:tabLst>
            </a:pPr>
            <a:r>
              <a:rPr lang="en-US" sz="4000" b="1" dirty="0">
                <a:solidFill>
                  <a:schemeClr val="bg1"/>
                </a:solidFill>
              </a:rPr>
              <a:t>Lay up treasures in heaven (19-21)</a:t>
            </a:r>
          </a:p>
          <a:p>
            <a:pPr marL="457200" lvl="1" indent="0">
              <a:buNone/>
              <a:tabLst>
                <a:tab pos="398463" algn="l"/>
              </a:tabLst>
            </a:pPr>
            <a:r>
              <a:rPr lang="en-US" sz="4000" dirty="0">
                <a:solidFill>
                  <a:srgbClr val="FFD966"/>
                </a:solidFill>
              </a:rPr>
              <a:t>Prov. 27:24; Jas. 5:2-3</a:t>
            </a:r>
          </a:p>
          <a:p>
            <a:pPr marL="457200" lvl="1" indent="0">
              <a:buNone/>
              <a:tabLst>
                <a:tab pos="398463" algn="l"/>
              </a:tabLst>
            </a:pPr>
            <a:r>
              <a:rPr lang="en-US" sz="4000" dirty="0">
                <a:solidFill>
                  <a:srgbClr val="FFD966"/>
                </a:solidFill>
              </a:rPr>
              <a:t>Col. 3:2; 1 Pet. 1:3-5</a:t>
            </a:r>
          </a:p>
          <a:p>
            <a:pPr marL="349250" indent="-349250">
              <a:tabLst>
                <a:tab pos="398463" algn="l"/>
              </a:tabLst>
            </a:pPr>
            <a:r>
              <a:rPr lang="en-US" sz="4000" b="1" dirty="0">
                <a:solidFill>
                  <a:schemeClr val="bg1"/>
                </a:solidFill>
              </a:rPr>
              <a:t>Have a “good” eye    (22-23)</a:t>
            </a:r>
          </a:p>
          <a:p>
            <a:pPr marL="457200" lvl="1" indent="0">
              <a:buNone/>
              <a:tabLst>
                <a:tab pos="398463" algn="l"/>
              </a:tabLst>
            </a:pPr>
            <a:r>
              <a:rPr lang="en-US" sz="4000" dirty="0">
                <a:solidFill>
                  <a:srgbClr val="FFD966"/>
                </a:solidFill>
              </a:rPr>
              <a:t>Luke 11:35-36</a:t>
            </a:r>
          </a:p>
        </p:txBody>
      </p:sp>
      <p:sp>
        <p:nvSpPr>
          <p:cNvPr id="6" name="Content Placeholder 5">
            <a:extLst>
              <a:ext uri="{FF2B5EF4-FFF2-40B4-BE49-F238E27FC236}">
                <a16:creationId xmlns:a16="http://schemas.microsoft.com/office/drawing/2014/main" id="{FDD68B11-4F43-4DAD-9FF0-80E0D8E8738C}"/>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3592478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anim calcmode="lin" valueType="num">
                                      <p:cBhvr>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746A5-23AF-4CC7-990E-A708508CEFEF}"/>
              </a:ext>
            </a:extLst>
          </p:cNvPr>
          <p:cNvSpPr>
            <a:spLocks noGrp="1"/>
          </p:cNvSpPr>
          <p:nvPr>
            <p:ph type="title"/>
          </p:nvPr>
        </p:nvSpPr>
        <p:spPr>
          <a:xfrm>
            <a:off x="838200" y="182246"/>
            <a:ext cx="10515600" cy="1006475"/>
          </a:xfrm>
        </p:spPr>
        <p:txBody>
          <a:bodyPr>
            <a:normAutofit/>
          </a:bodyPr>
          <a:lstStyle/>
          <a:p>
            <a:pPr algn="ctr"/>
            <a:r>
              <a:rPr lang="en-US" sz="6000" dirty="0">
                <a:solidFill>
                  <a:schemeClr val="accent4">
                    <a:lumMod val="60000"/>
                    <a:lumOff val="40000"/>
                  </a:schemeClr>
                </a:solidFill>
                <a:latin typeface="Six feet under" panose="02000000000000000000" pitchFamily="2" charset="0"/>
              </a:rPr>
              <a:t>To </a:t>
            </a:r>
            <a:r>
              <a:rPr lang="en-US" sz="6000" dirty="0">
                <a:solidFill>
                  <a:srgbClr val="FFD966"/>
                </a:solidFill>
                <a:latin typeface="Six feet under" panose="02000000000000000000" pitchFamily="2" charset="0"/>
              </a:rPr>
              <a:t>Avoid</a:t>
            </a:r>
            <a:r>
              <a:rPr lang="en-US" sz="6000" dirty="0">
                <a:solidFill>
                  <a:schemeClr val="accent4">
                    <a:lumMod val="60000"/>
                    <a:lumOff val="40000"/>
                  </a:schemeClr>
                </a:solidFill>
                <a:latin typeface="Six feet under" panose="02000000000000000000" pitchFamily="2" charset="0"/>
              </a:rPr>
              <a:t> Self-Deception, you must...</a:t>
            </a:r>
          </a:p>
        </p:txBody>
      </p:sp>
      <p:sp>
        <p:nvSpPr>
          <p:cNvPr id="3" name="Content Placeholder 2">
            <a:extLst>
              <a:ext uri="{FF2B5EF4-FFF2-40B4-BE49-F238E27FC236}">
                <a16:creationId xmlns:a16="http://schemas.microsoft.com/office/drawing/2014/main" id="{D070B8D3-6CE6-4CF7-B98A-59984C58EB82}"/>
              </a:ext>
            </a:extLst>
          </p:cNvPr>
          <p:cNvSpPr>
            <a:spLocks noGrp="1"/>
          </p:cNvSpPr>
          <p:nvPr>
            <p:ph sz="half" idx="1"/>
          </p:nvPr>
        </p:nvSpPr>
        <p:spPr>
          <a:xfrm>
            <a:off x="444137" y="1515291"/>
            <a:ext cx="5575663" cy="4950822"/>
          </a:xfrm>
        </p:spPr>
        <p:txBody>
          <a:bodyPr>
            <a:normAutofit/>
          </a:bodyPr>
          <a:lstStyle/>
          <a:p>
            <a:pPr marL="349250" indent="-349250">
              <a:tabLst>
                <a:tab pos="398463" algn="l"/>
              </a:tabLst>
            </a:pPr>
            <a:r>
              <a:rPr lang="en-US" sz="4000" b="1" dirty="0">
                <a:solidFill>
                  <a:schemeClr val="bg1"/>
                </a:solidFill>
              </a:rPr>
              <a:t>Lay up treasures in heaven (19-21)</a:t>
            </a:r>
          </a:p>
          <a:p>
            <a:pPr marL="457200" lvl="1" indent="0">
              <a:buNone/>
              <a:tabLst>
                <a:tab pos="398463" algn="l"/>
              </a:tabLst>
            </a:pPr>
            <a:r>
              <a:rPr lang="en-US" sz="4000" dirty="0">
                <a:solidFill>
                  <a:srgbClr val="FFD966"/>
                </a:solidFill>
              </a:rPr>
              <a:t>Prov. 27:24; Jas. 5:2-3</a:t>
            </a:r>
          </a:p>
          <a:p>
            <a:pPr marL="457200" lvl="1" indent="0">
              <a:buNone/>
              <a:tabLst>
                <a:tab pos="398463" algn="l"/>
              </a:tabLst>
            </a:pPr>
            <a:r>
              <a:rPr lang="en-US" sz="4000" dirty="0">
                <a:solidFill>
                  <a:srgbClr val="FFD966"/>
                </a:solidFill>
              </a:rPr>
              <a:t>Col. 3:2; 1 Pet. 1:3-5</a:t>
            </a:r>
          </a:p>
          <a:p>
            <a:pPr marL="349250" indent="-349250">
              <a:tabLst>
                <a:tab pos="398463" algn="l"/>
              </a:tabLst>
            </a:pPr>
            <a:r>
              <a:rPr lang="en-US" sz="4000" b="1" dirty="0">
                <a:solidFill>
                  <a:schemeClr val="bg1"/>
                </a:solidFill>
              </a:rPr>
              <a:t>Have a “good” eye    (22-23)</a:t>
            </a:r>
          </a:p>
          <a:p>
            <a:pPr marL="457200" lvl="1" indent="0">
              <a:buNone/>
              <a:tabLst>
                <a:tab pos="398463" algn="l"/>
              </a:tabLst>
            </a:pPr>
            <a:r>
              <a:rPr lang="en-US" sz="4000" dirty="0">
                <a:solidFill>
                  <a:srgbClr val="FFD966"/>
                </a:solidFill>
              </a:rPr>
              <a:t>Luke 11:35-36</a:t>
            </a:r>
          </a:p>
        </p:txBody>
      </p:sp>
      <p:sp>
        <p:nvSpPr>
          <p:cNvPr id="4" name="Content Placeholder 3">
            <a:extLst>
              <a:ext uri="{FF2B5EF4-FFF2-40B4-BE49-F238E27FC236}">
                <a16:creationId xmlns:a16="http://schemas.microsoft.com/office/drawing/2014/main" id="{B69A3E48-2F71-4E7C-8DE4-A1336B258508}"/>
              </a:ext>
            </a:extLst>
          </p:cNvPr>
          <p:cNvSpPr>
            <a:spLocks noGrp="1"/>
          </p:cNvSpPr>
          <p:nvPr>
            <p:ph sz="half" idx="2"/>
          </p:nvPr>
        </p:nvSpPr>
        <p:spPr>
          <a:xfrm>
            <a:off x="6172199" y="1515291"/>
            <a:ext cx="5479869" cy="4950822"/>
          </a:xfrm>
        </p:spPr>
        <p:txBody>
          <a:bodyPr>
            <a:normAutofit/>
          </a:bodyPr>
          <a:lstStyle/>
          <a:p>
            <a:pPr marL="349250" indent="-349250">
              <a:tabLst>
                <a:tab pos="398463" algn="l"/>
              </a:tabLst>
            </a:pPr>
            <a:r>
              <a:rPr lang="en-US" sz="4000" b="1" dirty="0">
                <a:solidFill>
                  <a:schemeClr val="bg1"/>
                </a:solidFill>
              </a:rPr>
              <a:t>Have undivided loyalties (24)</a:t>
            </a:r>
          </a:p>
          <a:p>
            <a:pPr marL="457200" lvl="1" indent="0">
              <a:buNone/>
              <a:tabLst>
                <a:tab pos="398463" algn="l"/>
              </a:tabLst>
            </a:pPr>
            <a:r>
              <a:rPr lang="en-US" sz="4000" dirty="0">
                <a:solidFill>
                  <a:srgbClr val="FFD966"/>
                </a:solidFill>
              </a:rPr>
              <a:t>Luke 14:26</a:t>
            </a:r>
          </a:p>
          <a:p>
            <a:pPr marL="457200" lvl="1" indent="0">
              <a:buNone/>
              <a:tabLst>
                <a:tab pos="398463" algn="l"/>
              </a:tabLst>
            </a:pPr>
            <a:r>
              <a:rPr lang="en-US" sz="4000" dirty="0">
                <a:solidFill>
                  <a:srgbClr val="FFD966"/>
                </a:solidFill>
              </a:rPr>
              <a:t>Philippians 3:18-20</a:t>
            </a:r>
          </a:p>
        </p:txBody>
      </p:sp>
    </p:spTree>
    <p:extLst>
      <p:ext uri="{BB962C8B-B14F-4D97-AF65-F5344CB8AC3E}">
        <p14:creationId xmlns:p14="http://schemas.microsoft.com/office/powerpoint/2010/main" val="3172188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anim calcmode="lin" valueType="num">
                                      <p:cBhvr>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anim calcmode="lin" valueType="num">
                                      <p:cBhvr>
                                        <p:cTn id="18"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746A5-23AF-4CC7-990E-A708508CEFEF}"/>
              </a:ext>
            </a:extLst>
          </p:cNvPr>
          <p:cNvSpPr>
            <a:spLocks noGrp="1"/>
          </p:cNvSpPr>
          <p:nvPr>
            <p:ph type="title"/>
          </p:nvPr>
        </p:nvSpPr>
        <p:spPr>
          <a:xfrm>
            <a:off x="838200" y="182246"/>
            <a:ext cx="10515600" cy="1006475"/>
          </a:xfrm>
        </p:spPr>
        <p:txBody>
          <a:bodyPr>
            <a:normAutofit/>
          </a:bodyPr>
          <a:lstStyle/>
          <a:p>
            <a:pPr algn="ctr"/>
            <a:r>
              <a:rPr lang="en-US" sz="6000" dirty="0">
                <a:solidFill>
                  <a:schemeClr val="accent4">
                    <a:lumMod val="60000"/>
                    <a:lumOff val="40000"/>
                  </a:schemeClr>
                </a:solidFill>
                <a:latin typeface="Six feet under" panose="02000000000000000000" pitchFamily="2" charset="0"/>
              </a:rPr>
              <a:t>To </a:t>
            </a:r>
            <a:r>
              <a:rPr lang="en-US" sz="6000" dirty="0">
                <a:solidFill>
                  <a:srgbClr val="FFD966"/>
                </a:solidFill>
                <a:latin typeface="Six feet under" panose="02000000000000000000" pitchFamily="2" charset="0"/>
              </a:rPr>
              <a:t>Avoid</a:t>
            </a:r>
            <a:r>
              <a:rPr lang="en-US" sz="6000" dirty="0">
                <a:solidFill>
                  <a:schemeClr val="accent4">
                    <a:lumMod val="60000"/>
                    <a:lumOff val="40000"/>
                  </a:schemeClr>
                </a:solidFill>
                <a:latin typeface="Six feet under" panose="02000000000000000000" pitchFamily="2" charset="0"/>
              </a:rPr>
              <a:t> Self-Deception, you must...</a:t>
            </a:r>
          </a:p>
        </p:txBody>
      </p:sp>
      <p:sp>
        <p:nvSpPr>
          <p:cNvPr id="3" name="Content Placeholder 2">
            <a:extLst>
              <a:ext uri="{FF2B5EF4-FFF2-40B4-BE49-F238E27FC236}">
                <a16:creationId xmlns:a16="http://schemas.microsoft.com/office/drawing/2014/main" id="{D070B8D3-6CE6-4CF7-B98A-59984C58EB82}"/>
              </a:ext>
            </a:extLst>
          </p:cNvPr>
          <p:cNvSpPr>
            <a:spLocks noGrp="1"/>
          </p:cNvSpPr>
          <p:nvPr>
            <p:ph sz="half" idx="1"/>
          </p:nvPr>
        </p:nvSpPr>
        <p:spPr>
          <a:xfrm>
            <a:off x="444137" y="1515291"/>
            <a:ext cx="5575663" cy="4950822"/>
          </a:xfrm>
        </p:spPr>
        <p:txBody>
          <a:bodyPr>
            <a:normAutofit/>
          </a:bodyPr>
          <a:lstStyle/>
          <a:p>
            <a:pPr marL="349250" indent="-349250">
              <a:tabLst>
                <a:tab pos="398463" algn="l"/>
              </a:tabLst>
            </a:pPr>
            <a:r>
              <a:rPr lang="en-US" sz="4000" b="1" dirty="0">
                <a:solidFill>
                  <a:schemeClr val="bg1"/>
                </a:solidFill>
              </a:rPr>
              <a:t>Lay up treasures in heaven (19-21)</a:t>
            </a:r>
          </a:p>
          <a:p>
            <a:pPr marL="457200" lvl="1" indent="0">
              <a:buNone/>
              <a:tabLst>
                <a:tab pos="398463" algn="l"/>
              </a:tabLst>
            </a:pPr>
            <a:r>
              <a:rPr lang="en-US" sz="4000" dirty="0">
                <a:solidFill>
                  <a:srgbClr val="FFD966"/>
                </a:solidFill>
              </a:rPr>
              <a:t>Prov. 27:24; Jas. 5:2-3</a:t>
            </a:r>
          </a:p>
          <a:p>
            <a:pPr marL="457200" lvl="1" indent="0">
              <a:buNone/>
              <a:tabLst>
                <a:tab pos="398463" algn="l"/>
              </a:tabLst>
            </a:pPr>
            <a:r>
              <a:rPr lang="en-US" sz="4000" dirty="0">
                <a:solidFill>
                  <a:srgbClr val="FFD966"/>
                </a:solidFill>
              </a:rPr>
              <a:t>Col. 3:2; 1 Pet. 1:3-5</a:t>
            </a:r>
          </a:p>
          <a:p>
            <a:pPr marL="349250" indent="-349250">
              <a:tabLst>
                <a:tab pos="398463" algn="l"/>
              </a:tabLst>
            </a:pPr>
            <a:r>
              <a:rPr lang="en-US" sz="4000" b="1" dirty="0">
                <a:solidFill>
                  <a:schemeClr val="bg1"/>
                </a:solidFill>
              </a:rPr>
              <a:t>Have a “good” eye    (22-23)</a:t>
            </a:r>
          </a:p>
          <a:p>
            <a:pPr marL="457200" lvl="1" indent="0">
              <a:buNone/>
              <a:tabLst>
                <a:tab pos="398463" algn="l"/>
              </a:tabLst>
            </a:pPr>
            <a:r>
              <a:rPr lang="en-US" sz="4000" dirty="0">
                <a:solidFill>
                  <a:srgbClr val="FFD966"/>
                </a:solidFill>
              </a:rPr>
              <a:t>Luke 11:35-36</a:t>
            </a:r>
          </a:p>
        </p:txBody>
      </p:sp>
      <p:sp>
        <p:nvSpPr>
          <p:cNvPr id="4" name="Content Placeholder 3">
            <a:extLst>
              <a:ext uri="{FF2B5EF4-FFF2-40B4-BE49-F238E27FC236}">
                <a16:creationId xmlns:a16="http://schemas.microsoft.com/office/drawing/2014/main" id="{B69A3E48-2F71-4E7C-8DE4-A1336B258508}"/>
              </a:ext>
            </a:extLst>
          </p:cNvPr>
          <p:cNvSpPr>
            <a:spLocks noGrp="1"/>
          </p:cNvSpPr>
          <p:nvPr>
            <p:ph sz="half" idx="2"/>
          </p:nvPr>
        </p:nvSpPr>
        <p:spPr>
          <a:xfrm>
            <a:off x="6172199" y="1515291"/>
            <a:ext cx="5479869" cy="4950822"/>
          </a:xfrm>
        </p:spPr>
        <p:txBody>
          <a:bodyPr>
            <a:normAutofit/>
          </a:bodyPr>
          <a:lstStyle/>
          <a:p>
            <a:pPr marL="349250" indent="-349250">
              <a:tabLst>
                <a:tab pos="398463" algn="l"/>
              </a:tabLst>
            </a:pPr>
            <a:r>
              <a:rPr lang="en-US" sz="4000" b="1" dirty="0">
                <a:solidFill>
                  <a:schemeClr val="bg1"/>
                </a:solidFill>
              </a:rPr>
              <a:t>Have undivided loyalties (24)</a:t>
            </a:r>
          </a:p>
          <a:p>
            <a:pPr marL="457200" lvl="1" indent="0">
              <a:buNone/>
              <a:tabLst>
                <a:tab pos="398463" algn="l"/>
              </a:tabLst>
            </a:pPr>
            <a:r>
              <a:rPr lang="en-US" sz="4000" dirty="0">
                <a:solidFill>
                  <a:srgbClr val="FFD966"/>
                </a:solidFill>
              </a:rPr>
              <a:t>Luke 14:26</a:t>
            </a:r>
          </a:p>
          <a:p>
            <a:pPr marL="457200" lvl="1" indent="0">
              <a:buNone/>
              <a:tabLst>
                <a:tab pos="398463" algn="l"/>
              </a:tabLst>
            </a:pPr>
            <a:r>
              <a:rPr lang="en-US" sz="4000" dirty="0">
                <a:solidFill>
                  <a:srgbClr val="FFD966"/>
                </a:solidFill>
              </a:rPr>
              <a:t>Philippians 3:18-20</a:t>
            </a:r>
          </a:p>
          <a:p>
            <a:pPr marL="349250" indent="-349250">
              <a:tabLst>
                <a:tab pos="398463" algn="l"/>
              </a:tabLst>
            </a:pPr>
            <a:r>
              <a:rPr lang="en-US" sz="4000" b="1" dirty="0">
                <a:solidFill>
                  <a:schemeClr val="bg1"/>
                </a:solidFill>
              </a:rPr>
              <a:t>Avoid anxiety (25-34)</a:t>
            </a:r>
          </a:p>
          <a:p>
            <a:pPr marL="457200" lvl="1" indent="0">
              <a:buNone/>
              <a:tabLst>
                <a:tab pos="398463" algn="l"/>
              </a:tabLst>
            </a:pPr>
            <a:r>
              <a:rPr lang="en-US" sz="4000" dirty="0">
                <a:solidFill>
                  <a:srgbClr val="FFD966"/>
                </a:solidFill>
              </a:rPr>
              <a:t>Psalm 147:9; 37:23-25</a:t>
            </a:r>
          </a:p>
          <a:p>
            <a:pPr marL="457200" lvl="1" indent="0">
              <a:buNone/>
              <a:tabLst>
                <a:tab pos="398463" algn="l"/>
              </a:tabLst>
            </a:pPr>
            <a:r>
              <a:rPr lang="en-US" sz="4000" dirty="0">
                <a:solidFill>
                  <a:srgbClr val="FFD966"/>
                </a:solidFill>
              </a:rPr>
              <a:t>Luke 14:26, again</a:t>
            </a:r>
          </a:p>
        </p:txBody>
      </p:sp>
    </p:spTree>
    <p:extLst>
      <p:ext uri="{BB962C8B-B14F-4D97-AF65-F5344CB8AC3E}">
        <p14:creationId xmlns:p14="http://schemas.microsoft.com/office/powerpoint/2010/main" val="918678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anim calcmode="lin" valueType="num">
                                      <p:cBhvr>
                                        <p:cTn id="8"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500"/>
                                        <p:tgtEl>
                                          <p:spTgt spid="4">
                                            <p:txEl>
                                              <p:pRg st="4" end="4"/>
                                            </p:txEl>
                                          </p:spTgt>
                                        </p:tgtEl>
                                      </p:cBhvr>
                                    </p:animEffect>
                                    <p:anim calcmode="lin" valueType="num">
                                      <p:cBhvr>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4" dur="500" fill="hold"/>
                                        <p:tgtEl>
                                          <p:spTgt spid="4">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fade">
                                      <p:cBhvr>
                                        <p:cTn id="17" dur="500"/>
                                        <p:tgtEl>
                                          <p:spTgt spid="4">
                                            <p:txEl>
                                              <p:pRg st="5" end="5"/>
                                            </p:txEl>
                                          </p:spTgt>
                                        </p:tgtEl>
                                      </p:cBhvr>
                                    </p:animEffect>
                                    <p:anim calcmode="lin" valueType="num">
                                      <p:cBhvr>
                                        <p:cTn id="18"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19" dur="5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75C89-0AF7-4776-9633-DD9B521372C6}"/>
              </a:ext>
            </a:extLst>
          </p:cNvPr>
          <p:cNvSpPr>
            <a:spLocks noGrp="1"/>
          </p:cNvSpPr>
          <p:nvPr>
            <p:ph type="ctrTitle"/>
          </p:nvPr>
        </p:nvSpPr>
        <p:spPr>
          <a:xfrm>
            <a:off x="1524000" y="612409"/>
            <a:ext cx="9144000" cy="987791"/>
          </a:xfrm>
        </p:spPr>
        <p:txBody>
          <a:bodyPr/>
          <a:lstStyle/>
          <a:p>
            <a:r>
              <a:rPr lang="en-US" dirty="0">
                <a:solidFill>
                  <a:schemeClr val="accent4">
                    <a:lumMod val="60000"/>
                    <a:lumOff val="40000"/>
                  </a:schemeClr>
                </a:solidFill>
                <a:latin typeface="Six feet under" panose="02000000000000000000" pitchFamily="2" charset="0"/>
              </a:rPr>
              <a:t>Conclusion</a:t>
            </a:r>
            <a:endParaRPr lang="en-US" dirty="0"/>
          </a:p>
        </p:txBody>
      </p:sp>
      <p:sp>
        <p:nvSpPr>
          <p:cNvPr id="3" name="Subtitle 2">
            <a:extLst>
              <a:ext uri="{FF2B5EF4-FFF2-40B4-BE49-F238E27FC236}">
                <a16:creationId xmlns:a16="http://schemas.microsoft.com/office/drawing/2014/main" id="{D8CDABE7-22C4-4FAC-9382-10763A3CEAEF}"/>
              </a:ext>
            </a:extLst>
          </p:cNvPr>
          <p:cNvSpPr>
            <a:spLocks noGrp="1"/>
          </p:cNvSpPr>
          <p:nvPr>
            <p:ph type="subTitle" idx="1"/>
          </p:nvPr>
        </p:nvSpPr>
        <p:spPr>
          <a:xfrm>
            <a:off x="1524000" y="2171821"/>
            <a:ext cx="9144000" cy="3783502"/>
          </a:xfrm>
        </p:spPr>
        <p:txBody>
          <a:bodyPr>
            <a:noAutofit/>
          </a:bodyPr>
          <a:lstStyle/>
          <a:p>
            <a:pPr indent="468313" algn="l"/>
            <a:r>
              <a:rPr lang="en-US" sz="4800" dirty="0">
                <a:solidFill>
                  <a:schemeClr val="bg1"/>
                </a:solidFill>
              </a:rPr>
              <a:t>“Therefore do not worry about tomorrow, for tomorrow will worry about its own things. Sufficient for the day is its own trouble.” </a:t>
            </a:r>
          </a:p>
          <a:p>
            <a:pPr indent="468313" algn="r"/>
            <a:r>
              <a:rPr lang="en-US" sz="4800" dirty="0">
                <a:solidFill>
                  <a:schemeClr val="bg1"/>
                </a:solidFill>
              </a:rPr>
              <a:t>(6:34)</a:t>
            </a:r>
          </a:p>
        </p:txBody>
      </p:sp>
    </p:spTree>
    <p:extLst>
      <p:ext uri="{BB962C8B-B14F-4D97-AF65-F5344CB8AC3E}">
        <p14:creationId xmlns:p14="http://schemas.microsoft.com/office/powerpoint/2010/main" val="3259992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1777</TotalTime>
  <Words>1326</Words>
  <Application>Microsoft Office PowerPoint</Application>
  <PresentationFormat>Widescreen</PresentationFormat>
  <Paragraphs>96</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Six feet under</vt:lpstr>
      <vt:lpstr>Arial</vt:lpstr>
      <vt:lpstr>Calibri Light</vt:lpstr>
      <vt:lpstr>Calibri</vt:lpstr>
      <vt:lpstr>Pristina</vt:lpstr>
      <vt:lpstr>Office Theme</vt:lpstr>
      <vt:lpstr>About My Father’s Business</vt:lpstr>
      <vt:lpstr>To Avoid Self-Deception, you must...</vt:lpstr>
      <vt:lpstr>To Avoid Self-Deception, you must...</vt:lpstr>
      <vt:lpstr>To Avoid Self-Deception, you must...</vt:lpstr>
      <vt:lpstr>To Avoid Self-Deception, you must...</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Cox</dc:creator>
  <cp:lastModifiedBy>Stan Cox</cp:lastModifiedBy>
  <cp:revision>24</cp:revision>
  <dcterms:created xsi:type="dcterms:W3CDTF">2017-09-01T17:46:22Z</dcterms:created>
  <dcterms:modified xsi:type="dcterms:W3CDTF">2017-11-13T02:10:50Z</dcterms:modified>
</cp:coreProperties>
</file>