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Six feet under" panose="02000000000000000000" pitchFamily="2" charset="0"/>
      <p:regular r:id="rId14"/>
    </p:embeddedFont>
    <p:embeddedFont>
      <p:font typeface="Calibri" panose="020F0502020204030204" pitchFamily="34" charset="0"/>
      <p:regular r:id="rId15"/>
      <p:bold r:id="rId16"/>
      <p:italic r:id="rId17"/>
      <p:boldItalic r:id="rId18"/>
    </p:embeddedFont>
    <p:embeddedFont>
      <p:font typeface="Pristina" panose="03060402040406080204" pitchFamily="66" charset="0"/>
      <p:regular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9" autoAdjust="0"/>
    <p:restoredTop sz="46048" autoAdjust="0"/>
  </p:normalViewPr>
  <p:slideViewPr>
    <p:cSldViewPr snapToGrid="0">
      <p:cViewPr varScale="1">
        <p:scale>
          <a:sx n="36" d="100"/>
          <a:sy n="36" d="100"/>
        </p:scale>
        <p:origin x="1118" y="34"/>
      </p:cViewPr>
      <p:guideLst/>
    </p:cSldViewPr>
  </p:slideViewPr>
  <p:notesTextViewPr>
    <p:cViewPr>
      <p:scale>
        <a:sx n="1" d="1"/>
        <a:sy n="1" d="1"/>
      </p:scale>
      <p:origin x="0" y="0"/>
    </p:cViewPr>
  </p:notesTextViewPr>
  <p:notesViewPr>
    <p:cSldViewPr snapToGrid="0">
      <p:cViewPr>
        <p:scale>
          <a:sx n="78" d="100"/>
          <a:sy n="78" d="100"/>
        </p:scale>
        <p:origin x="23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September 10, 2017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11/26/2017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6:14-29) READ</a:t>
            </a:r>
          </a:p>
          <a:p>
            <a:r>
              <a:rPr lang="en-US" dirty="0"/>
              <a:t>This the most detailed report.  Other references (Matthew 14:1-12; Luke 9:7-9)</a:t>
            </a:r>
          </a:p>
          <a:p>
            <a:endParaRPr lang="en-US" dirty="0"/>
          </a:p>
          <a:p>
            <a:r>
              <a:rPr lang="en-US" dirty="0"/>
              <a:t>First, need to know who is involved in this sad story of treachery, cowardice and murder</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1:4-5), </a:t>
            </a:r>
            <a:r>
              <a:rPr lang="en-US" b="0" i="1" dirty="0"/>
              <a:t>“</a:t>
            </a:r>
            <a:r>
              <a:rPr lang="en-US" i="1" dirty="0"/>
              <a:t>we ourselves boast of you among the churches of God for your patience and faith in all your persecutions and tribulations that you endure,</a:t>
            </a:r>
            <a:r>
              <a:rPr lang="en-US" i="1" baseline="30000" dirty="0"/>
              <a:t> 5</a:t>
            </a:r>
            <a:r>
              <a:rPr lang="en-US" i="1" dirty="0"/>
              <a:t> </a:t>
            </a:r>
            <a:r>
              <a:rPr lang="en-US" i="1" u="sng" dirty="0"/>
              <a:t>which is manifest evidence of the righteous judgment of God, that you may be counted worthy of the kingdom of God</a:t>
            </a:r>
            <a:r>
              <a:rPr lang="en-US" i="1" dirty="0"/>
              <a:t>, for which you also suffer.”</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10</a:t>
            </a:fld>
            <a:endParaRPr lang="en-US"/>
          </a:p>
        </p:txBody>
      </p:sp>
    </p:spTree>
    <p:extLst>
      <p:ext uri="{BB962C8B-B14F-4D97-AF65-F5344CB8AC3E}">
        <p14:creationId xmlns:p14="http://schemas.microsoft.com/office/powerpoint/2010/main" val="368688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Herod Antipas</a:t>
            </a:r>
          </a:p>
          <a:p>
            <a:pPr marL="171450" indent="-171450">
              <a:buFont typeface="Arial" panose="020B0604020202020204" pitchFamily="34" charset="0"/>
              <a:buChar char="•"/>
            </a:pPr>
            <a:r>
              <a:rPr lang="en-US" dirty="0"/>
              <a:t>Son of Herod the Great who killed the male children in Bethlehem</a:t>
            </a:r>
          </a:p>
          <a:p>
            <a:pPr marL="171450" indent="-171450">
              <a:buFont typeface="Arial" panose="020B0604020202020204" pitchFamily="34" charset="0"/>
              <a:buChar char="•"/>
            </a:pPr>
            <a:r>
              <a:rPr lang="en-US" dirty="0"/>
              <a:t>Reigned in Judah for four decades</a:t>
            </a:r>
          </a:p>
          <a:p>
            <a:pPr marL="171450" indent="-171450">
              <a:buFont typeface="Arial" panose="020B0604020202020204" pitchFamily="34" charset="0"/>
              <a:buChar char="•"/>
            </a:pPr>
            <a:r>
              <a:rPr lang="en-US" dirty="0"/>
              <a:t>Herodias was his second wife, and a niece.  Daughter of one half-brother, and ex-wife of another half brother, (Philip).</a:t>
            </a:r>
          </a:p>
          <a:p>
            <a:pPr marL="171450" indent="-171450">
              <a:buFont typeface="Arial" panose="020B0604020202020204" pitchFamily="34" charset="0"/>
              <a:buChar char="•"/>
            </a:pPr>
            <a:r>
              <a:rPr lang="en-US" b="1" dirty="0"/>
              <a:t>Note:  </a:t>
            </a:r>
            <a:r>
              <a:rPr lang="en-US" dirty="0"/>
              <a:t>Mark records that Herod was conflicted (personally liked John, and recognized him as a righteous man </a:t>
            </a:r>
            <a:r>
              <a:rPr lang="en-US" b="1" dirty="0"/>
              <a:t>(20).</a:t>
            </a:r>
          </a:p>
          <a:p>
            <a:pPr marL="0" indent="0">
              <a:buFont typeface="Arial" panose="020B0604020202020204" pitchFamily="34" charset="0"/>
              <a:buNone/>
            </a:pPr>
            <a:r>
              <a:rPr lang="en-US" b="1" dirty="0"/>
              <a:t>Herodias</a:t>
            </a:r>
          </a:p>
          <a:p>
            <a:pPr marL="171450" indent="-171450">
              <a:buFont typeface="Arial" panose="020B0604020202020204" pitchFamily="34" charset="0"/>
              <a:buChar char="•"/>
            </a:pPr>
            <a:r>
              <a:rPr lang="en-US" b="0" dirty="0"/>
              <a:t>Divorced from Herod’s half brother Philip, and married to Herod</a:t>
            </a:r>
          </a:p>
          <a:p>
            <a:pPr marL="171450" indent="-171450">
              <a:buFont typeface="Arial" panose="020B0604020202020204" pitchFamily="34" charset="0"/>
              <a:buChar char="•"/>
            </a:pPr>
            <a:r>
              <a:rPr lang="en-US" b="0" dirty="0"/>
              <a:t>John the Baptist stated what was obvious from the Law of Moses, the marriage was not recognized as just by God.</a:t>
            </a:r>
          </a:p>
          <a:p>
            <a:pPr marL="171450" indent="-171450">
              <a:buFont typeface="Arial" panose="020B0604020202020204" pitchFamily="34" charset="0"/>
              <a:buChar char="•"/>
            </a:pPr>
            <a:r>
              <a:rPr lang="en-US" b="1" dirty="0"/>
              <a:t>Note:  </a:t>
            </a:r>
            <a:r>
              <a:rPr lang="en-US" b="0" dirty="0"/>
              <a:t>She initially had no opportunity to carry out vengeance against John </a:t>
            </a:r>
            <a:r>
              <a:rPr lang="en-US" b="1" dirty="0"/>
              <a:t>(19)</a:t>
            </a:r>
          </a:p>
          <a:p>
            <a:pPr marL="171450" indent="-171450">
              <a:buFont typeface="Arial" panose="020B0604020202020204" pitchFamily="34" charset="0"/>
              <a:buChar char="•"/>
            </a:pPr>
            <a:r>
              <a:rPr lang="en-US" b="0" dirty="0"/>
              <a:t>She had murderous intent, in response to the admonition of the preacher </a:t>
            </a:r>
            <a:r>
              <a:rPr lang="en-US" b="1" dirty="0"/>
              <a:t>(17-19)</a:t>
            </a:r>
          </a:p>
          <a:p>
            <a:pPr marL="0" indent="0">
              <a:buFont typeface="Arial" panose="020B0604020202020204" pitchFamily="34" charset="0"/>
              <a:buNone/>
            </a:pPr>
            <a:r>
              <a:rPr lang="en-US" b="1" dirty="0"/>
              <a:t>The Daughter of Herodias</a:t>
            </a:r>
          </a:p>
          <a:p>
            <a:pPr marL="171450" indent="-171450">
              <a:buFont typeface="Arial" panose="020B0604020202020204" pitchFamily="34" charset="0"/>
              <a:buChar char="•"/>
            </a:pPr>
            <a:r>
              <a:rPr lang="en-US" b="0" dirty="0"/>
              <a:t>Identified by Josephus as Salome (Not named in the Gospels, but probable)</a:t>
            </a:r>
          </a:p>
          <a:p>
            <a:pPr marL="171450" indent="-171450">
              <a:buFont typeface="Arial" panose="020B0604020202020204" pitchFamily="34" charset="0"/>
              <a:buChar char="•"/>
            </a:pPr>
            <a:r>
              <a:rPr lang="en-US" b="0" dirty="0"/>
              <a:t>Allowed herself to be used as a pawn (not guiltless) </a:t>
            </a:r>
            <a:r>
              <a:rPr lang="en-US" b="1" dirty="0"/>
              <a:t>(22-25)</a:t>
            </a:r>
          </a:p>
          <a:p>
            <a:pPr marL="628650" lvl="1" indent="-171450">
              <a:buFont typeface="Arial" panose="020B0604020202020204" pitchFamily="34" charset="0"/>
              <a:buChar char="•"/>
            </a:pPr>
            <a:r>
              <a:rPr lang="en-US" b="0" dirty="0"/>
              <a:t>Not sure of the nature of the dance, but the response of Herod and rashness of declaration is indicative of inflamed passions (lust).  The dance was very possibly lascivious.  (Has become synonymous with seduction).</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248973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John the Baptist</a:t>
            </a:r>
          </a:p>
          <a:p>
            <a:pPr marL="171450" lvl="0" indent="-171450">
              <a:buFont typeface="Arial" panose="020B0604020202020204" pitchFamily="34" charset="0"/>
              <a:buChar char="•"/>
            </a:pPr>
            <a:r>
              <a:rPr lang="en-US" b="0" dirty="0"/>
              <a:t>Forerunner of the Christ</a:t>
            </a:r>
          </a:p>
          <a:p>
            <a:pPr marL="0" lvl="0" indent="0">
              <a:buFont typeface="Arial" panose="020B0604020202020204" pitchFamily="34" charset="0"/>
              <a:buNone/>
            </a:pPr>
            <a:r>
              <a:rPr lang="en-US" b="1" dirty="0"/>
              <a:t>(Matthew 17:9-13), </a:t>
            </a:r>
            <a:r>
              <a:rPr lang="en-US" b="0" i="1" dirty="0"/>
              <a:t>“</a:t>
            </a:r>
            <a:r>
              <a:rPr lang="en-US" i="1" dirty="0"/>
              <a:t>Now as they came down from the mountain </a:t>
            </a:r>
            <a:r>
              <a:rPr lang="en-US" b="1" i="1" dirty="0"/>
              <a:t>[transfiguration], </a:t>
            </a:r>
            <a:r>
              <a:rPr lang="en-US" i="1" dirty="0"/>
              <a:t>Jesus commanded them, saying, “Tell the vision to no one until the Son of Man is risen from the dead.” </a:t>
            </a:r>
            <a:r>
              <a:rPr lang="en-US" i="1" baseline="30000" dirty="0"/>
              <a:t>10</a:t>
            </a:r>
            <a:r>
              <a:rPr lang="en-US" i="1" dirty="0"/>
              <a:t> And His disciples asked Him, saying, “Why then do the scribes say that Elijah must come first?” </a:t>
            </a:r>
            <a:r>
              <a:rPr lang="en-US" i="1" baseline="30000" dirty="0"/>
              <a:t>11</a:t>
            </a:r>
            <a:r>
              <a:rPr lang="en-US" i="1" dirty="0"/>
              <a:t> Jesus answered and said to them, “Indeed, Elijah is coming first and will restore all things.</a:t>
            </a:r>
            <a:r>
              <a:rPr lang="en-US" i="1" baseline="30000" dirty="0"/>
              <a:t> 12</a:t>
            </a:r>
            <a:r>
              <a:rPr lang="en-US" i="1" dirty="0"/>
              <a:t> But I say to you that Elijah has come already, and they did not know him but did to him whatever they wished. Likewise the Son of Man is also about to suffer at their hands.”</a:t>
            </a:r>
            <a:r>
              <a:rPr lang="en-US" i="1" baseline="30000" dirty="0"/>
              <a:t> 13</a:t>
            </a:r>
            <a:r>
              <a:rPr lang="en-US" i="1" dirty="0"/>
              <a:t> </a:t>
            </a:r>
            <a:r>
              <a:rPr lang="en-US" i="1" u="sng" dirty="0"/>
              <a:t>Then the disciples understood that He spoke to them of John the Baptist</a:t>
            </a:r>
            <a:r>
              <a:rPr lang="en-US" i="1" dirty="0"/>
              <a:t>.”</a:t>
            </a:r>
            <a:endParaRPr lang="en-US" b="0" i="1" dirty="0"/>
          </a:p>
          <a:p>
            <a:pPr marL="171450" lvl="0" indent="-171450">
              <a:buFont typeface="Arial" panose="020B0604020202020204" pitchFamily="34" charset="0"/>
              <a:buChar char="•"/>
            </a:pPr>
            <a:r>
              <a:rPr lang="en-US" b="0" dirty="0"/>
              <a:t>An uncompromising preacher of righteousness</a:t>
            </a:r>
          </a:p>
          <a:p>
            <a:pPr marL="0" lvl="0" indent="0">
              <a:buFont typeface="Arial" panose="020B0604020202020204" pitchFamily="34" charset="0"/>
              <a:buNone/>
            </a:pPr>
            <a:r>
              <a:rPr lang="en-US" b="1" dirty="0"/>
              <a:t>(Matthew 3:5-8), </a:t>
            </a:r>
            <a:r>
              <a:rPr lang="en-US" b="0" i="1" dirty="0"/>
              <a:t>“</a:t>
            </a:r>
            <a:r>
              <a:rPr lang="en-US" i="1" dirty="0"/>
              <a:t>Then Jerusalem, all Judea, and all the region around the Jordan went out to him</a:t>
            </a:r>
            <a:r>
              <a:rPr lang="en-US" i="1" baseline="30000" dirty="0"/>
              <a:t> 6</a:t>
            </a:r>
            <a:r>
              <a:rPr lang="en-US" i="1" dirty="0"/>
              <a:t> and were baptized by him in the Jordan, confessing their sins.  </a:t>
            </a:r>
            <a:r>
              <a:rPr lang="en-US" i="1" baseline="30000" dirty="0"/>
              <a:t>7</a:t>
            </a:r>
            <a:r>
              <a:rPr lang="en-US" i="1" dirty="0"/>
              <a:t> But when he saw many of the Pharisees and Sadducees coming to his baptism, he said to them, “Brood of vipers! Who warned you to flee from the wrath to come?</a:t>
            </a:r>
            <a:r>
              <a:rPr lang="en-US" i="1" baseline="30000" dirty="0"/>
              <a:t> 8</a:t>
            </a:r>
            <a:r>
              <a:rPr lang="en-US" i="1" dirty="0"/>
              <a:t> Therefore bear fruits worthy of repentance,…”</a:t>
            </a:r>
            <a:endParaRPr lang="en-US" b="0" i="1" dirty="0"/>
          </a:p>
          <a:p>
            <a:pPr marL="171450" lvl="0" indent="-171450">
              <a:buFont typeface="Arial" panose="020B0604020202020204" pitchFamily="34" charset="0"/>
              <a:buChar char="•"/>
            </a:pPr>
            <a:r>
              <a:rPr lang="en-US" b="0" dirty="0"/>
              <a:t>Great man</a:t>
            </a:r>
          </a:p>
          <a:p>
            <a:pPr marL="0" lvl="0" indent="0">
              <a:buFont typeface="Arial" panose="020B0604020202020204" pitchFamily="34" charset="0"/>
              <a:buNone/>
            </a:pPr>
            <a:r>
              <a:rPr lang="en-US" b="1" dirty="0"/>
              <a:t>(Matthew 11:11), [Jesus declares John a prophet, the forerunner “who will prepare Your way before You”  and says], </a:t>
            </a:r>
            <a:r>
              <a:rPr lang="en-US" b="0" i="1" dirty="0"/>
              <a:t>“</a:t>
            </a:r>
            <a:r>
              <a:rPr lang="en-US" i="1" dirty="0"/>
              <a:t>Assuredly, I say to you, among those born of women there has not risen one greater than John the Baptist.”</a:t>
            </a:r>
            <a:endParaRPr lang="en-US" b="0" i="1"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312103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(14-16), </a:t>
            </a:r>
            <a:r>
              <a:rPr lang="en-US" b="0" dirty="0"/>
              <a:t>“</a:t>
            </a:r>
            <a:r>
              <a:rPr lang="en-US" dirty="0"/>
              <a:t>Now King Herod heard of Him, for His name had become well known. And he said, “</a:t>
            </a:r>
            <a:r>
              <a:rPr lang="en-US" u="sng" dirty="0"/>
              <a:t>John the Baptist is risen from the dead</a:t>
            </a:r>
            <a:r>
              <a:rPr lang="en-US" dirty="0"/>
              <a:t>, and therefore these powers are at work in him.”  </a:t>
            </a:r>
            <a:r>
              <a:rPr lang="en-US" baseline="30000" dirty="0"/>
              <a:t>15</a:t>
            </a:r>
            <a:r>
              <a:rPr lang="en-US" dirty="0"/>
              <a:t> Others said, “It is Elijah.”  And others said, “It is the Prophet, or like one of the prophets.” </a:t>
            </a:r>
            <a:r>
              <a:rPr lang="en-US" baseline="30000" dirty="0"/>
              <a:t>16</a:t>
            </a:r>
            <a:r>
              <a:rPr lang="en-US" dirty="0"/>
              <a:t> But when Herod heard, he said, “</a:t>
            </a:r>
            <a:r>
              <a:rPr lang="en-US" u="sng" dirty="0"/>
              <a:t>This is John, whom I beheaded; he has been raised from the dead</a:t>
            </a:r>
            <a:r>
              <a:rPr lang="en-US" dirty="0"/>
              <a:t>!”</a:t>
            </a:r>
          </a:p>
          <a:p>
            <a:pPr marL="628650" lvl="1" indent="-171450">
              <a:buFont typeface="Arial" panose="020B0604020202020204" pitchFamily="34" charset="0"/>
              <a:buChar char="•"/>
            </a:pPr>
            <a:r>
              <a:rPr lang="en-US" b="0" dirty="0"/>
              <a:t>Gullible</a:t>
            </a:r>
          </a:p>
          <a:p>
            <a:pPr marL="628650" lvl="1" indent="-171450">
              <a:buFont typeface="Arial" panose="020B0604020202020204" pitchFamily="34" charset="0"/>
              <a:buChar char="•"/>
            </a:pPr>
            <a:r>
              <a:rPr lang="en-US" b="0" dirty="0"/>
              <a:t>Guilty Conscience?  (Edgar Allan Poe’s, “The Telltale Heart”)</a:t>
            </a:r>
          </a:p>
          <a:p>
            <a:r>
              <a:rPr lang="en-US" b="1" dirty="0"/>
              <a:t>God has always said no to silly superstitions</a:t>
            </a:r>
          </a:p>
          <a:p>
            <a:pPr marL="171450" indent="-171450">
              <a:buFont typeface="Arial" panose="020B0604020202020204" pitchFamily="34" charset="0"/>
              <a:buChar char="•"/>
            </a:pPr>
            <a:r>
              <a:rPr lang="en-US" b="0" dirty="0"/>
              <a:t>Subjective, allows you to conform your “reality” to suit yourself</a:t>
            </a:r>
          </a:p>
          <a:p>
            <a:pPr marL="171450" indent="-171450">
              <a:buFont typeface="Arial" panose="020B0604020202020204" pitchFamily="34" charset="0"/>
              <a:buChar char="•"/>
            </a:pPr>
            <a:r>
              <a:rPr lang="en-US" b="0" dirty="0"/>
              <a:t>Does not give proper credit to the Almighty God of heaven</a:t>
            </a:r>
          </a:p>
          <a:p>
            <a:pPr marL="171450" indent="-171450">
              <a:buFont typeface="Arial" panose="020B0604020202020204" pitchFamily="34" charset="0"/>
              <a:buChar char="•"/>
            </a:pPr>
            <a:r>
              <a:rPr lang="en-US" b="1" dirty="0"/>
              <a:t>Involves you in activities that are condemned as demonic, and dark.</a:t>
            </a:r>
          </a:p>
          <a:p>
            <a:r>
              <a:rPr lang="en-US" b="1" dirty="0"/>
              <a:t>(Isaiah 8:19-20), </a:t>
            </a:r>
            <a:r>
              <a:rPr lang="en-US" b="0" i="1" dirty="0"/>
              <a:t>“</a:t>
            </a:r>
            <a:r>
              <a:rPr lang="en-US" i="1" dirty="0"/>
              <a:t>And when they say to you, “Seek those who are mediums and wizards, who whisper and mutter,” should not a people seek their God? Should they seek the dead on behalf of the living?</a:t>
            </a:r>
            <a:r>
              <a:rPr lang="en-US" i="1" baseline="30000" dirty="0"/>
              <a:t> 20</a:t>
            </a:r>
            <a:r>
              <a:rPr lang="en-US" i="1" dirty="0"/>
              <a:t> To the law and to the testimony! </a:t>
            </a:r>
            <a:r>
              <a:rPr lang="en-US" i="1" u="sng" dirty="0"/>
              <a:t>If they do not speak according to this word, it is because there is no light in them</a:t>
            </a:r>
            <a:r>
              <a:rPr lang="en-US" i="1" dirty="0"/>
              <a:t>.”</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285577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(17-18), </a:t>
            </a:r>
            <a:r>
              <a:rPr lang="en-US" b="0" i="1" dirty="0"/>
              <a:t>“</a:t>
            </a:r>
            <a:r>
              <a:rPr lang="en-US" i="1" dirty="0"/>
              <a:t>For Herod himself had sent and laid hold of John, and bound him in prison for the sake of Herodias, his brother Philip's wife; for he had married her.</a:t>
            </a:r>
            <a:r>
              <a:rPr lang="en-US" i="1" baseline="30000" dirty="0"/>
              <a:t> 18</a:t>
            </a:r>
            <a:r>
              <a:rPr lang="en-US" i="1" dirty="0"/>
              <a:t> Because John had said to Herod, “</a:t>
            </a:r>
            <a:r>
              <a:rPr lang="en-US" i="1" u="sng" dirty="0"/>
              <a:t>It is not lawful for you to have your brother's wife</a:t>
            </a:r>
            <a:r>
              <a:rPr lang="en-US" i="1" dirty="0"/>
              <a:t>.”</a:t>
            </a:r>
          </a:p>
          <a:p>
            <a:endParaRPr lang="en-US" b="0" dirty="0"/>
          </a:p>
          <a:p>
            <a:r>
              <a:rPr lang="en-US" b="1" dirty="0"/>
              <a:t>(Romans 7:1-3), </a:t>
            </a:r>
            <a:r>
              <a:rPr lang="en-US" b="0" dirty="0"/>
              <a:t>“</a:t>
            </a:r>
            <a:r>
              <a:rPr lang="en-US" i="1" dirty="0"/>
              <a:t>Or do you not know, brethren (for I speak to those who know the law), that the law has dominion over a man as long as he lives?</a:t>
            </a:r>
            <a:r>
              <a:rPr lang="en-US" i="1" baseline="30000" dirty="0"/>
              <a:t> 2</a:t>
            </a:r>
            <a:r>
              <a:rPr lang="en-US" i="1" dirty="0"/>
              <a:t> For the woman who has a husband is bound by the law to her husband as long as he lives. But if the husband dies, she is released from the law of her husband.</a:t>
            </a:r>
            <a:r>
              <a:rPr lang="en-US" i="1" baseline="30000" dirty="0"/>
              <a:t> 3</a:t>
            </a:r>
            <a:r>
              <a:rPr lang="en-US" i="1" dirty="0"/>
              <a:t> </a:t>
            </a:r>
            <a:r>
              <a:rPr lang="en-US" i="1" u="sng" dirty="0"/>
              <a:t>So then if, while her husband lives, she marries another man, she will be called an adulteress</a:t>
            </a:r>
            <a:r>
              <a:rPr lang="en-US" i="1" dirty="0"/>
              <a:t>; but if her husband dies, she is free from that law, so that she is no adulteress, though she has married another man.”</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48974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(17), </a:t>
            </a:r>
            <a:r>
              <a:rPr lang="en-US" b="0" i="1" dirty="0"/>
              <a:t>“</a:t>
            </a:r>
            <a:r>
              <a:rPr lang="en-US" i="1" dirty="0"/>
              <a:t>For Herod himself had sent and laid hold of John, and </a:t>
            </a:r>
            <a:r>
              <a:rPr lang="en-US" i="1" u="sng" dirty="0"/>
              <a:t>bound him in prison for the sake of Herodias</a:t>
            </a:r>
            <a:r>
              <a:rPr lang="en-US" i="1" dirty="0"/>
              <a:t>, his brother Philip's wife; for he had married her.”</a:t>
            </a:r>
            <a:endParaRPr lang="en-US" b="0" i="1" dirty="0"/>
          </a:p>
          <a:p>
            <a:r>
              <a:rPr lang="en-US" b="1" dirty="0"/>
              <a:t>(26), </a:t>
            </a:r>
            <a:r>
              <a:rPr lang="en-US" b="0" i="1" dirty="0"/>
              <a:t>“</a:t>
            </a:r>
            <a:r>
              <a:rPr lang="en-US" i="1" dirty="0"/>
              <a:t>And the king was exceedingly sorry; yet, because of the oaths </a:t>
            </a:r>
            <a:r>
              <a:rPr lang="en-US" i="1" u="sng" dirty="0"/>
              <a:t>and because of those who sat with him</a:t>
            </a:r>
            <a:r>
              <a:rPr lang="en-US" i="1" dirty="0"/>
              <a:t>, he did not want to refuse her.”</a:t>
            </a:r>
          </a:p>
          <a:p>
            <a:endParaRPr lang="en-US" b="0" i="1" dirty="0"/>
          </a:p>
          <a:p>
            <a:r>
              <a:rPr lang="en-US" b="1" i="0" dirty="0"/>
              <a:t>(2 Peter 1:5-7), </a:t>
            </a:r>
            <a:r>
              <a:rPr lang="en-US" b="0" i="0" dirty="0"/>
              <a:t>“</a:t>
            </a:r>
            <a:r>
              <a:rPr lang="en-US" i="0" dirty="0"/>
              <a:t>But also for this very reason, giving all diligence, add to your faith </a:t>
            </a:r>
            <a:r>
              <a:rPr lang="en-US" i="0" u="sng" dirty="0"/>
              <a:t>virtue</a:t>
            </a:r>
            <a:r>
              <a:rPr lang="en-US" i="0" dirty="0"/>
              <a:t>, to virtue knowledge,</a:t>
            </a:r>
            <a:r>
              <a:rPr lang="en-US" i="0" baseline="30000" dirty="0"/>
              <a:t> 6</a:t>
            </a:r>
            <a:r>
              <a:rPr lang="en-US" i="0" dirty="0"/>
              <a:t> to knowledge self-control, to self-control perseverance, to perseverance godliness,</a:t>
            </a:r>
            <a:r>
              <a:rPr lang="en-US" i="0" baseline="30000" dirty="0"/>
              <a:t> 7</a:t>
            </a:r>
            <a:r>
              <a:rPr lang="en-US" i="0" dirty="0"/>
              <a:t> to godliness brotherly kindness, and to brotherly kindness love.”</a:t>
            </a:r>
          </a:p>
          <a:p>
            <a:endParaRPr lang="en-US" b="0" i="0" dirty="0"/>
          </a:p>
          <a:p>
            <a:pPr rtl="0"/>
            <a:r>
              <a:rPr lang="en-US" b="1" i="0" dirty="0"/>
              <a:t>Virtue</a:t>
            </a:r>
            <a:r>
              <a:rPr lang="en-US" b="0" i="0" dirty="0"/>
              <a:t> – (arete), </a:t>
            </a:r>
            <a:r>
              <a:rPr lang="en-US" sz="1200" b="0" i="0" u="none" strike="noStrike" kern="1200" baseline="0" dirty="0">
                <a:solidFill>
                  <a:schemeClr val="tx1"/>
                </a:solidFill>
                <a:latin typeface="+mn-lt"/>
                <a:ea typeface="+mn-ea"/>
                <a:cs typeface="+mn-cs"/>
              </a:rPr>
              <a:t>1) a virtuous course of thought, feeling and action; 1a) virtue, moral goodness; 2) any particular </a:t>
            </a:r>
            <a:r>
              <a:rPr lang="en-US" sz="1200" b="0" i="0" u="sng" strike="noStrike" kern="1200" baseline="0" dirty="0">
                <a:solidFill>
                  <a:schemeClr val="tx1"/>
                </a:solidFill>
                <a:latin typeface="+mn-lt"/>
                <a:ea typeface="+mn-ea"/>
                <a:cs typeface="+mn-cs"/>
              </a:rPr>
              <a:t>moral excellence</a:t>
            </a:r>
            <a:r>
              <a:rPr lang="en-US" sz="1200" b="0" i="0" u="none" strike="noStrike" kern="1200" baseline="0" dirty="0">
                <a:solidFill>
                  <a:schemeClr val="tx1"/>
                </a:solidFill>
                <a:latin typeface="+mn-lt"/>
                <a:ea typeface="+mn-ea"/>
                <a:cs typeface="+mn-cs"/>
              </a:rPr>
              <a:t>, as modesty, purity</a:t>
            </a:r>
          </a:p>
          <a:p>
            <a:endParaRPr lang="en-US" b="0" i="0" dirty="0"/>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83489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 </a:t>
            </a:r>
            <a:r>
              <a:rPr lang="en-US" b="0" i="1" dirty="0"/>
              <a:t>“</a:t>
            </a:r>
            <a:r>
              <a:rPr lang="en-US" i="1" dirty="0"/>
              <a:t>Therefore Herodias </a:t>
            </a:r>
            <a:r>
              <a:rPr lang="en-US" i="1" u="sng" dirty="0"/>
              <a:t>held it against him and wanted to kill him</a:t>
            </a:r>
            <a:r>
              <a:rPr lang="en-US" i="1" dirty="0"/>
              <a:t>, but she could not</a:t>
            </a:r>
            <a:r>
              <a:rPr lang="en-US" dirty="0"/>
              <a:t>.”</a:t>
            </a:r>
            <a:endParaRPr lang="en-US" b="0" dirty="0"/>
          </a:p>
          <a:p>
            <a:r>
              <a:rPr lang="en-US" b="1" dirty="0"/>
              <a:t>(24), </a:t>
            </a:r>
            <a:r>
              <a:rPr lang="en-US" b="0" i="1" dirty="0"/>
              <a:t>“</a:t>
            </a:r>
            <a:r>
              <a:rPr lang="en-US" i="1" dirty="0"/>
              <a:t>So she went out and said to her mother, “What shall I ask?” And she said, “The head of John the Baptist!”</a:t>
            </a:r>
          </a:p>
          <a:p>
            <a:endParaRPr lang="en-US" b="0" i="1" dirty="0"/>
          </a:p>
          <a:p>
            <a:r>
              <a:rPr lang="en-US" b="1" i="0" dirty="0"/>
              <a:t>(Ephesians 4:26-27), </a:t>
            </a:r>
            <a:r>
              <a:rPr lang="en-US" b="0" i="1" dirty="0"/>
              <a:t>“</a:t>
            </a:r>
            <a:r>
              <a:rPr lang="en-US" i="1" dirty="0"/>
              <a:t>Be angry, and do not sin”: </a:t>
            </a:r>
            <a:r>
              <a:rPr lang="en-US" i="1" u="sng" dirty="0"/>
              <a:t>do not let the sun go down on your wrath,</a:t>
            </a:r>
            <a:r>
              <a:rPr lang="en-US" i="1" u="sng" baseline="30000" dirty="0"/>
              <a:t> 27</a:t>
            </a:r>
            <a:r>
              <a:rPr lang="en-US" i="1" u="sng" dirty="0"/>
              <a:t> nor give place to the devil</a:t>
            </a:r>
            <a:r>
              <a:rPr lang="en-US" i="1" dirty="0"/>
              <a:t>.”</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7</a:t>
            </a:fld>
            <a:endParaRPr lang="en-US"/>
          </a:p>
        </p:txBody>
      </p:sp>
    </p:spTree>
    <p:extLst>
      <p:ext uri="{BB962C8B-B14F-4D97-AF65-F5344CB8AC3E}">
        <p14:creationId xmlns:p14="http://schemas.microsoft.com/office/powerpoint/2010/main" val="107406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(22-23), </a:t>
            </a:r>
            <a:r>
              <a:rPr lang="en-US" b="0" i="1" dirty="0"/>
              <a:t>“</a:t>
            </a:r>
            <a:r>
              <a:rPr lang="en-US" i="1" dirty="0"/>
              <a:t>And when Herodias’ daughter herself came in and </a:t>
            </a:r>
            <a:r>
              <a:rPr lang="en-US" i="1" u="sng" dirty="0"/>
              <a:t>danced, and pleased Herod and those who sat with him</a:t>
            </a:r>
            <a:r>
              <a:rPr lang="en-US" i="1" dirty="0"/>
              <a:t>, the king said to the girl, “Ask me whatever you want, and I will give it to you.”</a:t>
            </a:r>
            <a:r>
              <a:rPr lang="en-US" i="1" baseline="30000" dirty="0"/>
              <a:t> 23</a:t>
            </a:r>
            <a:r>
              <a:rPr lang="en-US" i="1" dirty="0"/>
              <a:t> He also swore to her, “Whatever you ask me, I will give you, </a:t>
            </a:r>
            <a:r>
              <a:rPr lang="en-US" i="1" u="sng" dirty="0"/>
              <a:t>up to half my kingdom</a:t>
            </a:r>
            <a:r>
              <a:rPr lang="en-US" i="1" dirty="0"/>
              <a:t>.”</a:t>
            </a:r>
          </a:p>
          <a:p>
            <a:pPr marL="171450" indent="-171450">
              <a:buFont typeface="Arial" panose="020B0604020202020204" pitchFamily="34" charset="0"/>
              <a:buChar char="•"/>
            </a:pPr>
            <a:r>
              <a:rPr lang="en-US" b="0" i="0" dirty="0"/>
              <a:t>Not told the nature of the dance.  But, Herod’s response to it indicate inflamed passions</a:t>
            </a:r>
          </a:p>
          <a:p>
            <a:pPr marL="171450" indent="-171450">
              <a:buFont typeface="Arial" panose="020B0604020202020204" pitchFamily="34" charset="0"/>
              <a:buChar char="•"/>
            </a:pPr>
            <a:r>
              <a:rPr lang="en-US" b="0" i="0" dirty="0"/>
              <a:t>Regardless, the dance was used to seduce Herod to make a promise he would not otherwise make.</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lang="en-US" b="1" i="0" dirty="0"/>
              <a:t>(Proverbs 6:23-32), </a:t>
            </a:r>
            <a:r>
              <a:rPr lang="en-US" b="0" i="1" dirty="0"/>
              <a:t>"</a:t>
            </a:r>
            <a:r>
              <a:rPr lang="en-US" i="1" dirty="0"/>
              <a:t>For the commandment is a lamp, and the law a light; reproofs of instruction are the way of life, </a:t>
            </a:r>
            <a:r>
              <a:rPr lang="en-US" i="1" baseline="30000" dirty="0"/>
              <a:t>24</a:t>
            </a:r>
            <a:r>
              <a:rPr lang="en-US" i="1" dirty="0"/>
              <a:t> to keep you from the evil woman, from the flattering tongue of a seductress.  </a:t>
            </a:r>
            <a:r>
              <a:rPr lang="en-US" i="1" baseline="30000" dirty="0"/>
              <a:t>25</a:t>
            </a:r>
            <a:r>
              <a:rPr lang="en-US" i="1" dirty="0"/>
              <a:t> Do not lust after her beauty in your heart, nor let her allure you with her eyelids. </a:t>
            </a:r>
            <a:r>
              <a:rPr lang="en-US" i="1" baseline="30000" dirty="0"/>
              <a:t>26</a:t>
            </a:r>
            <a:r>
              <a:rPr lang="en-US" i="1" dirty="0"/>
              <a:t> For by means of a harlot a man is reduced to a crust of bread; and an adulteress will prey upon his precious life.  </a:t>
            </a:r>
            <a:r>
              <a:rPr lang="en-US" i="1" baseline="30000" dirty="0"/>
              <a:t>27</a:t>
            </a:r>
            <a:r>
              <a:rPr lang="en-US" i="1" dirty="0"/>
              <a:t> Can a man take fire to his bosom, and his clothes not be burned? </a:t>
            </a:r>
            <a:r>
              <a:rPr lang="en-US" i="1" baseline="30000" dirty="0"/>
              <a:t>28</a:t>
            </a:r>
            <a:r>
              <a:rPr lang="en-US" i="1" dirty="0"/>
              <a:t> Can one walk on hot coals, and his feet not be seared? </a:t>
            </a:r>
            <a:r>
              <a:rPr lang="en-US" i="1" baseline="30000" dirty="0"/>
              <a:t>29</a:t>
            </a:r>
            <a:r>
              <a:rPr lang="en-US" i="1" dirty="0"/>
              <a:t> So is he who goes in to his neighbor's wife; whoever touches her shall not be innocent. </a:t>
            </a:r>
            <a:r>
              <a:rPr lang="en-US" i="1" baseline="30000" dirty="0"/>
              <a:t>30</a:t>
            </a:r>
            <a:r>
              <a:rPr lang="en-US" i="1" dirty="0"/>
              <a:t> People do not despise a thief if he steals to satisfy himself when he is starving.  </a:t>
            </a:r>
            <a:r>
              <a:rPr lang="en-US" i="1" baseline="30000" dirty="0"/>
              <a:t>31</a:t>
            </a:r>
            <a:r>
              <a:rPr lang="en-US" i="1" dirty="0"/>
              <a:t> Yet when he is found, he must restore sevenfold; he may have to give up all the substance of his house. </a:t>
            </a:r>
            <a:r>
              <a:rPr lang="en-US" i="1" baseline="30000" dirty="0"/>
              <a:t>32</a:t>
            </a:r>
            <a:r>
              <a:rPr lang="en-US" i="1" dirty="0"/>
              <a:t> Whoever commits adultery with a woman lacks understanding; he who does so destroys his own soul.”</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8</a:t>
            </a:fld>
            <a:endParaRPr lang="en-US"/>
          </a:p>
        </p:txBody>
      </p:sp>
    </p:spTree>
    <p:extLst>
      <p:ext uri="{BB962C8B-B14F-4D97-AF65-F5344CB8AC3E}">
        <p14:creationId xmlns:p14="http://schemas.microsoft.com/office/powerpoint/2010/main" val="256722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(17-18), </a:t>
            </a:r>
            <a:r>
              <a:rPr lang="en-US" b="0" i="1" dirty="0"/>
              <a:t>“</a:t>
            </a:r>
            <a:r>
              <a:rPr lang="en-US" i="1" dirty="0"/>
              <a:t>For Herod himself had sent and laid hold of John, and </a:t>
            </a:r>
            <a:r>
              <a:rPr lang="en-US" i="1" u="sng" dirty="0"/>
              <a:t>bound him in prison </a:t>
            </a:r>
            <a:r>
              <a:rPr lang="en-US" i="1" dirty="0"/>
              <a:t>for the sake of Herodias, his brother Philip's wife; for he had married her.</a:t>
            </a:r>
            <a:r>
              <a:rPr lang="en-US" i="1" baseline="30000" dirty="0"/>
              <a:t> 18</a:t>
            </a:r>
            <a:r>
              <a:rPr lang="en-US" i="1" dirty="0"/>
              <a:t> Because John had said to Herod, “It is not lawful for you to have your brother's wife.”</a:t>
            </a:r>
          </a:p>
          <a:p>
            <a:r>
              <a:rPr lang="en-US" b="1" dirty="0"/>
              <a:t>(27), </a:t>
            </a:r>
            <a:r>
              <a:rPr lang="en-US" b="0" i="1" dirty="0"/>
              <a:t>“</a:t>
            </a:r>
            <a:r>
              <a:rPr lang="en-US" i="1" dirty="0"/>
              <a:t>Immediately the king sent an executioner and commanded his head to be brought. And </a:t>
            </a:r>
            <a:r>
              <a:rPr lang="en-US" i="1" u="sng" dirty="0"/>
              <a:t>he went and beheaded him in prison</a:t>
            </a:r>
            <a:r>
              <a:rPr lang="en-US" i="1" dirty="0"/>
              <a:t>,”</a:t>
            </a:r>
          </a:p>
          <a:p>
            <a:endParaRPr lang="en-US" b="1" i="0" dirty="0"/>
          </a:p>
          <a:p>
            <a:r>
              <a:rPr lang="en-US" b="1" i="0" dirty="0"/>
              <a:t>(2 Timothy 3:12), </a:t>
            </a:r>
            <a:r>
              <a:rPr lang="en-US" b="0" i="1" dirty="0"/>
              <a:t>“</a:t>
            </a:r>
            <a:r>
              <a:rPr lang="en-US" i="1" dirty="0"/>
              <a:t>Yes, and all who desire to live godly in Christ Jesus </a:t>
            </a:r>
            <a:r>
              <a:rPr lang="en-US" i="1" u="sng" dirty="0"/>
              <a:t>will suffer persecution</a:t>
            </a:r>
            <a:r>
              <a:rPr lang="en-US" i="1" dirty="0"/>
              <a:t>.</a:t>
            </a:r>
            <a:r>
              <a:rPr lang="en-US" i="1" baseline="30000" dirty="0"/>
              <a:t> 13</a:t>
            </a:r>
            <a:r>
              <a:rPr lang="en-US" i="1" dirty="0"/>
              <a:t> But evil men and impostors will grow worse and worse, deceiving and being deceived.</a:t>
            </a:r>
            <a:r>
              <a:rPr lang="en-US" i="1" baseline="30000" dirty="0"/>
              <a:t> 14</a:t>
            </a:r>
            <a:r>
              <a:rPr lang="en-US" i="1" dirty="0"/>
              <a:t> </a:t>
            </a:r>
            <a:r>
              <a:rPr lang="en-US" i="1" u="sng" dirty="0"/>
              <a:t>But you must continue in the things which you have learned and been assured of</a:t>
            </a:r>
            <a:r>
              <a:rPr lang="en-US" i="1" dirty="0"/>
              <a:t>…”</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9</a:t>
            </a:fld>
            <a:endParaRPr lang="en-US"/>
          </a:p>
        </p:txBody>
      </p:sp>
    </p:spTree>
    <p:extLst>
      <p:ext uri="{BB962C8B-B14F-4D97-AF65-F5344CB8AC3E}">
        <p14:creationId xmlns:p14="http://schemas.microsoft.com/office/powerpoint/2010/main" val="208404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11/26/2017</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11/26/2017</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The Death of John the Baptist </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(Mark 6:14-29)</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054542" cy="1417323"/>
          </a:xfrm>
        </p:spPr>
        <p:txBody>
          <a:bodyPr>
            <a:normAutofit/>
          </a:bodyPr>
          <a:lstStyle/>
          <a:p>
            <a:r>
              <a:rPr lang="en-US" sz="72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976747" y="1998921"/>
            <a:ext cx="10203874" cy="4027809"/>
          </a:xfrm>
        </p:spPr>
        <p:txBody>
          <a:bodyPr>
            <a:normAutofit/>
          </a:bodyPr>
          <a:lstStyle/>
          <a:p>
            <a:pPr marL="0" indent="0">
              <a:buNone/>
              <a:tabLst>
                <a:tab pos="398463" algn="l"/>
              </a:tabLst>
            </a:pPr>
            <a:r>
              <a:rPr lang="en-US" sz="6000" dirty="0">
                <a:solidFill>
                  <a:schemeClr val="bg1"/>
                </a:solidFill>
              </a:rPr>
              <a:t>May we exhibit the same courage as John the Baptist in standing for truth.  It is a proof that we are worthy!</a:t>
            </a:r>
          </a:p>
        </p:txBody>
      </p:sp>
    </p:spTree>
    <p:extLst>
      <p:ext uri="{BB962C8B-B14F-4D97-AF65-F5344CB8AC3E}">
        <p14:creationId xmlns:p14="http://schemas.microsoft.com/office/powerpoint/2010/main" val="573123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Characters in the Narrative</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976747" y="1616829"/>
            <a:ext cx="10203874" cy="4409901"/>
          </a:xfrm>
        </p:spPr>
        <p:txBody>
          <a:bodyPr>
            <a:normAutofit/>
          </a:bodyPr>
          <a:lstStyle/>
          <a:p>
            <a:pPr marL="582613" indent="-582613">
              <a:tabLst>
                <a:tab pos="398463" algn="l"/>
              </a:tabLst>
            </a:pPr>
            <a:r>
              <a:rPr lang="en-US" sz="6000" dirty="0">
                <a:solidFill>
                  <a:schemeClr val="bg1"/>
                </a:solidFill>
              </a:rPr>
              <a:t>Herod (Herod Antipas)</a:t>
            </a:r>
          </a:p>
          <a:p>
            <a:pPr marL="582613" indent="-582613">
              <a:tabLst>
                <a:tab pos="398463" algn="l"/>
              </a:tabLst>
            </a:pPr>
            <a:r>
              <a:rPr lang="en-US" sz="6000" dirty="0">
                <a:solidFill>
                  <a:schemeClr val="bg1"/>
                </a:solidFill>
              </a:rPr>
              <a:t>Herodias (Vengeful Queen)</a:t>
            </a:r>
          </a:p>
          <a:p>
            <a:pPr marL="582613" indent="-582613">
              <a:tabLst>
                <a:tab pos="398463" algn="l"/>
              </a:tabLst>
            </a:pPr>
            <a:r>
              <a:rPr lang="en-US" sz="6000" dirty="0">
                <a:solidFill>
                  <a:schemeClr val="bg1"/>
                </a:solidFill>
              </a:rPr>
              <a:t>Herodias’ daughter (Salome?)</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Characters in the Narrative</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976747" y="1616829"/>
            <a:ext cx="10203874" cy="4409901"/>
          </a:xfrm>
        </p:spPr>
        <p:txBody>
          <a:bodyPr>
            <a:normAutofit/>
          </a:bodyPr>
          <a:lstStyle/>
          <a:p>
            <a:pPr marL="582613" indent="-582613">
              <a:tabLst>
                <a:tab pos="398463" algn="l"/>
              </a:tabLst>
            </a:pPr>
            <a:r>
              <a:rPr lang="en-US" sz="6000" dirty="0">
                <a:solidFill>
                  <a:schemeClr val="bg1"/>
                </a:solidFill>
              </a:rPr>
              <a:t>Herod (Herod Antipas)</a:t>
            </a:r>
          </a:p>
          <a:p>
            <a:pPr marL="582613" indent="-582613">
              <a:tabLst>
                <a:tab pos="398463" algn="l"/>
              </a:tabLst>
            </a:pPr>
            <a:r>
              <a:rPr lang="en-US" sz="6000" dirty="0">
                <a:solidFill>
                  <a:schemeClr val="bg1"/>
                </a:solidFill>
              </a:rPr>
              <a:t>Herodias (Vengeful Queen)</a:t>
            </a:r>
          </a:p>
          <a:p>
            <a:pPr marL="582613" indent="-582613">
              <a:tabLst>
                <a:tab pos="398463" algn="l"/>
              </a:tabLst>
            </a:pPr>
            <a:r>
              <a:rPr lang="en-US" sz="6000" dirty="0">
                <a:solidFill>
                  <a:schemeClr val="bg1"/>
                </a:solidFill>
              </a:rPr>
              <a:t>Herodias’ daughter (Salome?)</a:t>
            </a:r>
          </a:p>
          <a:p>
            <a:pPr marL="582613" indent="-582613">
              <a:tabLst>
                <a:tab pos="398463" algn="l"/>
              </a:tabLst>
            </a:pPr>
            <a:r>
              <a:rPr lang="en-US" sz="6000" b="1" dirty="0">
                <a:solidFill>
                  <a:srgbClr val="FFFF00"/>
                </a:solidFill>
              </a:rPr>
              <a:t>John the Baptist</a:t>
            </a:r>
          </a:p>
        </p:txBody>
      </p:sp>
    </p:spTree>
    <p:extLst>
      <p:ext uri="{BB962C8B-B14F-4D97-AF65-F5344CB8AC3E}">
        <p14:creationId xmlns:p14="http://schemas.microsoft.com/office/powerpoint/2010/main" val="24834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52182"/>
            <a:ext cx="10515600" cy="129423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Lessons to Consider</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598516" y="1679171"/>
            <a:ext cx="5320146" cy="4821836"/>
          </a:xfrm>
        </p:spPr>
        <p:txBody>
          <a:bodyPr>
            <a:normAutofit/>
          </a:bodyPr>
          <a:lstStyle/>
          <a:p>
            <a:pPr marL="469900" indent="-469900">
              <a:tabLst>
                <a:tab pos="398463" algn="l"/>
              </a:tabLst>
            </a:pPr>
            <a:r>
              <a:rPr lang="en-US" sz="4400" dirty="0">
                <a:solidFill>
                  <a:schemeClr val="bg1"/>
                </a:solidFill>
              </a:rPr>
              <a:t>Silly Superstition</a:t>
            </a:r>
          </a:p>
          <a:p>
            <a:pPr marL="927100" lvl="2" indent="-469900">
              <a:buNone/>
              <a:tabLst>
                <a:tab pos="398463" algn="l"/>
              </a:tabLst>
            </a:pPr>
            <a:r>
              <a:rPr lang="en-US" sz="4000" dirty="0">
                <a:solidFill>
                  <a:schemeClr val="accent4">
                    <a:lumMod val="60000"/>
                    <a:lumOff val="40000"/>
                  </a:schemeClr>
                </a:solidFill>
              </a:rPr>
              <a:t>(14-16) Isaiah 8:19-20</a:t>
            </a:r>
          </a:p>
        </p:txBody>
      </p:sp>
      <p:sp>
        <p:nvSpPr>
          <p:cNvPr id="6" name="Content Placeholder 5">
            <a:extLst>
              <a:ext uri="{FF2B5EF4-FFF2-40B4-BE49-F238E27FC236}">
                <a16:creationId xmlns:a16="http://schemas.microsoft.com/office/drawing/2014/main" id="{29B97A7B-BA07-46FC-B019-1CCB63CA6FC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110715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52182"/>
            <a:ext cx="10515600" cy="129423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Lessons to Consider</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598516" y="1679171"/>
            <a:ext cx="5320146" cy="4821836"/>
          </a:xfrm>
        </p:spPr>
        <p:txBody>
          <a:bodyPr>
            <a:normAutofit/>
          </a:bodyPr>
          <a:lstStyle/>
          <a:p>
            <a:pPr marL="469900" indent="-469900">
              <a:tabLst>
                <a:tab pos="398463" algn="l"/>
              </a:tabLst>
            </a:pPr>
            <a:r>
              <a:rPr lang="en-US" sz="4400" dirty="0">
                <a:solidFill>
                  <a:schemeClr val="bg1"/>
                </a:solidFill>
              </a:rPr>
              <a:t>Silly Superstition</a:t>
            </a:r>
          </a:p>
          <a:p>
            <a:pPr marL="927100" lvl="2" indent="-469900">
              <a:buNone/>
              <a:tabLst>
                <a:tab pos="398463" algn="l"/>
              </a:tabLst>
            </a:pPr>
            <a:r>
              <a:rPr lang="en-US" sz="4000" dirty="0">
                <a:solidFill>
                  <a:schemeClr val="accent4">
                    <a:lumMod val="60000"/>
                    <a:lumOff val="40000"/>
                  </a:schemeClr>
                </a:solidFill>
              </a:rPr>
              <a:t>(14-16) Isaiah 8:19-20</a:t>
            </a:r>
          </a:p>
          <a:p>
            <a:pPr marL="469900" indent="-469900">
              <a:tabLst>
                <a:tab pos="398463" algn="l"/>
              </a:tabLst>
            </a:pPr>
            <a:r>
              <a:rPr lang="en-US" sz="4400" dirty="0">
                <a:solidFill>
                  <a:schemeClr val="bg1"/>
                </a:solidFill>
              </a:rPr>
              <a:t>Unlawful Marriage</a:t>
            </a:r>
          </a:p>
          <a:p>
            <a:pPr marL="457200" lvl="1" indent="0">
              <a:buNone/>
              <a:tabLst>
                <a:tab pos="398463" algn="l"/>
              </a:tabLst>
            </a:pPr>
            <a:r>
              <a:rPr lang="en-US" sz="4000" dirty="0">
                <a:solidFill>
                  <a:schemeClr val="accent4">
                    <a:lumMod val="60000"/>
                    <a:lumOff val="40000"/>
                  </a:schemeClr>
                </a:solidFill>
              </a:rPr>
              <a:t>(17-18) Romans 7:1-3</a:t>
            </a:r>
          </a:p>
        </p:txBody>
      </p:sp>
      <p:sp>
        <p:nvSpPr>
          <p:cNvPr id="6" name="Content Placeholder 5">
            <a:extLst>
              <a:ext uri="{FF2B5EF4-FFF2-40B4-BE49-F238E27FC236}">
                <a16:creationId xmlns:a16="http://schemas.microsoft.com/office/drawing/2014/main" id="{D4637F05-A039-44C3-9285-7E925B971F7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4906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52182"/>
            <a:ext cx="10515600" cy="129423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Lessons to Consider</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598516" y="1679171"/>
            <a:ext cx="5320146" cy="4821836"/>
          </a:xfrm>
        </p:spPr>
        <p:txBody>
          <a:bodyPr>
            <a:normAutofit/>
          </a:bodyPr>
          <a:lstStyle/>
          <a:p>
            <a:pPr marL="469900" indent="-469900">
              <a:tabLst>
                <a:tab pos="398463" algn="l"/>
              </a:tabLst>
            </a:pPr>
            <a:r>
              <a:rPr lang="en-US" sz="4400" dirty="0">
                <a:solidFill>
                  <a:schemeClr val="bg1"/>
                </a:solidFill>
              </a:rPr>
              <a:t>Silly Superstition</a:t>
            </a:r>
          </a:p>
          <a:p>
            <a:pPr marL="927100" lvl="2" indent="-469900">
              <a:buNone/>
              <a:tabLst>
                <a:tab pos="398463" algn="l"/>
              </a:tabLst>
            </a:pPr>
            <a:r>
              <a:rPr lang="en-US" sz="4000" dirty="0">
                <a:solidFill>
                  <a:schemeClr val="accent4">
                    <a:lumMod val="60000"/>
                    <a:lumOff val="40000"/>
                  </a:schemeClr>
                </a:solidFill>
              </a:rPr>
              <a:t>(14-16) Isaiah 8:19-20</a:t>
            </a:r>
          </a:p>
          <a:p>
            <a:pPr marL="469900" indent="-469900">
              <a:tabLst>
                <a:tab pos="398463" algn="l"/>
              </a:tabLst>
            </a:pPr>
            <a:r>
              <a:rPr lang="en-US" sz="4400" dirty="0">
                <a:solidFill>
                  <a:schemeClr val="bg1"/>
                </a:solidFill>
              </a:rPr>
              <a:t>Unlawful Marriage</a:t>
            </a:r>
          </a:p>
          <a:p>
            <a:pPr marL="457200" lvl="1" indent="0">
              <a:buNone/>
              <a:tabLst>
                <a:tab pos="398463" algn="l"/>
              </a:tabLst>
            </a:pPr>
            <a:r>
              <a:rPr lang="en-US" sz="4000" dirty="0">
                <a:solidFill>
                  <a:schemeClr val="accent4">
                    <a:lumMod val="60000"/>
                    <a:lumOff val="40000"/>
                  </a:schemeClr>
                </a:solidFill>
              </a:rPr>
              <a:t>(17-18) Romans 7:1-3</a:t>
            </a:r>
          </a:p>
          <a:p>
            <a:pPr marL="469900" indent="-469900">
              <a:tabLst>
                <a:tab pos="398463" algn="l"/>
              </a:tabLst>
            </a:pPr>
            <a:r>
              <a:rPr lang="en-US" sz="4400" dirty="0">
                <a:solidFill>
                  <a:schemeClr val="bg1"/>
                </a:solidFill>
              </a:rPr>
              <a:t>Lack of Virtue</a:t>
            </a:r>
          </a:p>
          <a:p>
            <a:pPr marL="457200" lvl="1" indent="0">
              <a:buNone/>
              <a:tabLst>
                <a:tab pos="398463" algn="l"/>
              </a:tabLst>
            </a:pPr>
            <a:r>
              <a:rPr lang="en-US" sz="4000" dirty="0">
                <a:solidFill>
                  <a:schemeClr val="accent4">
                    <a:lumMod val="60000"/>
                    <a:lumOff val="40000"/>
                  </a:schemeClr>
                </a:solidFill>
              </a:rPr>
              <a:t>(17,26) 2 Peter 1:5-7</a:t>
            </a:r>
          </a:p>
        </p:txBody>
      </p:sp>
      <p:sp>
        <p:nvSpPr>
          <p:cNvPr id="6" name="Content Placeholder 5">
            <a:extLst>
              <a:ext uri="{FF2B5EF4-FFF2-40B4-BE49-F238E27FC236}">
                <a16:creationId xmlns:a16="http://schemas.microsoft.com/office/drawing/2014/main" id="{D137BA05-B777-4240-8E91-D9256088598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0434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52182"/>
            <a:ext cx="10515600" cy="129423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Lessons to Consider</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598516" y="1679171"/>
            <a:ext cx="5320146" cy="4821836"/>
          </a:xfrm>
        </p:spPr>
        <p:txBody>
          <a:bodyPr>
            <a:normAutofit/>
          </a:bodyPr>
          <a:lstStyle/>
          <a:p>
            <a:pPr marL="469900" indent="-469900">
              <a:tabLst>
                <a:tab pos="398463" algn="l"/>
              </a:tabLst>
            </a:pPr>
            <a:r>
              <a:rPr lang="en-US" sz="4400" dirty="0">
                <a:solidFill>
                  <a:schemeClr val="bg1"/>
                </a:solidFill>
              </a:rPr>
              <a:t>Silly Superstition</a:t>
            </a:r>
          </a:p>
          <a:p>
            <a:pPr marL="927100" lvl="2" indent="-469900">
              <a:buNone/>
              <a:tabLst>
                <a:tab pos="398463" algn="l"/>
              </a:tabLst>
            </a:pPr>
            <a:r>
              <a:rPr lang="en-US" sz="4000" dirty="0">
                <a:solidFill>
                  <a:schemeClr val="accent4">
                    <a:lumMod val="60000"/>
                    <a:lumOff val="40000"/>
                  </a:schemeClr>
                </a:solidFill>
              </a:rPr>
              <a:t>(14-16) Isaiah 8:19-20</a:t>
            </a:r>
          </a:p>
          <a:p>
            <a:pPr marL="469900" indent="-469900">
              <a:tabLst>
                <a:tab pos="398463" algn="l"/>
              </a:tabLst>
            </a:pPr>
            <a:r>
              <a:rPr lang="en-US" sz="4400" dirty="0">
                <a:solidFill>
                  <a:schemeClr val="bg1"/>
                </a:solidFill>
              </a:rPr>
              <a:t>Unlawful Marriage</a:t>
            </a:r>
          </a:p>
          <a:p>
            <a:pPr marL="457200" lvl="1" indent="0">
              <a:buNone/>
              <a:tabLst>
                <a:tab pos="398463" algn="l"/>
              </a:tabLst>
            </a:pPr>
            <a:r>
              <a:rPr lang="en-US" sz="4000" dirty="0">
                <a:solidFill>
                  <a:schemeClr val="accent4">
                    <a:lumMod val="60000"/>
                    <a:lumOff val="40000"/>
                  </a:schemeClr>
                </a:solidFill>
              </a:rPr>
              <a:t>(17-18) Romans 7:1-3</a:t>
            </a:r>
          </a:p>
          <a:p>
            <a:pPr marL="469900" indent="-469900">
              <a:tabLst>
                <a:tab pos="398463" algn="l"/>
              </a:tabLst>
            </a:pPr>
            <a:r>
              <a:rPr lang="en-US" sz="4400" dirty="0">
                <a:solidFill>
                  <a:schemeClr val="bg1"/>
                </a:solidFill>
              </a:rPr>
              <a:t>Lack of Virtue</a:t>
            </a:r>
          </a:p>
          <a:p>
            <a:pPr marL="457200" lvl="1" indent="0">
              <a:buNone/>
              <a:tabLst>
                <a:tab pos="398463" algn="l"/>
              </a:tabLst>
            </a:pPr>
            <a:r>
              <a:rPr lang="en-US" sz="4000" dirty="0">
                <a:solidFill>
                  <a:schemeClr val="accent4">
                    <a:lumMod val="60000"/>
                    <a:lumOff val="40000"/>
                  </a:schemeClr>
                </a:solidFill>
              </a:rPr>
              <a:t>(17,26) 2 Peter 1:5-7</a:t>
            </a:r>
          </a:p>
        </p:txBody>
      </p:sp>
      <p:sp>
        <p:nvSpPr>
          <p:cNvPr id="4" name="Content Placeholder 3">
            <a:extLst>
              <a:ext uri="{FF2B5EF4-FFF2-40B4-BE49-F238E27FC236}">
                <a16:creationId xmlns:a16="http://schemas.microsoft.com/office/drawing/2014/main" id="{4D9DE3D7-7D0F-45F7-8BCF-7DE4982754F9}"/>
              </a:ext>
            </a:extLst>
          </p:cNvPr>
          <p:cNvSpPr>
            <a:spLocks noGrp="1"/>
          </p:cNvSpPr>
          <p:nvPr>
            <p:ph sz="half" idx="2"/>
          </p:nvPr>
        </p:nvSpPr>
        <p:spPr>
          <a:xfrm>
            <a:off x="5918662" y="1679170"/>
            <a:ext cx="6073833" cy="4821836"/>
          </a:xfrm>
        </p:spPr>
        <p:txBody>
          <a:bodyPr>
            <a:normAutofit/>
          </a:bodyPr>
          <a:lstStyle/>
          <a:p>
            <a:pPr marL="469900" indent="-469900">
              <a:tabLst>
                <a:tab pos="398463" algn="l"/>
              </a:tabLst>
            </a:pPr>
            <a:r>
              <a:rPr lang="en-US" sz="4400" dirty="0">
                <a:solidFill>
                  <a:schemeClr val="bg1"/>
                </a:solidFill>
              </a:rPr>
              <a:t>Malicious Ends</a:t>
            </a:r>
          </a:p>
          <a:p>
            <a:pPr marL="927100" lvl="2" indent="-469900">
              <a:buNone/>
              <a:tabLst>
                <a:tab pos="398463" algn="l"/>
              </a:tabLst>
            </a:pPr>
            <a:r>
              <a:rPr lang="en-US" sz="4000" dirty="0">
                <a:solidFill>
                  <a:schemeClr val="accent4">
                    <a:lumMod val="60000"/>
                    <a:lumOff val="40000"/>
                  </a:schemeClr>
                </a:solidFill>
              </a:rPr>
              <a:t>(19,24) Ephesians 4:26-27</a:t>
            </a:r>
          </a:p>
        </p:txBody>
      </p:sp>
    </p:spTree>
    <p:extLst>
      <p:ext uri="{BB962C8B-B14F-4D97-AF65-F5344CB8AC3E}">
        <p14:creationId xmlns:p14="http://schemas.microsoft.com/office/powerpoint/2010/main" val="293453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52182"/>
            <a:ext cx="10515600" cy="129423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Lessons to Consider</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598516" y="1679171"/>
            <a:ext cx="5320146" cy="4821836"/>
          </a:xfrm>
        </p:spPr>
        <p:txBody>
          <a:bodyPr>
            <a:normAutofit/>
          </a:bodyPr>
          <a:lstStyle/>
          <a:p>
            <a:pPr marL="469900" indent="-469900">
              <a:tabLst>
                <a:tab pos="398463" algn="l"/>
              </a:tabLst>
            </a:pPr>
            <a:r>
              <a:rPr lang="en-US" sz="4400" dirty="0">
                <a:solidFill>
                  <a:schemeClr val="bg1"/>
                </a:solidFill>
              </a:rPr>
              <a:t>Silly Superstition</a:t>
            </a:r>
          </a:p>
          <a:p>
            <a:pPr marL="927100" lvl="2" indent="-469900">
              <a:buNone/>
              <a:tabLst>
                <a:tab pos="398463" algn="l"/>
              </a:tabLst>
            </a:pPr>
            <a:r>
              <a:rPr lang="en-US" sz="4000" dirty="0">
                <a:solidFill>
                  <a:schemeClr val="accent4">
                    <a:lumMod val="60000"/>
                    <a:lumOff val="40000"/>
                  </a:schemeClr>
                </a:solidFill>
              </a:rPr>
              <a:t>(14-16) Isaiah 8:19-20</a:t>
            </a:r>
          </a:p>
          <a:p>
            <a:pPr marL="469900" indent="-469900">
              <a:tabLst>
                <a:tab pos="398463" algn="l"/>
              </a:tabLst>
            </a:pPr>
            <a:r>
              <a:rPr lang="en-US" sz="4400" dirty="0">
                <a:solidFill>
                  <a:schemeClr val="bg1"/>
                </a:solidFill>
              </a:rPr>
              <a:t>Unlawful Marriage</a:t>
            </a:r>
          </a:p>
          <a:p>
            <a:pPr marL="457200" lvl="1" indent="0">
              <a:buNone/>
              <a:tabLst>
                <a:tab pos="398463" algn="l"/>
              </a:tabLst>
            </a:pPr>
            <a:r>
              <a:rPr lang="en-US" sz="4000" dirty="0">
                <a:solidFill>
                  <a:schemeClr val="accent4">
                    <a:lumMod val="60000"/>
                    <a:lumOff val="40000"/>
                  </a:schemeClr>
                </a:solidFill>
              </a:rPr>
              <a:t>(17-18) Romans 7:1-3</a:t>
            </a:r>
          </a:p>
          <a:p>
            <a:pPr marL="469900" indent="-469900">
              <a:tabLst>
                <a:tab pos="398463" algn="l"/>
              </a:tabLst>
            </a:pPr>
            <a:r>
              <a:rPr lang="en-US" sz="4400" dirty="0">
                <a:solidFill>
                  <a:schemeClr val="bg1"/>
                </a:solidFill>
              </a:rPr>
              <a:t>Lack of Virtue</a:t>
            </a:r>
          </a:p>
          <a:p>
            <a:pPr marL="457200" lvl="1" indent="0">
              <a:buNone/>
              <a:tabLst>
                <a:tab pos="398463" algn="l"/>
              </a:tabLst>
            </a:pPr>
            <a:r>
              <a:rPr lang="en-US" sz="4000" dirty="0">
                <a:solidFill>
                  <a:schemeClr val="accent4">
                    <a:lumMod val="60000"/>
                    <a:lumOff val="40000"/>
                  </a:schemeClr>
                </a:solidFill>
              </a:rPr>
              <a:t>(17,26) 2 Peter 1:5-7</a:t>
            </a:r>
          </a:p>
        </p:txBody>
      </p:sp>
      <p:sp>
        <p:nvSpPr>
          <p:cNvPr id="4" name="Content Placeholder 3">
            <a:extLst>
              <a:ext uri="{FF2B5EF4-FFF2-40B4-BE49-F238E27FC236}">
                <a16:creationId xmlns:a16="http://schemas.microsoft.com/office/drawing/2014/main" id="{4D9DE3D7-7D0F-45F7-8BCF-7DE4982754F9}"/>
              </a:ext>
            </a:extLst>
          </p:cNvPr>
          <p:cNvSpPr>
            <a:spLocks noGrp="1"/>
          </p:cNvSpPr>
          <p:nvPr>
            <p:ph sz="half" idx="2"/>
          </p:nvPr>
        </p:nvSpPr>
        <p:spPr>
          <a:xfrm>
            <a:off x="5918662" y="1679170"/>
            <a:ext cx="6073833" cy="4821836"/>
          </a:xfrm>
        </p:spPr>
        <p:txBody>
          <a:bodyPr>
            <a:normAutofit/>
          </a:bodyPr>
          <a:lstStyle/>
          <a:p>
            <a:pPr marL="469900" indent="-469900">
              <a:tabLst>
                <a:tab pos="398463" algn="l"/>
              </a:tabLst>
            </a:pPr>
            <a:r>
              <a:rPr lang="en-US" sz="4400" dirty="0">
                <a:solidFill>
                  <a:schemeClr val="bg1"/>
                </a:solidFill>
              </a:rPr>
              <a:t>Malicious Ends</a:t>
            </a:r>
          </a:p>
          <a:p>
            <a:pPr marL="927100" lvl="2" indent="-469900">
              <a:buNone/>
              <a:tabLst>
                <a:tab pos="398463" algn="l"/>
              </a:tabLst>
            </a:pPr>
            <a:r>
              <a:rPr lang="en-US" sz="4000" dirty="0">
                <a:solidFill>
                  <a:schemeClr val="accent4">
                    <a:lumMod val="60000"/>
                    <a:lumOff val="40000"/>
                  </a:schemeClr>
                </a:solidFill>
              </a:rPr>
              <a:t>(19,24) Ephesians 4:26-27</a:t>
            </a:r>
          </a:p>
          <a:p>
            <a:pPr marL="469900" indent="-469900">
              <a:tabLst>
                <a:tab pos="398463" algn="l"/>
              </a:tabLst>
            </a:pPr>
            <a:r>
              <a:rPr lang="en-US" sz="4400" dirty="0">
                <a:solidFill>
                  <a:schemeClr val="bg1"/>
                </a:solidFill>
              </a:rPr>
              <a:t>Womanly Seduction</a:t>
            </a:r>
          </a:p>
          <a:p>
            <a:pPr marL="457200" lvl="1" indent="0">
              <a:buNone/>
              <a:tabLst>
                <a:tab pos="398463" algn="l"/>
              </a:tabLst>
            </a:pPr>
            <a:r>
              <a:rPr lang="en-US" sz="4000" dirty="0">
                <a:solidFill>
                  <a:schemeClr val="accent4">
                    <a:lumMod val="60000"/>
                    <a:lumOff val="40000"/>
                  </a:schemeClr>
                </a:solidFill>
              </a:rPr>
              <a:t>(22-23) Proverbs 6:23-32</a:t>
            </a:r>
          </a:p>
        </p:txBody>
      </p:sp>
    </p:spTree>
    <p:extLst>
      <p:ext uri="{BB962C8B-B14F-4D97-AF65-F5344CB8AC3E}">
        <p14:creationId xmlns:p14="http://schemas.microsoft.com/office/powerpoint/2010/main" val="4330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anim calcmode="lin" valueType="num">
                                      <p:cBhvr>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52182"/>
            <a:ext cx="10515600" cy="129423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Lessons to Consider</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598516" y="1679171"/>
            <a:ext cx="5320146" cy="4821836"/>
          </a:xfrm>
        </p:spPr>
        <p:txBody>
          <a:bodyPr>
            <a:normAutofit/>
          </a:bodyPr>
          <a:lstStyle/>
          <a:p>
            <a:pPr marL="469900" indent="-469900">
              <a:tabLst>
                <a:tab pos="398463" algn="l"/>
              </a:tabLst>
            </a:pPr>
            <a:r>
              <a:rPr lang="en-US" sz="4400" dirty="0">
                <a:solidFill>
                  <a:schemeClr val="bg1"/>
                </a:solidFill>
              </a:rPr>
              <a:t>Silly Superstition</a:t>
            </a:r>
          </a:p>
          <a:p>
            <a:pPr marL="927100" lvl="2" indent="-469900">
              <a:buNone/>
              <a:tabLst>
                <a:tab pos="398463" algn="l"/>
              </a:tabLst>
            </a:pPr>
            <a:r>
              <a:rPr lang="en-US" sz="4000" dirty="0">
                <a:solidFill>
                  <a:schemeClr val="accent4">
                    <a:lumMod val="60000"/>
                    <a:lumOff val="40000"/>
                  </a:schemeClr>
                </a:solidFill>
              </a:rPr>
              <a:t>(14-16) Isaiah 8:19-20</a:t>
            </a:r>
          </a:p>
          <a:p>
            <a:pPr marL="469900" indent="-469900">
              <a:tabLst>
                <a:tab pos="398463" algn="l"/>
              </a:tabLst>
            </a:pPr>
            <a:r>
              <a:rPr lang="en-US" sz="4400" dirty="0">
                <a:solidFill>
                  <a:schemeClr val="bg1"/>
                </a:solidFill>
              </a:rPr>
              <a:t>Unlawful Marriage</a:t>
            </a:r>
          </a:p>
          <a:p>
            <a:pPr marL="457200" lvl="1" indent="0">
              <a:buNone/>
              <a:tabLst>
                <a:tab pos="398463" algn="l"/>
              </a:tabLst>
            </a:pPr>
            <a:r>
              <a:rPr lang="en-US" sz="4000" dirty="0">
                <a:solidFill>
                  <a:schemeClr val="accent4">
                    <a:lumMod val="60000"/>
                    <a:lumOff val="40000"/>
                  </a:schemeClr>
                </a:solidFill>
              </a:rPr>
              <a:t>(17-18) Romans 7:1-3</a:t>
            </a:r>
          </a:p>
          <a:p>
            <a:pPr marL="469900" indent="-469900">
              <a:tabLst>
                <a:tab pos="398463" algn="l"/>
              </a:tabLst>
            </a:pPr>
            <a:r>
              <a:rPr lang="en-US" sz="4400" dirty="0">
                <a:solidFill>
                  <a:schemeClr val="bg1"/>
                </a:solidFill>
              </a:rPr>
              <a:t>Lack of Virtue</a:t>
            </a:r>
          </a:p>
          <a:p>
            <a:pPr marL="457200" lvl="1" indent="0">
              <a:buNone/>
              <a:tabLst>
                <a:tab pos="398463" algn="l"/>
              </a:tabLst>
            </a:pPr>
            <a:r>
              <a:rPr lang="en-US" sz="4000" dirty="0">
                <a:solidFill>
                  <a:schemeClr val="accent4">
                    <a:lumMod val="60000"/>
                    <a:lumOff val="40000"/>
                  </a:schemeClr>
                </a:solidFill>
              </a:rPr>
              <a:t>(17,26) 2 Peter 1:5-7</a:t>
            </a:r>
          </a:p>
        </p:txBody>
      </p:sp>
      <p:sp>
        <p:nvSpPr>
          <p:cNvPr id="4" name="Content Placeholder 3">
            <a:extLst>
              <a:ext uri="{FF2B5EF4-FFF2-40B4-BE49-F238E27FC236}">
                <a16:creationId xmlns:a16="http://schemas.microsoft.com/office/drawing/2014/main" id="{4D9DE3D7-7D0F-45F7-8BCF-7DE4982754F9}"/>
              </a:ext>
            </a:extLst>
          </p:cNvPr>
          <p:cNvSpPr>
            <a:spLocks noGrp="1"/>
          </p:cNvSpPr>
          <p:nvPr>
            <p:ph sz="half" idx="2"/>
          </p:nvPr>
        </p:nvSpPr>
        <p:spPr>
          <a:xfrm>
            <a:off x="5918662" y="1679170"/>
            <a:ext cx="6073833" cy="4821836"/>
          </a:xfrm>
        </p:spPr>
        <p:txBody>
          <a:bodyPr>
            <a:normAutofit/>
          </a:bodyPr>
          <a:lstStyle/>
          <a:p>
            <a:pPr marL="469900" indent="-469900">
              <a:tabLst>
                <a:tab pos="398463" algn="l"/>
              </a:tabLst>
            </a:pPr>
            <a:r>
              <a:rPr lang="en-US" sz="4400" dirty="0">
                <a:solidFill>
                  <a:schemeClr val="bg1"/>
                </a:solidFill>
              </a:rPr>
              <a:t>Malicious Ends</a:t>
            </a:r>
          </a:p>
          <a:p>
            <a:pPr marL="927100" lvl="2" indent="-469900">
              <a:buNone/>
              <a:tabLst>
                <a:tab pos="398463" algn="l"/>
              </a:tabLst>
            </a:pPr>
            <a:r>
              <a:rPr lang="en-US" sz="4000" dirty="0">
                <a:solidFill>
                  <a:schemeClr val="accent4">
                    <a:lumMod val="60000"/>
                    <a:lumOff val="40000"/>
                  </a:schemeClr>
                </a:solidFill>
              </a:rPr>
              <a:t>(19,24) Ephesians 4:26-27</a:t>
            </a:r>
          </a:p>
          <a:p>
            <a:pPr marL="469900" indent="-469900">
              <a:tabLst>
                <a:tab pos="398463" algn="l"/>
              </a:tabLst>
            </a:pPr>
            <a:r>
              <a:rPr lang="en-US" sz="4400" dirty="0">
                <a:solidFill>
                  <a:schemeClr val="bg1"/>
                </a:solidFill>
              </a:rPr>
              <a:t>Womanly Seduction</a:t>
            </a:r>
          </a:p>
          <a:p>
            <a:pPr marL="457200" lvl="1" indent="0">
              <a:buNone/>
              <a:tabLst>
                <a:tab pos="398463" algn="l"/>
              </a:tabLst>
            </a:pPr>
            <a:r>
              <a:rPr lang="en-US" sz="4000" dirty="0">
                <a:solidFill>
                  <a:schemeClr val="accent4">
                    <a:lumMod val="60000"/>
                    <a:lumOff val="40000"/>
                  </a:schemeClr>
                </a:solidFill>
              </a:rPr>
              <a:t>(22-23) Proverbs 6:23-32</a:t>
            </a:r>
          </a:p>
          <a:p>
            <a:pPr marL="469900" indent="-469900">
              <a:tabLst>
                <a:tab pos="398463" algn="l"/>
              </a:tabLst>
            </a:pPr>
            <a:r>
              <a:rPr lang="en-US" sz="4400" dirty="0">
                <a:solidFill>
                  <a:schemeClr val="bg1"/>
                </a:solidFill>
              </a:rPr>
              <a:t>Persecution Expected</a:t>
            </a:r>
          </a:p>
          <a:p>
            <a:pPr marL="457200" lvl="1" indent="0">
              <a:buNone/>
              <a:tabLst>
                <a:tab pos="398463" algn="l"/>
              </a:tabLst>
            </a:pPr>
            <a:r>
              <a:rPr lang="en-US" sz="4000" dirty="0">
                <a:solidFill>
                  <a:schemeClr val="accent4">
                    <a:lumMod val="60000"/>
                    <a:lumOff val="40000"/>
                  </a:schemeClr>
                </a:solidFill>
              </a:rPr>
              <a:t>(17-18,27) 2 Timothy 3:12</a:t>
            </a:r>
            <a:endParaRPr lang="en-US" dirty="0"/>
          </a:p>
        </p:txBody>
      </p:sp>
    </p:spTree>
    <p:extLst>
      <p:ext uri="{BB962C8B-B14F-4D97-AF65-F5344CB8AC3E}">
        <p14:creationId xmlns:p14="http://schemas.microsoft.com/office/powerpoint/2010/main" val="23966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1993</Words>
  <Application>Microsoft Office PowerPoint</Application>
  <PresentationFormat>Widescreen</PresentationFormat>
  <Paragraphs>131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Six feet under</vt:lpstr>
      <vt:lpstr>Calibri</vt:lpstr>
      <vt:lpstr>Pristina</vt:lpstr>
      <vt:lpstr>Arial</vt:lpstr>
      <vt:lpstr>Calibri Light</vt:lpstr>
      <vt:lpstr>Office Theme</vt:lpstr>
      <vt:lpstr>About My Father’s Business</vt:lpstr>
      <vt:lpstr>The Characters in the Narrative</vt:lpstr>
      <vt:lpstr>The Characters in the Narrative</vt:lpstr>
      <vt:lpstr>Lessons to Consider</vt:lpstr>
      <vt:lpstr>Lessons to Consider</vt:lpstr>
      <vt:lpstr>Lessons to Consider</vt:lpstr>
      <vt:lpstr>Lessons to Consider</vt:lpstr>
      <vt:lpstr>Lessons to Consider</vt:lpstr>
      <vt:lpstr>Lessons to Consider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18</cp:revision>
  <dcterms:created xsi:type="dcterms:W3CDTF">2017-09-01T17:46:22Z</dcterms:created>
  <dcterms:modified xsi:type="dcterms:W3CDTF">2017-11-26T21:10:57Z</dcterms:modified>
</cp:coreProperties>
</file>