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Pristina" panose="03060402040406080204" pitchFamily="66" charset="0"/>
      <p:regular r:id="rId14"/>
    </p:embeddedFont>
    <p:embeddedFont>
      <p:font typeface="Six feet under" panose="02000000000000000000" pitchFamily="2" charset="0"/>
      <p:regular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1323" autoAdjust="0"/>
  </p:normalViewPr>
  <p:slideViewPr>
    <p:cSldViewPr snapToGrid="0">
      <p:cViewPr varScale="1">
        <p:scale>
          <a:sx n="41" d="100"/>
          <a:sy n="41" d="100"/>
        </p:scale>
        <p:origin x="2213" y="34"/>
      </p:cViewPr>
      <p:guideLst/>
    </p:cSldViewPr>
  </p:slideViewPr>
  <p:notesTextViewPr>
    <p:cViewPr>
      <p:scale>
        <a:sx n="1" d="1"/>
        <a:sy n="1" d="1"/>
      </p:scale>
      <p:origin x="0" y="0"/>
    </p:cViewPr>
  </p:notesTextViewPr>
  <p:notesViewPr>
    <p:cSldViewPr snapToGrid="0">
      <p:cViewPr>
        <p:scale>
          <a:sx n="78" d="100"/>
          <a:sy n="78" d="100"/>
        </p:scale>
        <p:origin x="826" y="-83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40" tIns="45720" rIns="91440" bIns="45720"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6: The Samaritan Woman at the Well (John 4)</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1" y="0"/>
            <a:ext cx="1817882" cy="458788"/>
          </a:xfrm>
          <a:prstGeom prst="rect">
            <a:avLst/>
          </a:prstGeom>
        </p:spPr>
        <p:txBody>
          <a:bodyPr vert="horz" lIns="91440" tIns="45720" rIns="91440" bIns="45720" rtlCol="0"/>
          <a:lstStyle>
            <a:lvl1pPr algn="r">
              <a:defRPr sz="1200"/>
            </a:lvl1pPr>
          </a:lstStyle>
          <a:p>
            <a:r>
              <a:rPr lang="en-US" dirty="0"/>
              <a:t>December 10, 2017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E804-DD95-4E28-BB5C-3B5C6CCA9326}" type="datetimeFigureOut">
              <a:rPr lang="en-US" smtClean="0"/>
              <a:t>12/12/2017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Jesus knew and taught (The Samaritan Woman at the Well)</a:t>
            </a:r>
          </a:p>
          <a:p>
            <a:endParaRPr lang="en-US" dirty="0"/>
          </a:p>
          <a:p>
            <a:r>
              <a:rPr lang="en-US" b="1" dirty="0"/>
              <a:t>Read (4:3-26)</a:t>
            </a:r>
          </a:p>
          <a:p>
            <a:pPr marL="171450" indent="-171450">
              <a:buFont typeface="Arial" panose="020B0604020202020204" pitchFamily="34" charset="0"/>
              <a:buChar char="•"/>
            </a:pPr>
            <a:r>
              <a:rPr lang="en-US" b="1" dirty="0"/>
              <a:t>Significant that he spoke with a Samaritan woman.</a:t>
            </a:r>
          </a:p>
          <a:p>
            <a:pPr marL="0" indent="0">
              <a:buFont typeface="Arial" panose="020B0604020202020204" pitchFamily="34" charset="0"/>
              <a:buNone/>
            </a:pPr>
            <a:r>
              <a:rPr lang="en-US" b="1" dirty="0"/>
              <a:t>(4:9), </a:t>
            </a:r>
            <a:r>
              <a:rPr lang="en-US" b="1" i="1" dirty="0"/>
              <a:t>“</a:t>
            </a:r>
            <a:r>
              <a:rPr lang="en-US" i="1" dirty="0"/>
              <a:t>Then the woman of Samaria said to Him, “How is it that You, being a Jew, ask a drink from me, a Samaritan woman?” For Jews have no dealings with Samaritans.”</a:t>
            </a:r>
          </a:p>
          <a:p>
            <a:pPr marL="171450" indent="-171450">
              <a:buFont typeface="Arial" panose="020B0604020202020204" pitchFamily="34" charset="0"/>
              <a:buChar char="•"/>
            </a:pPr>
            <a:r>
              <a:rPr lang="en-US" b="1" i="0" dirty="0"/>
              <a:t>Who are Samaritans?</a:t>
            </a:r>
          </a:p>
          <a:p>
            <a:pPr marL="628650" lvl="1" indent="-171450">
              <a:buFont typeface="Arial" panose="020B0604020202020204" pitchFamily="34" charset="0"/>
              <a:buChar char="•"/>
            </a:pPr>
            <a:r>
              <a:rPr lang="en-US" dirty="0"/>
              <a:t>The city of </a:t>
            </a:r>
            <a:r>
              <a:rPr lang="en-US" dirty="0" err="1"/>
              <a:t>Sychar</a:t>
            </a:r>
            <a:r>
              <a:rPr lang="en-US" dirty="0"/>
              <a:t> (or Shechem) sat between Mount Gerizim and  Mount </a:t>
            </a:r>
            <a:r>
              <a:rPr lang="en-US" dirty="0" err="1"/>
              <a:t>Ebal</a:t>
            </a:r>
            <a:r>
              <a:rPr lang="en-US" dirty="0"/>
              <a:t>.  Land given to Joseph by Jacob.  There is a well there called “Jacob’s well”.  (The well is identified and can be visited today).</a:t>
            </a:r>
          </a:p>
          <a:p>
            <a:pPr marL="628650" lvl="1" indent="-171450">
              <a:buFont typeface="Arial" panose="020B0604020202020204" pitchFamily="34" charset="0"/>
              <a:buChar char="•"/>
            </a:pPr>
            <a:r>
              <a:rPr lang="en-US" dirty="0"/>
              <a:t>Samaria (South of Galilee, but still north of Judah).  Part of the Northern Kingdom taken away into Assyrian captivity.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(B.W. Johnson) </a:t>
            </a:r>
            <a:r>
              <a:rPr lang="en-US" dirty="0"/>
              <a:t>“</a:t>
            </a:r>
            <a:r>
              <a:rPr lang="en-US" sz="1200" b="0" i="0" u="none" strike="noStrike" kern="1200" baseline="0" dirty="0">
                <a:solidFill>
                  <a:schemeClr val="tx1"/>
                </a:solidFill>
                <a:latin typeface="+mn-lt"/>
                <a:ea typeface="+mn-ea"/>
                <a:cs typeface="+mn-cs"/>
              </a:rPr>
              <a:t>The inhabitants of Samaria, a district between Judea and Galilee; descendants of a remnant of the Ten Tribes, mixed with Gentiles colonized there. They accepted the five books of Moses, but worshipped on Mount Gerizim, instead of at Jerusalem. They and the Jews had been for ages bitter enemies.”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baseline="0" dirty="0">
                <a:solidFill>
                  <a:schemeClr val="tx1"/>
                </a:solidFill>
                <a:latin typeface="+mn-lt"/>
                <a:ea typeface="+mn-ea"/>
                <a:cs typeface="+mn-cs"/>
              </a:rPr>
              <a:t>Note:  King of Assyria, after displacing the Jews, populated the land with Gentile captives who adopted a distorted version of the Jewish faith, without authority from God.</a:t>
            </a:r>
            <a:endParaRPr lang="en-US" dirty="0"/>
          </a:p>
          <a:p>
            <a:endParaRPr lang="en-US" dirty="0"/>
          </a:p>
          <a:p>
            <a:endParaRPr lang="en-US"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(9,20,21-23,39-42) READ</a:t>
            </a:r>
          </a:p>
          <a:p>
            <a:endParaRPr lang="en-US" b="1" dirty="0"/>
          </a:p>
          <a:p>
            <a:r>
              <a:rPr lang="en-US" b="1" dirty="0"/>
              <a:t>(</a:t>
            </a:r>
            <a:r>
              <a:rPr lang="en-US" b="1"/>
              <a:t>Ephesians 2:11-13</a:t>
            </a:r>
            <a:r>
              <a:rPr lang="en-US" b="1" dirty="0"/>
              <a:t>), </a:t>
            </a:r>
            <a:r>
              <a:rPr lang="en-US" i="1" dirty="0"/>
              <a:t>“Therefore remember that you, once Gentiles in the flesh—who are called Uncircumcision by what is called the Circumcision made in the flesh by hands—</a:t>
            </a:r>
            <a:r>
              <a:rPr lang="en-US" i="1" baseline="30000" dirty="0"/>
              <a:t> 12</a:t>
            </a:r>
            <a:r>
              <a:rPr lang="en-US" i="1" dirty="0"/>
              <a:t> that at that time you were without Christ, being aliens from the commonwealth of Israel and strangers from the covenants of promise, having no hope and without God in the world.</a:t>
            </a:r>
            <a:r>
              <a:rPr lang="en-US" i="1" baseline="30000" dirty="0"/>
              <a:t> 13</a:t>
            </a:r>
            <a:r>
              <a:rPr lang="en-US" i="1" dirty="0"/>
              <a:t> </a:t>
            </a:r>
            <a:r>
              <a:rPr lang="en-US" i="1" u="sng" dirty="0"/>
              <a:t>But now in Christ Jesus you who once were far off have been brought near by the blood of Christ</a:t>
            </a:r>
            <a:r>
              <a:rPr lang="en-US" i="1" dirty="0"/>
              <a:t>.”</a:t>
            </a:r>
          </a:p>
          <a:p>
            <a:endParaRPr lang="en-US" i="1" dirty="0"/>
          </a:p>
          <a:p>
            <a:r>
              <a:rPr lang="en-US" b="1" i="0" dirty="0"/>
              <a:t>(Galatians 3:28), </a:t>
            </a:r>
            <a:r>
              <a:rPr lang="en-US" i="1" dirty="0"/>
              <a:t>“There is neither Jew nor Greek, there is neither slave nor free, there is neither male nor female; for you are all one in Christ Jesus.”</a:t>
            </a:r>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318235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(10,13-14,25-26,42) READ</a:t>
            </a:r>
          </a:p>
          <a:p>
            <a:endParaRPr lang="en-US" b="1" dirty="0"/>
          </a:p>
          <a:p>
            <a:r>
              <a:rPr lang="en-US" b="1" dirty="0"/>
              <a:t>(John 1:14-17), </a:t>
            </a:r>
            <a:r>
              <a:rPr lang="en-US" b="1" i="1" dirty="0"/>
              <a:t>“</a:t>
            </a:r>
            <a:r>
              <a:rPr lang="en-US" i="1" dirty="0"/>
              <a:t>And the Word became flesh and dwelt among us, and we beheld His glory, the glory as of the only begotten of the Father, </a:t>
            </a:r>
            <a:r>
              <a:rPr lang="en-US" i="1" u="sng" dirty="0"/>
              <a:t>full of grace </a:t>
            </a:r>
            <a:r>
              <a:rPr lang="en-US" i="1" dirty="0"/>
              <a:t>and truth. </a:t>
            </a:r>
            <a:r>
              <a:rPr lang="en-US" i="1" baseline="30000" dirty="0"/>
              <a:t>15</a:t>
            </a:r>
            <a:r>
              <a:rPr lang="en-US" i="1" dirty="0"/>
              <a:t> John bore witness of Him and cried out, saying, “This was He of whom I said, ‘He who comes after me is preferred before me, for He was before me.’ ” </a:t>
            </a:r>
            <a:r>
              <a:rPr lang="en-US" i="1" baseline="30000" dirty="0"/>
              <a:t>16</a:t>
            </a:r>
            <a:r>
              <a:rPr lang="en-US" i="1" dirty="0"/>
              <a:t> And of His fullness we have all received, and </a:t>
            </a:r>
            <a:r>
              <a:rPr lang="en-US" i="1" u="sng" dirty="0"/>
              <a:t>grace for grace</a:t>
            </a:r>
            <a:r>
              <a:rPr lang="en-US" i="1" dirty="0"/>
              <a:t>.</a:t>
            </a:r>
            <a:r>
              <a:rPr lang="en-US" i="1" baseline="30000" dirty="0"/>
              <a:t> 17</a:t>
            </a:r>
            <a:r>
              <a:rPr lang="en-US" i="1" dirty="0"/>
              <a:t> For the law was given through Moses, </a:t>
            </a:r>
            <a:r>
              <a:rPr lang="en-US" i="1" u="sng" dirty="0"/>
              <a:t>but grace and truth came through Jesus Christ</a:t>
            </a:r>
            <a:r>
              <a:rPr lang="en-US" i="1" dirty="0"/>
              <a:t>.”</a:t>
            </a:r>
            <a:endParaRPr lang="en-US" b="1" i="1" dirty="0"/>
          </a:p>
          <a:p>
            <a:endParaRPr lang="en-US" b="1" dirty="0"/>
          </a:p>
          <a:p>
            <a:r>
              <a:rPr lang="en-US" b="1" dirty="0"/>
              <a:t>(Romans 3:21-26), </a:t>
            </a:r>
            <a:r>
              <a:rPr lang="en-US" b="1" i="1" dirty="0"/>
              <a:t>“</a:t>
            </a:r>
            <a:r>
              <a:rPr lang="en-US" i="1" dirty="0"/>
              <a:t>But now the righteousness of God </a:t>
            </a:r>
            <a:r>
              <a:rPr lang="en-US" b="1" i="1" u="sng" dirty="0"/>
              <a:t>apart from the law </a:t>
            </a:r>
            <a:r>
              <a:rPr lang="en-US" i="1" dirty="0"/>
              <a:t>is revealed, being witnessed by the Law and the Prophets,</a:t>
            </a:r>
            <a:r>
              <a:rPr lang="en-US" i="1" baseline="30000" dirty="0"/>
              <a:t> 22</a:t>
            </a:r>
            <a:r>
              <a:rPr lang="en-US" i="1" dirty="0"/>
              <a:t> even the righteousness of God, </a:t>
            </a:r>
            <a:r>
              <a:rPr lang="en-US" i="1" u="sng" dirty="0"/>
              <a:t>through faith in Jesus Christ, to all and on all who believe. For there is no difference</a:t>
            </a:r>
            <a:r>
              <a:rPr lang="en-US" i="1" dirty="0"/>
              <a:t>;</a:t>
            </a:r>
            <a:r>
              <a:rPr lang="en-US" i="1" baseline="30000" dirty="0"/>
              <a:t> 23</a:t>
            </a:r>
            <a:r>
              <a:rPr lang="en-US" i="1" dirty="0"/>
              <a:t> for all have sinned and fall short of the glory of God,</a:t>
            </a:r>
            <a:r>
              <a:rPr lang="en-US" i="1" baseline="30000" dirty="0"/>
              <a:t> 24</a:t>
            </a:r>
            <a:r>
              <a:rPr lang="en-US" i="1" dirty="0"/>
              <a:t> </a:t>
            </a:r>
            <a:r>
              <a:rPr lang="en-US" i="1" u="sng" dirty="0"/>
              <a:t>being justified freely by His grace through the redemption that is in Christ Jesus</a:t>
            </a:r>
            <a:r>
              <a:rPr lang="en-US" i="1" dirty="0"/>
              <a:t>,</a:t>
            </a:r>
            <a:r>
              <a:rPr lang="en-US" i="1" baseline="30000" dirty="0"/>
              <a:t> 25</a:t>
            </a:r>
            <a:r>
              <a:rPr lang="en-US" i="1" dirty="0"/>
              <a:t> whom God set forth as a propitiation by His blood, through faith, to demonstrate His righteousness, because in His forbearance God had passed over the sins that were previously committed,</a:t>
            </a:r>
            <a:r>
              <a:rPr lang="en-US" i="1" baseline="30000" dirty="0"/>
              <a:t> 26</a:t>
            </a:r>
            <a:r>
              <a:rPr lang="en-US" i="1" dirty="0"/>
              <a:t> to demonstrate at the present time His righteousness, </a:t>
            </a:r>
            <a:r>
              <a:rPr lang="en-US" i="1" u="sng" dirty="0"/>
              <a:t>that He might be just and the justifier of the one who has faith in Jesus</a:t>
            </a:r>
            <a:r>
              <a:rPr lang="en-US" i="1" dirty="0"/>
              <a:t>.”</a:t>
            </a:r>
            <a:endParaRPr lang="en-US" b="1" i="1" dirty="0"/>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324586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(19-24) READ</a:t>
            </a:r>
          </a:p>
          <a:p>
            <a:endParaRPr lang="en-US" b="1" dirty="0"/>
          </a:p>
          <a:p>
            <a:r>
              <a:rPr lang="en-US" b="1" dirty="0"/>
              <a:t>(Philippians 3:1-11), </a:t>
            </a:r>
            <a:r>
              <a:rPr lang="en-US" i="1" dirty="0"/>
              <a:t>“Finally, my brethren, rejoice in the Lord. For me to write the same things to you is not tedious, but for you it is safe. </a:t>
            </a:r>
            <a:r>
              <a:rPr lang="en-US" i="1" baseline="30000" dirty="0"/>
              <a:t>2</a:t>
            </a:r>
            <a:r>
              <a:rPr lang="en-US" i="1" dirty="0"/>
              <a:t> Beware of dogs, beware of evil workers, beware of the mutilation!</a:t>
            </a:r>
            <a:r>
              <a:rPr lang="en-US" i="1" baseline="30000" dirty="0"/>
              <a:t> 3</a:t>
            </a:r>
            <a:r>
              <a:rPr lang="en-US" i="1" dirty="0"/>
              <a:t> </a:t>
            </a:r>
            <a:r>
              <a:rPr lang="en-US" i="1" u="sng" dirty="0"/>
              <a:t>For we are the circumcision, who worship God in the Spirit, rejoice in Christ Jesus, and have no confidence in the flesh</a:t>
            </a:r>
            <a:r>
              <a:rPr lang="en-US" i="1" dirty="0"/>
              <a:t>,</a:t>
            </a:r>
            <a:r>
              <a:rPr lang="en-US" i="1" baseline="30000" dirty="0"/>
              <a:t> 4</a:t>
            </a:r>
            <a:r>
              <a:rPr lang="en-US" i="1" dirty="0"/>
              <a:t> though I also might have confidence in the flesh. If anyone else thinks he may have confidence in the flesh, I more so:</a:t>
            </a:r>
            <a:r>
              <a:rPr lang="en-US" i="1" baseline="30000" dirty="0"/>
              <a:t> 5</a:t>
            </a:r>
            <a:r>
              <a:rPr lang="en-US" i="1" dirty="0"/>
              <a:t> circumcised the eighth day, of the stock of Israel, of the tribe of Benjamin, a Hebrew of the Hebrews; concerning the law, a Pharisee;</a:t>
            </a:r>
            <a:r>
              <a:rPr lang="en-US" i="1" baseline="30000" dirty="0"/>
              <a:t> 6</a:t>
            </a:r>
            <a:r>
              <a:rPr lang="en-US" i="1" dirty="0"/>
              <a:t> concerning zeal, persecuting the church; concerning the righteousness which is in the law, blameless. </a:t>
            </a:r>
            <a:r>
              <a:rPr lang="en-US" i="1" baseline="30000" dirty="0"/>
              <a:t>7</a:t>
            </a:r>
            <a:r>
              <a:rPr lang="en-US" i="1" dirty="0"/>
              <a:t> </a:t>
            </a:r>
            <a:r>
              <a:rPr lang="en-US" i="1" u="sng" dirty="0"/>
              <a:t>But what things were gain to me, these I have counted loss for Christ.</a:t>
            </a:r>
            <a:r>
              <a:rPr lang="en-US" i="1" u="sng" baseline="30000" dirty="0"/>
              <a:t> 8</a:t>
            </a:r>
            <a:r>
              <a:rPr lang="en-US" i="1" u="sng" dirty="0"/>
              <a:t> Yet indeed I also count all things loss for the excellence of the knowledge of Christ Jesus my Lord, for whom I have suffered the loss of all things, and count them as rubbish, that I may gain Christ</a:t>
            </a:r>
            <a:r>
              <a:rPr lang="en-US" i="1" u="sng" baseline="30000" dirty="0"/>
              <a:t> 9</a:t>
            </a:r>
            <a:r>
              <a:rPr lang="en-US" i="1" u="sng" dirty="0"/>
              <a:t> and be found in Him, not having my own righteousness, which is from the law, but that which is through faith in Christ, the righteousness which is from God by faith</a:t>
            </a:r>
            <a:r>
              <a:rPr lang="en-US" i="1" dirty="0"/>
              <a:t>;</a:t>
            </a:r>
            <a:r>
              <a:rPr lang="en-US" i="1" baseline="30000" dirty="0"/>
              <a:t> 10</a:t>
            </a:r>
            <a:r>
              <a:rPr lang="en-US" i="1" dirty="0"/>
              <a:t> that I may know Him and the power of His resurrection, and the fellowship of His sufferings, being conformed to His death,</a:t>
            </a:r>
            <a:r>
              <a:rPr lang="en-US" i="1" baseline="30000" dirty="0"/>
              <a:t> 11</a:t>
            </a:r>
            <a:r>
              <a:rPr lang="en-US" i="1" dirty="0"/>
              <a:t> </a:t>
            </a:r>
            <a:r>
              <a:rPr lang="en-US" i="1" u="sng" dirty="0"/>
              <a:t>if, by any means, I may attain to the resurrection from the dead</a:t>
            </a:r>
            <a:r>
              <a:rPr lang="en-US" i="1" dirty="0"/>
              <a:t>.”</a:t>
            </a:r>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785102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(10,13-14,25-26,42) READ</a:t>
            </a:r>
          </a:p>
          <a:p>
            <a:endParaRPr lang="en-US" b="1" dirty="0"/>
          </a:p>
          <a:p>
            <a:r>
              <a:rPr lang="en-US" b="1" dirty="0"/>
              <a:t>(Revelation 21:6), </a:t>
            </a:r>
            <a:r>
              <a:rPr lang="en-US" b="0" i="1" dirty="0"/>
              <a:t>“</a:t>
            </a:r>
            <a:r>
              <a:rPr lang="en-US" i="1" dirty="0"/>
              <a:t>And He said to me, “It is done! I am the Alpha and the Omega, the Beginning and the End. </a:t>
            </a:r>
            <a:r>
              <a:rPr lang="en-US" i="1" u="sng" dirty="0"/>
              <a:t>I will give of the fountain of the water of life freely to him who thirsts</a:t>
            </a:r>
            <a:r>
              <a:rPr lang="en-US" i="1" dirty="0"/>
              <a:t>.”</a:t>
            </a:r>
            <a:endParaRPr lang="en-US" b="1" i="1" dirty="0"/>
          </a:p>
          <a:p>
            <a:endParaRPr lang="en-US" b="1" i="1" dirty="0"/>
          </a:p>
          <a:p>
            <a:r>
              <a:rPr lang="en-US" b="1" dirty="0"/>
              <a:t>(Revelation 22:17), </a:t>
            </a:r>
            <a:r>
              <a:rPr lang="en-US" b="0" i="1" dirty="0"/>
              <a:t>“And the Spirit and the bride say, “Come!” And let him who hears say, “Come!” </a:t>
            </a:r>
            <a:r>
              <a:rPr lang="en-US" b="0" i="1" u="sng" dirty="0"/>
              <a:t>And let him who thirsts come. Whoever desires, let him take the water of life freely</a:t>
            </a:r>
            <a:r>
              <a:rPr lang="en-US" b="0" i="1" dirty="0"/>
              <a:t>.”</a:t>
            </a:r>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3847278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(4:42), “</a:t>
            </a:r>
            <a:r>
              <a:rPr lang="en-US" dirty="0"/>
              <a:t>and we know that this is indeed the Christ, the Savior of the world.”</a:t>
            </a:r>
            <a:endParaRPr lang="en-US" b="0" i="1" dirty="0"/>
          </a:p>
        </p:txBody>
      </p:sp>
      <p:sp>
        <p:nvSpPr>
          <p:cNvPr id="4" name="Slide Number Placeholder 3"/>
          <p:cNvSpPr>
            <a:spLocks noGrp="1"/>
          </p:cNvSpPr>
          <p:nvPr>
            <p:ph type="sldNum" sz="quarter" idx="10"/>
          </p:nvPr>
        </p:nvSpPr>
        <p:spPr/>
        <p:txBody>
          <a:bodyPr/>
          <a:lstStyle/>
          <a:p>
            <a:fld id="{A974935B-E823-4A8A-94E1-DE1133B34292}" type="slidenum">
              <a:rPr lang="en-US" smtClean="0"/>
              <a:t>6</a:t>
            </a:fld>
            <a:endParaRPr lang="en-US"/>
          </a:p>
        </p:txBody>
      </p:sp>
    </p:spTree>
    <p:extLst>
      <p:ext uri="{BB962C8B-B14F-4D97-AF65-F5344CB8AC3E}">
        <p14:creationId xmlns:p14="http://schemas.microsoft.com/office/powerpoint/2010/main" val="1925382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12/12/2017</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12/12/2017</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12/12/2017</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12/12/2017</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12/12/2017</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12/12/2017</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12/12/2017</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12/12/2017</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12/12/2017</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12/12/2017</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12/12/2017</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12/12/2017</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The Samaritan Woman at the Well</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(John 4:3-42)</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Lessons learned from this conversation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055927" cy="5220392"/>
          </a:xfrm>
        </p:spPr>
        <p:txBody>
          <a:bodyPr>
            <a:normAutofit/>
          </a:bodyPr>
          <a:lstStyle/>
          <a:p>
            <a:pPr marL="349250" indent="-349250">
              <a:spcBef>
                <a:spcPts val="0"/>
              </a:spcBef>
              <a:spcAft>
                <a:spcPts val="400"/>
              </a:spcAft>
              <a:tabLst>
                <a:tab pos="398463" algn="l"/>
              </a:tabLst>
            </a:pPr>
            <a:r>
              <a:rPr lang="en-US" sz="4400" b="1" dirty="0">
                <a:solidFill>
                  <a:schemeClr val="bg1"/>
                </a:solidFill>
              </a:rPr>
              <a:t>A new relationship (Jew/Gentile)</a:t>
            </a:r>
          </a:p>
          <a:p>
            <a:pPr marL="457200" lvl="1" indent="0">
              <a:spcBef>
                <a:spcPts val="0"/>
              </a:spcBef>
              <a:spcAft>
                <a:spcPts val="400"/>
              </a:spcAft>
              <a:buNone/>
              <a:tabLst>
                <a:tab pos="398463" algn="l"/>
              </a:tabLst>
            </a:pPr>
            <a:r>
              <a:rPr lang="en-US" sz="4000" i="1" dirty="0">
                <a:solidFill>
                  <a:schemeClr val="accent4">
                    <a:lumMod val="60000"/>
                    <a:lumOff val="40000"/>
                  </a:schemeClr>
                </a:solidFill>
              </a:rPr>
              <a:t>(9,20,21-23,39-42) </a:t>
            </a:r>
            <a:r>
              <a:rPr lang="en-US" sz="4000" i="1" dirty="0">
                <a:solidFill>
                  <a:schemeClr val="bg1"/>
                </a:solidFill>
              </a:rPr>
              <a:t>(Eph. 2:11-13; Gal. 3:28)</a:t>
            </a:r>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Lessons learned from this conversation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055927" cy="5220392"/>
          </a:xfrm>
        </p:spPr>
        <p:txBody>
          <a:bodyPr>
            <a:normAutofit/>
          </a:bodyPr>
          <a:lstStyle/>
          <a:p>
            <a:pPr marL="349250" indent="-349250">
              <a:spcBef>
                <a:spcPts val="0"/>
              </a:spcBef>
              <a:spcAft>
                <a:spcPts val="400"/>
              </a:spcAft>
              <a:tabLst>
                <a:tab pos="398463" algn="l"/>
              </a:tabLst>
            </a:pPr>
            <a:r>
              <a:rPr lang="en-US" sz="4400" b="1" dirty="0">
                <a:solidFill>
                  <a:schemeClr val="bg1"/>
                </a:solidFill>
              </a:rPr>
              <a:t>A new relationship (Jew/Gentile)</a:t>
            </a:r>
          </a:p>
          <a:p>
            <a:pPr marL="457200" lvl="1" indent="0">
              <a:spcBef>
                <a:spcPts val="0"/>
              </a:spcBef>
              <a:spcAft>
                <a:spcPts val="400"/>
              </a:spcAft>
              <a:buNone/>
              <a:tabLst>
                <a:tab pos="398463" algn="l"/>
              </a:tabLst>
            </a:pPr>
            <a:r>
              <a:rPr lang="en-US" sz="4000" i="1" dirty="0">
                <a:solidFill>
                  <a:schemeClr val="accent4">
                    <a:lumMod val="60000"/>
                    <a:lumOff val="40000"/>
                  </a:schemeClr>
                </a:solidFill>
              </a:rPr>
              <a:t>(9,20,21-23,39-42) </a:t>
            </a:r>
            <a:r>
              <a:rPr lang="en-US" sz="4000" i="1" dirty="0">
                <a:solidFill>
                  <a:schemeClr val="bg1"/>
                </a:solidFill>
              </a:rPr>
              <a:t>(Eph. 4:11-13; Gal. 3:28)</a:t>
            </a:r>
          </a:p>
          <a:p>
            <a:pPr marL="349250" indent="-349250">
              <a:spcBef>
                <a:spcPts val="0"/>
              </a:spcBef>
              <a:spcAft>
                <a:spcPts val="400"/>
              </a:spcAft>
              <a:tabLst>
                <a:tab pos="398463" algn="l"/>
              </a:tabLst>
            </a:pPr>
            <a:r>
              <a:rPr lang="en-US" sz="4400" b="1" dirty="0">
                <a:solidFill>
                  <a:schemeClr val="bg1"/>
                </a:solidFill>
              </a:rPr>
              <a:t>A new covenant (grace in Christ)</a:t>
            </a:r>
          </a:p>
          <a:p>
            <a:pPr marL="457200" lvl="1" indent="0">
              <a:spcBef>
                <a:spcPts val="0"/>
              </a:spcBef>
              <a:spcAft>
                <a:spcPts val="400"/>
              </a:spcAft>
              <a:buNone/>
              <a:tabLst>
                <a:tab pos="398463" algn="l"/>
              </a:tabLst>
            </a:pPr>
            <a:r>
              <a:rPr lang="en-US" sz="4000" i="1" dirty="0">
                <a:solidFill>
                  <a:schemeClr val="accent4">
                    <a:lumMod val="60000"/>
                    <a:lumOff val="40000"/>
                  </a:schemeClr>
                </a:solidFill>
              </a:rPr>
              <a:t>(10,13-14,25-26,42) </a:t>
            </a:r>
            <a:r>
              <a:rPr lang="en-US" sz="4000" i="1" dirty="0">
                <a:solidFill>
                  <a:schemeClr val="bg1"/>
                </a:solidFill>
              </a:rPr>
              <a:t>(John 1:14-17; Rom. 3:21-26)</a:t>
            </a:r>
          </a:p>
        </p:txBody>
      </p:sp>
    </p:spTree>
    <p:extLst>
      <p:ext uri="{BB962C8B-B14F-4D97-AF65-F5344CB8AC3E}">
        <p14:creationId xmlns:p14="http://schemas.microsoft.com/office/powerpoint/2010/main" val="336645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anim calcmode="lin" valueType="num">
                                      <p:cBhvr>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Lessons learned from this conversation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055927" cy="5220392"/>
          </a:xfrm>
        </p:spPr>
        <p:txBody>
          <a:bodyPr>
            <a:normAutofit/>
          </a:bodyPr>
          <a:lstStyle/>
          <a:p>
            <a:pPr marL="349250" indent="-349250">
              <a:spcBef>
                <a:spcPts val="0"/>
              </a:spcBef>
              <a:spcAft>
                <a:spcPts val="400"/>
              </a:spcAft>
              <a:tabLst>
                <a:tab pos="398463" algn="l"/>
              </a:tabLst>
            </a:pPr>
            <a:r>
              <a:rPr lang="en-US" sz="4400" b="1" dirty="0">
                <a:solidFill>
                  <a:schemeClr val="bg1"/>
                </a:solidFill>
              </a:rPr>
              <a:t>A new relationship (Jew/Gentile)</a:t>
            </a:r>
          </a:p>
          <a:p>
            <a:pPr marL="457200" lvl="1" indent="0">
              <a:spcBef>
                <a:spcPts val="0"/>
              </a:spcBef>
              <a:spcAft>
                <a:spcPts val="400"/>
              </a:spcAft>
              <a:buNone/>
              <a:tabLst>
                <a:tab pos="398463" algn="l"/>
              </a:tabLst>
            </a:pPr>
            <a:r>
              <a:rPr lang="en-US" sz="4000" i="1" dirty="0">
                <a:solidFill>
                  <a:schemeClr val="accent4">
                    <a:lumMod val="60000"/>
                    <a:lumOff val="40000"/>
                  </a:schemeClr>
                </a:solidFill>
              </a:rPr>
              <a:t>(9,20,21-23,39-42) </a:t>
            </a:r>
            <a:r>
              <a:rPr lang="en-US" sz="4000" i="1" dirty="0">
                <a:solidFill>
                  <a:schemeClr val="bg1"/>
                </a:solidFill>
              </a:rPr>
              <a:t>(Eph. 4:11-13; Gal. 3:28)</a:t>
            </a:r>
          </a:p>
          <a:p>
            <a:pPr marL="349250" indent="-349250">
              <a:spcBef>
                <a:spcPts val="0"/>
              </a:spcBef>
              <a:spcAft>
                <a:spcPts val="400"/>
              </a:spcAft>
              <a:tabLst>
                <a:tab pos="398463" algn="l"/>
              </a:tabLst>
            </a:pPr>
            <a:r>
              <a:rPr lang="en-US" sz="4400" b="1" dirty="0">
                <a:solidFill>
                  <a:schemeClr val="bg1"/>
                </a:solidFill>
              </a:rPr>
              <a:t>A new covenant (grace in Christ)</a:t>
            </a:r>
          </a:p>
          <a:p>
            <a:pPr marL="457200" lvl="1" indent="0">
              <a:spcBef>
                <a:spcPts val="0"/>
              </a:spcBef>
              <a:spcAft>
                <a:spcPts val="400"/>
              </a:spcAft>
              <a:buNone/>
              <a:tabLst>
                <a:tab pos="398463" algn="l"/>
              </a:tabLst>
            </a:pPr>
            <a:r>
              <a:rPr lang="en-US" sz="4000" i="1" dirty="0">
                <a:solidFill>
                  <a:schemeClr val="accent4">
                    <a:lumMod val="60000"/>
                    <a:lumOff val="40000"/>
                  </a:schemeClr>
                </a:solidFill>
              </a:rPr>
              <a:t>(10,13-14,25-26,42) </a:t>
            </a:r>
            <a:r>
              <a:rPr lang="en-US" sz="4000" i="1" dirty="0">
                <a:solidFill>
                  <a:schemeClr val="bg1"/>
                </a:solidFill>
              </a:rPr>
              <a:t>(John 1:14-17; Rom. 3:21-26)</a:t>
            </a:r>
          </a:p>
          <a:p>
            <a:pPr marL="349250" indent="-349250">
              <a:spcBef>
                <a:spcPts val="0"/>
              </a:spcBef>
              <a:spcAft>
                <a:spcPts val="400"/>
              </a:spcAft>
              <a:tabLst>
                <a:tab pos="398463" algn="l"/>
              </a:tabLst>
            </a:pPr>
            <a:r>
              <a:rPr lang="en-US" sz="4400" b="1" dirty="0">
                <a:solidFill>
                  <a:schemeClr val="bg1"/>
                </a:solidFill>
              </a:rPr>
              <a:t>A new worship (in spirit and truth)</a:t>
            </a:r>
          </a:p>
          <a:p>
            <a:pPr marL="457200" lvl="1" indent="0">
              <a:spcBef>
                <a:spcPts val="0"/>
              </a:spcBef>
              <a:spcAft>
                <a:spcPts val="400"/>
              </a:spcAft>
              <a:buNone/>
              <a:tabLst>
                <a:tab pos="398463" algn="l"/>
              </a:tabLst>
            </a:pPr>
            <a:r>
              <a:rPr lang="en-US" sz="4000" i="1" dirty="0">
                <a:solidFill>
                  <a:schemeClr val="accent4">
                    <a:lumMod val="60000"/>
                    <a:lumOff val="40000"/>
                  </a:schemeClr>
                </a:solidFill>
              </a:rPr>
              <a:t>(19-24) </a:t>
            </a:r>
            <a:r>
              <a:rPr lang="en-US" sz="4000" i="1" dirty="0">
                <a:solidFill>
                  <a:schemeClr val="bg1"/>
                </a:solidFill>
              </a:rPr>
              <a:t>(Philippians 3:1-11)</a:t>
            </a:r>
          </a:p>
        </p:txBody>
      </p:sp>
    </p:spTree>
    <p:extLst>
      <p:ext uri="{BB962C8B-B14F-4D97-AF65-F5344CB8AC3E}">
        <p14:creationId xmlns:p14="http://schemas.microsoft.com/office/powerpoint/2010/main" val="41227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anim calcmode="lin" valueType="num">
                                      <p:cBhvr>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anim calcmode="lin" valueType="num">
                                      <p:cBhvr>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anim calcmode="lin" valueType="num">
                                      <p:cBhvr>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Lessons learned from this conversation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5"/>
            <a:ext cx="11055927" cy="5220392"/>
          </a:xfrm>
        </p:spPr>
        <p:txBody>
          <a:bodyPr>
            <a:normAutofit/>
          </a:bodyPr>
          <a:lstStyle/>
          <a:p>
            <a:pPr marL="349250" indent="-349250">
              <a:spcBef>
                <a:spcPts val="0"/>
              </a:spcBef>
              <a:spcAft>
                <a:spcPts val="400"/>
              </a:spcAft>
              <a:tabLst>
                <a:tab pos="398463" algn="l"/>
              </a:tabLst>
            </a:pPr>
            <a:r>
              <a:rPr lang="en-US" sz="4400" b="1" dirty="0">
                <a:solidFill>
                  <a:schemeClr val="bg1"/>
                </a:solidFill>
              </a:rPr>
              <a:t>A new relationship (Jew/Gentile)</a:t>
            </a:r>
          </a:p>
          <a:p>
            <a:pPr marL="457200" lvl="1" indent="0">
              <a:spcBef>
                <a:spcPts val="0"/>
              </a:spcBef>
              <a:spcAft>
                <a:spcPts val="400"/>
              </a:spcAft>
              <a:buNone/>
              <a:tabLst>
                <a:tab pos="398463" algn="l"/>
              </a:tabLst>
            </a:pPr>
            <a:r>
              <a:rPr lang="en-US" sz="4000" i="1" dirty="0">
                <a:solidFill>
                  <a:schemeClr val="accent4">
                    <a:lumMod val="60000"/>
                    <a:lumOff val="40000"/>
                  </a:schemeClr>
                </a:solidFill>
              </a:rPr>
              <a:t>(9,20,21-23,39-42) </a:t>
            </a:r>
            <a:r>
              <a:rPr lang="en-US" sz="4000" i="1" dirty="0">
                <a:solidFill>
                  <a:schemeClr val="bg1"/>
                </a:solidFill>
              </a:rPr>
              <a:t>(Eph. 4:11-13; Gal. 3:28)</a:t>
            </a:r>
          </a:p>
          <a:p>
            <a:pPr marL="349250" indent="-349250">
              <a:spcBef>
                <a:spcPts val="0"/>
              </a:spcBef>
              <a:spcAft>
                <a:spcPts val="400"/>
              </a:spcAft>
              <a:tabLst>
                <a:tab pos="398463" algn="l"/>
              </a:tabLst>
            </a:pPr>
            <a:r>
              <a:rPr lang="en-US" sz="4400" b="1" dirty="0">
                <a:solidFill>
                  <a:schemeClr val="bg1"/>
                </a:solidFill>
              </a:rPr>
              <a:t>A new covenant (grace in Christ)</a:t>
            </a:r>
          </a:p>
          <a:p>
            <a:pPr marL="457200" lvl="1" indent="0">
              <a:spcBef>
                <a:spcPts val="0"/>
              </a:spcBef>
              <a:spcAft>
                <a:spcPts val="400"/>
              </a:spcAft>
              <a:buNone/>
              <a:tabLst>
                <a:tab pos="398463" algn="l"/>
              </a:tabLst>
            </a:pPr>
            <a:r>
              <a:rPr lang="en-US" sz="4000" i="1" dirty="0">
                <a:solidFill>
                  <a:schemeClr val="accent4">
                    <a:lumMod val="60000"/>
                    <a:lumOff val="40000"/>
                  </a:schemeClr>
                </a:solidFill>
              </a:rPr>
              <a:t>(10,13-14,25-26,42) </a:t>
            </a:r>
            <a:r>
              <a:rPr lang="en-US" sz="4000" i="1" dirty="0">
                <a:solidFill>
                  <a:schemeClr val="bg1"/>
                </a:solidFill>
              </a:rPr>
              <a:t>(John 1:14-17; Rom. 3:21-26)</a:t>
            </a:r>
          </a:p>
          <a:p>
            <a:pPr marL="349250" indent="-349250">
              <a:spcBef>
                <a:spcPts val="0"/>
              </a:spcBef>
              <a:spcAft>
                <a:spcPts val="400"/>
              </a:spcAft>
              <a:tabLst>
                <a:tab pos="398463" algn="l"/>
              </a:tabLst>
            </a:pPr>
            <a:r>
              <a:rPr lang="en-US" sz="4400" b="1" dirty="0">
                <a:solidFill>
                  <a:schemeClr val="bg1"/>
                </a:solidFill>
              </a:rPr>
              <a:t>A new worship (in spirit and truth)</a:t>
            </a:r>
          </a:p>
          <a:p>
            <a:pPr marL="457200" lvl="1" indent="0">
              <a:spcBef>
                <a:spcPts val="0"/>
              </a:spcBef>
              <a:spcAft>
                <a:spcPts val="400"/>
              </a:spcAft>
              <a:buNone/>
              <a:tabLst>
                <a:tab pos="398463" algn="l"/>
              </a:tabLst>
            </a:pPr>
            <a:r>
              <a:rPr lang="en-US" sz="4000" i="1" dirty="0">
                <a:solidFill>
                  <a:schemeClr val="accent4">
                    <a:lumMod val="60000"/>
                    <a:lumOff val="40000"/>
                  </a:schemeClr>
                </a:solidFill>
              </a:rPr>
              <a:t>(19-24) </a:t>
            </a:r>
            <a:r>
              <a:rPr lang="en-US" sz="4000" i="1" dirty="0">
                <a:solidFill>
                  <a:schemeClr val="bg1"/>
                </a:solidFill>
              </a:rPr>
              <a:t>(Philippians 3:1-11)</a:t>
            </a:r>
          </a:p>
          <a:p>
            <a:pPr marL="349250" indent="-349250">
              <a:spcBef>
                <a:spcPts val="0"/>
              </a:spcBef>
              <a:spcAft>
                <a:spcPts val="400"/>
              </a:spcAft>
              <a:tabLst>
                <a:tab pos="398463" algn="l"/>
              </a:tabLst>
            </a:pPr>
            <a:r>
              <a:rPr lang="en-US" sz="4400" b="1" dirty="0">
                <a:solidFill>
                  <a:schemeClr val="bg1"/>
                </a:solidFill>
              </a:rPr>
              <a:t>A new Hope (living water)</a:t>
            </a:r>
          </a:p>
          <a:p>
            <a:pPr marL="457200" lvl="1" indent="0">
              <a:spcBef>
                <a:spcPts val="0"/>
              </a:spcBef>
              <a:spcAft>
                <a:spcPts val="400"/>
              </a:spcAft>
              <a:buNone/>
              <a:tabLst>
                <a:tab pos="398463" algn="l"/>
              </a:tabLst>
            </a:pPr>
            <a:r>
              <a:rPr lang="en-US" sz="4000" i="1" dirty="0">
                <a:solidFill>
                  <a:schemeClr val="accent4">
                    <a:lumMod val="60000"/>
                    <a:lumOff val="40000"/>
                  </a:schemeClr>
                </a:solidFill>
              </a:rPr>
              <a:t>(10,13-14,25-26,42) </a:t>
            </a:r>
            <a:r>
              <a:rPr lang="en-US" sz="4000" i="1" dirty="0">
                <a:solidFill>
                  <a:schemeClr val="bg1"/>
                </a:solidFill>
              </a:rPr>
              <a:t>(Revelation 21:6; 22:17)</a:t>
            </a:r>
          </a:p>
        </p:txBody>
      </p:sp>
    </p:spTree>
    <p:extLst>
      <p:ext uri="{BB962C8B-B14F-4D97-AF65-F5344CB8AC3E}">
        <p14:creationId xmlns:p14="http://schemas.microsoft.com/office/powerpoint/2010/main" val="25579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anim calcmode="lin" valueType="num">
                                      <p:cBhvr>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anim calcmode="lin" valueType="num">
                                      <p:cBhvr>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anim calcmode="lin" valueType="num">
                                      <p:cBhvr>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anim calcmode="lin" valueType="num">
                                      <p:cBhvr>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anim calcmode="lin" valueType="num">
                                      <p:cBhvr>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857250" y="199506"/>
            <a:ext cx="10496550" cy="1724544"/>
          </a:xfrm>
        </p:spPr>
        <p:txBody>
          <a:bodyPr>
            <a:normAutofit/>
          </a:bodyPr>
          <a:lstStyle/>
          <a:p>
            <a:r>
              <a:rPr lang="en-US" sz="8000" dirty="0">
                <a:solidFill>
                  <a:schemeClr val="accent4">
                    <a:lumMod val="60000"/>
                    <a:lumOff val="40000"/>
                  </a:schemeClr>
                </a:solidFill>
                <a:latin typeface="Six feet under" panose="02000000000000000000" pitchFamily="2" charset="0"/>
              </a:rPr>
              <a:t>Conclusion: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2171699"/>
            <a:ext cx="11055927" cy="4312227"/>
          </a:xfrm>
        </p:spPr>
        <p:txBody>
          <a:bodyPr>
            <a:normAutofit lnSpcReduction="10000"/>
          </a:bodyPr>
          <a:lstStyle/>
          <a:p>
            <a:pPr marL="0" indent="0" algn="ctr">
              <a:spcBef>
                <a:spcPts val="0"/>
              </a:spcBef>
              <a:spcAft>
                <a:spcPts val="400"/>
              </a:spcAft>
              <a:buNone/>
              <a:tabLst>
                <a:tab pos="398463" algn="l"/>
              </a:tabLst>
            </a:pPr>
            <a:r>
              <a:rPr lang="en-US" sz="5400" b="1" dirty="0">
                <a:solidFill>
                  <a:schemeClr val="bg1"/>
                </a:solidFill>
              </a:rPr>
              <a:t>All Jesus promised to the Samaritan woman, we today enjoy due to His willing sacrifice.</a:t>
            </a:r>
          </a:p>
          <a:p>
            <a:pPr marL="0" indent="0" algn="ctr">
              <a:spcBef>
                <a:spcPts val="0"/>
              </a:spcBef>
              <a:spcAft>
                <a:spcPts val="400"/>
              </a:spcAft>
              <a:buNone/>
              <a:tabLst>
                <a:tab pos="398463" algn="l"/>
              </a:tabLst>
            </a:pPr>
            <a:endParaRPr lang="en-US" sz="5400" b="1" dirty="0">
              <a:solidFill>
                <a:schemeClr val="bg1"/>
              </a:solidFill>
            </a:endParaRPr>
          </a:p>
          <a:p>
            <a:pPr marL="0" indent="0" algn="ctr">
              <a:spcBef>
                <a:spcPts val="0"/>
              </a:spcBef>
              <a:spcAft>
                <a:spcPts val="400"/>
              </a:spcAft>
              <a:buNone/>
              <a:tabLst>
                <a:tab pos="398463" algn="l"/>
              </a:tabLst>
            </a:pPr>
            <a:r>
              <a:rPr lang="en-US" sz="4400" b="1" i="1" dirty="0">
                <a:solidFill>
                  <a:schemeClr val="accent4">
                    <a:lumMod val="60000"/>
                    <a:lumOff val="40000"/>
                  </a:schemeClr>
                </a:solidFill>
              </a:rPr>
              <a:t>Reconciliation, the right to worship Him, </a:t>
            </a:r>
            <a:br>
              <a:rPr lang="en-US" sz="4400" b="1" i="1" dirty="0">
                <a:solidFill>
                  <a:schemeClr val="accent4">
                    <a:lumMod val="60000"/>
                    <a:lumOff val="40000"/>
                  </a:schemeClr>
                </a:solidFill>
              </a:rPr>
            </a:br>
            <a:r>
              <a:rPr lang="en-US" sz="4400" b="1" i="1" dirty="0">
                <a:solidFill>
                  <a:schemeClr val="accent4">
                    <a:lumMod val="60000"/>
                    <a:lumOff val="40000"/>
                  </a:schemeClr>
                </a:solidFill>
              </a:rPr>
              <a:t>a living hope!</a:t>
            </a:r>
            <a:endParaRPr lang="en-US" sz="4400" i="1" dirty="0">
              <a:solidFill>
                <a:schemeClr val="accent4">
                  <a:lumMod val="60000"/>
                  <a:lumOff val="40000"/>
                </a:schemeClr>
              </a:solidFill>
            </a:endParaRPr>
          </a:p>
        </p:txBody>
      </p:sp>
    </p:spTree>
    <p:extLst>
      <p:ext uri="{BB962C8B-B14F-4D97-AF65-F5344CB8AC3E}">
        <p14:creationId xmlns:p14="http://schemas.microsoft.com/office/powerpoint/2010/main" val="221445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1320</Words>
  <Application>Microsoft Office PowerPoint</Application>
  <PresentationFormat>Widescreen</PresentationFormat>
  <Paragraphs>70</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Pristina</vt:lpstr>
      <vt:lpstr>Six feet under</vt:lpstr>
      <vt:lpstr>Arial</vt:lpstr>
      <vt:lpstr>Calibri Light</vt:lpstr>
      <vt:lpstr>Office Theme</vt:lpstr>
      <vt:lpstr>About My Father’s Business</vt:lpstr>
      <vt:lpstr>Lessons learned from this conversation</vt:lpstr>
      <vt:lpstr>Lessons learned from this conversation</vt:lpstr>
      <vt:lpstr>Lessons learned from this conversation</vt:lpstr>
      <vt:lpstr>Lessons learned from this conversation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19</cp:revision>
  <dcterms:created xsi:type="dcterms:W3CDTF">2017-09-01T17:46:22Z</dcterms:created>
  <dcterms:modified xsi:type="dcterms:W3CDTF">2017-12-12T21:24:05Z</dcterms:modified>
</cp:coreProperties>
</file>