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6858000" cy="9144000"/>
  <p:embeddedFontLst>
    <p:embeddedFont>
      <p:font typeface="Pristina" panose="03060402040406080204" pitchFamily="66" charset="0"/>
      <p:regular r:id="rId10"/>
    </p:embeddedFon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Six feet under" panose="02000000000000000000" pitchFamily="2"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66"/>
    <a:srgbClr val="272626"/>
    <a:srgbClr val="1A1736"/>
    <a:srgbClr val="1410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4078" autoAdjust="0"/>
  </p:normalViewPr>
  <p:slideViewPr>
    <p:cSldViewPr snapToGrid="0">
      <p:cViewPr varScale="1">
        <p:scale>
          <a:sx n="43" d="100"/>
          <a:sy n="43" d="100"/>
        </p:scale>
        <p:origin x="763" y="43"/>
      </p:cViewPr>
      <p:guideLst/>
    </p:cSldViewPr>
  </p:slideViewPr>
  <p:notesTextViewPr>
    <p:cViewPr>
      <p:scale>
        <a:sx n="1" d="1"/>
        <a:sy n="1" d="1"/>
      </p:scale>
      <p:origin x="0" y="0"/>
    </p:cViewPr>
  </p:notesTextViewPr>
  <p:notesViewPr>
    <p:cSldViewPr snapToGrid="0">
      <p:cViewPr>
        <p:scale>
          <a:sx n="78" d="100"/>
          <a:sy n="78" d="100"/>
        </p:scale>
        <p:origin x="523" y="-83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2AE04E-8ABD-43A7-B97B-5EEB7D102DD1}"/>
              </a:ext>
            </a:extLst>
          </p:cNvPr>
          <p:cNvSpPr>
            <a:spLocks noGrp="1"/>
          </p:cNvSpPr>
          <p:nvPr>
            <p:ph type="hdr" sz="quarter"/>
          </p:nvPr>
        </p:nvSpPr>
        <p:spPr>
          <a:xfrm>
            <a:off x="-1" y="0"/>
            <a:ext cx="3676261" cy="700088"/>
          </a:xfrm>
          <a:prstGeom prst="rect">
            <a:avLst/>
          </a:prstGeom>
        </p:spPr>
        <p:txBody>
          <a:bodyPr vert="horz" lIns="91440" tIns="45720" rIns="91440" bIns="45720" rtlCol="0"/>
          <a:lstStyle>
            <a:lvl1pPr algn="l">
              <a:defRPr sz="1200"/>
            </a:lvl1pPr>
          </a:lstStyle>
          <a:p>
            <a:r>
              <a:rPr lang="en-US" sz="1800" dirty="0">
                <a:latin typeface="Six feet under" panose="02000000000000000000" pitchFamily="2" charset="0"/>
              </a:rPr>
              <a:t>About My Father</a:t>
            </a:r>
            <a:r>
              <a:rPr lang="en-US" sz="1800" dirty="0">
                <a:latin typeface="Pristina" panose="03060402040406080204" pitchFamily="66" charset="0"/>
              </a:rPr>
              <a:t>’</a:t>
            </a:r>
            <a:r>
              <a:rPr lang="en-US" sz="1800" dirty="0">
                <a:latin typeface="Six feet under" panose="02000000000000000000" pitchFamily="2" charset="0"/>
              </a:rPr>
              <a:t>s Business</a:t>
            </a:r>
          </a:p>
          <a:p>
            <a:r>
              <a:rPr lang="en-US" dirty="0"/>
              <a:t>Lesson 7: The Woman About to be Stoned (John 8:1-11)</a:t>
            </a:r>
          </a:p>
        </p:txBody>
      </p:sp>
      <p:sp>
        <p:nvSpPr>
          <p:cNvPr id="3" name="Date Placeholder 2">
            <a:extLst>
              <a:ext uri="{FF2B5EF4-FFF2-40B4-BE49-F238E27FC236}">
                <a16:creationId xmlns:a16="http://schemas.microsoft.com/office/drawing/2014/main" id="{E1142F52-65DF-43CA-BD8C-B1B8BFE0770D}"/>
              </a:ext>
            </a:extLst>
          </p:cNvPr>
          <p:cNvSpPr>
            <a:spLocks noGrp="1"/>
          </p:cNvSpPr>
          <p:nvPr>
            <p:ph type="dt" sz="quarter" idx="1"/>
          </p:nvPr>
        </p:nvSpPr>
        <p:spPr>
          <a:xfrm>
            <a:off x="5038531" y="0"/>
            <a:ext cx="1817882" cy="458788"/>
          </a:xfrm>
          <a:prstGeom prst="rect">
            <a:avLst/>
          </a:prstGeom>
        </p:spPr>
        <p:txBody>
          <a:bodyPr vert="horz" lIns="91440" tIns="45720" rIns="91440" bIns="45720" rtlCol="0"/>
          <a:lstStyle>
            <a:lvl1pPr algn="r">
              <a:defRPr sz="1200"/>
            </a:lvl1pPr>
          </a:lstStyle>
          <a:p>
            <a:r>
              <a:rPr lang="en-US" dirty="0"/>
              <a:t>December 24, 2017 pm</a:t>
            </a:r>
          </a:p>
        </p:txBody>
      </p:sp>
      <p:sp>
        <p:nvSpPr>
          <p:cNvPr id="4" name="Footer Placeholder 3">
            <a:extLst>
              <a:ext uri="{FF2B5EF4-FFF2-40B4-BE49-F238E27FC236}">
                <a16:creationId xmlns:a16="http://schemas.microsoft.com/office/drawing/2014/main" id="{6D965E3C-915A-429B-93D6-DA25D8E9C6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0F9F27A9-692B-4050-AFF9-7B613DEFAC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EBF9192C-301F-4469-A832-1F65B187DE9C}" type="slidenum">
              <a:rPr lang="en-US" smtClean="0"/>
              <a:t>‹#›</a:t>
            </a:fld>
            <a:endParaRPr lang="en-US" dirty="0"/>
          </a:p>
        </p:txBody>
      </p:sp>
    </p:spTree>
    <p:extLst>
      <p:ext uri="{BB962C8B-B14F-4D97-AF65-F5344CB8AC3E}">
        <p14:creationId xmlns:p14="http://schemas.microsoft.com/office/powerpoint/2010/main" val="994707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9E804-DD95-4E28-BB5C-3B5C6CCA9326}" type="datetimeFigureOut">
              <a:rPr lang="en-US" smtClean="0"/>
              <a:t>12/24/2017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74935B-E823-4A8A-94E1-DE1133B34292}" type="slidenum">
              <a:rPr lang="en-US" smtClean="0"/>
              <a:t>‹#›</a:t>
            </a:fld>
            <a:endParaRPr lang="en-US"/>
          </a:p>
        </p:txBody>
      </p:sp>
    </p:spTree>
    <p:extLst>
      <p:ext uri="{BB962C8B-B14F-4D97-AF65-F5344CB8AC3E}">
        <p14:creationId xmlns:p14="http://schemas.microsoft.com/office/powerpoint/2010/main" val="3523717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afternoon we want to discuss an example of Jesus’ masterful dealing’s with man</a:t>
            </a:r>
          </a:p>
          <a:p>
            <a:pPr marL="171450" indent="-171450">
              <a:buFont typeface="Arial" panose="020B0604020202020204" pitchFamily="34" charset="0"/>
              <a:buChar char="•"/>
            </a:pPr>
            <a:r>
              <a:rPr lang="en-US" dirty="0"/>
              <a:t>We see His ability to deftly handle the efforts of His enemies to destroy His reputation</a:t>
            </a:r>
          </a:p>
          <a:p>
            <a:pPr marL="171450" indent="-171450">
              <a:buFont typeface="Arial" panose="020B0604020202020204" pitchFamily="34" charset="0"/>
              <a:buChar char="•"/>
            </a:pPr>
            <a:r>
              <a:rPr lang="en-US" dirty="0"/>
              <a:t>We see His ability to convict the hearts of men</a:t>
            </a:r>
          </a:p>
          <a:p>
            <a:pPr marL="171450" indent="-171450">
              <a:buFont typeface="Arial" panose="020B0604020202020204" pitchFamily="34" charset="0"/>
              <a:buChar char="•"/>
            </a:pPr>
            <a:r>
              <a:rPr lang="en-US" dirty="0"/>
              <a:t>We see His great compassion and love for the souls of men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(John 8:1-11) READ</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In this lesson I want to note four important things we learn from Jesus’ words and actions in this passage:</a:t>
            </a:r>
          </a:p>
          <a:p>
            <a:endParaRPr lang="en-US" dirty="0"/>
          </a:p>
          <a:p>
            <a:r>
              <a:rPr lang="en-US" dirty="0"/>
              <a:t>Picture attribution:  More Good Foundation (cropped, with background blurred) Creative Commons </a:t>
            </a:r>
            <a:r>
              <a:rPr lang="en-US" dirty="0" err="1"/>
              <a:t>Liscense</a:t>
            </a:r>
            <a:endParaRPr lang="en-US" dirty="0"/>
          </a:p>
          <a:p>
            <a:r>
              <a:rPr lang="en-US" dirty="0"/>
              <a:t>https://www.flickr.com/photos/moregoodfoundation/5135438113</a:t>
            </a:r>
          </a:p>
        </p:txBody>
      </p:sp>
      <p:sp>
        <p:nvSpPr>
          <p:cNvPr id="4" name="Slide Number Placeholder 3"/>
          <p:cNvSpPr>
            <a:spLocks noGrp="1"/>
          </p:cNvSpPr>
          <p:nvPr>
            <p:ph type="sldNum" sz="quarter" idx="10"/>
          </p:nvPr>
        </p:nvSpPr>
        <p:spPr/>
        <p:txBody>
          <a:bodyPr/>
          <a:lstStyle/>
          <a:p>
            <a:fld id="{A974935B-E823-4A8A-94E1-DE1133B34292}" type="slidenum">
              <a:rPr lang="en-US" smtClean="0"/>
              <a:t>1</a:t>
            </a:fld>
            <a:endParaRPr lang="en-US"/>
          </a:p>
        </p:txBody>
      </p:sp>
    </p:spTree>
    <p:extLst>
      <p:ext uri="{BB962C8B-B14F-4D97-AF65-F5344CB8AC3E}">
        <p14:creationId xmlns:p14="http://schemas.microsoft.com/office/powerpoint/2010/main" val="1225046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Nothing in this passage should be construed as teaching that Jesus is tolerant of sin.  He is Not!</a:t>
            </a:r>
          </a:p>
          <a:p>
            <a:r>
              <a:rPr lang="en-US" b="1" dirty="0"/>
              <a:t>(8:11), </a:t>
            </a:r>
            <a:r>
              <a:rPr lang="en-US" i="1" dirty="0"/>
              <a:t>“And Jesus said to her, ‘Neither do I condemn you; go and sin no more.’”</a:t>
            </a:r>
          </a:p>
          <a:p>
            <a:pPr marL="628650" lvl="1" indent="-171450">
              <a:buFont typeface="Arial" panose="020B0604020202020204" pitchFamily="34" charset="0"/>
              <a:buChar char="•"/>
            </a:pPr>
            <a:r>
              <a:rPr lang="en-US" i="0" dirty="0"/>
              <a:t>Jesus did not condemn her to physically die, as was required by the law of Moses for adultery</a:t>
            </a:r>
          </a:p>
          <a:p>
            <a:pPr marL="628650" lvl="1" indent="-171450">
              <a:buFont typeface="Arial" panose="020B0604020202020204" pitchFamily="34" charset="0"/>
              <a:buChar char="•"/>
            </a:pPr>
            <a:r>
              <a:rPr lang="en-US" i="0" dirty="0"/>
              <a:t>(</a:t>
            </a:r>
            <a:r>
              <a:rPr lang="en-US" b="1" i="0" dirty="0"/>
              <a:t>Note:  </a:t>
            </a:r>
            <a:r>
              <a:rPr lang="en-US" i="0" dirty="0"/>
              <a:t>It was the accusers/witnesses responsibility to carry out the sentence of death)</a:t>
            </a:r>
          </a:p>
          <a:p>
            <a:pPr marL="0" lvl="0" indent="0">
              <a:buFont typeface="Arial" panose="020B0604020202020204" pitchFamily="34" charset="0"/>
              <a:buNone/>
            </a:pPr>
            <a:r>
              <a:rPr lang="en-US" b="1" i="0" dirty="0"/>
              <a:t>(Deuteronomy 17:6-7), </a:t>
            </a:r>
            <a:r>
              <a:rPr lang="en-US" i="1" dirty="0"/>
              <a:t>“Whoever is deserving of death shall be put to death on the testimony of two or three witnesses; he shall not be put to death on the testimony of one witness.</a:t>
            </a:r>
            <a:r>
              <a:rPr lang="en-US" i="1" baseline="30000" dirty="0"/>
              <a:t> 7</a:t>
            </a:r>
            <a:r>
              <a:rPr lang="en-US" i="1" dirty="0"/>
              <a:t> The hands of the witnesses shall be the first against him to put him to death, and afterward the hands of all the people. So you shall put away the evil from among you.”</a:t>
            </a:r>
          </a:p>
          <a:p>
            <a:pPr marL="628650" lvl="1" indent="-171450">
              <a:buFont typeface="Arial" panose="020B0604020202020204" pitchFamily="34" charset="0"/>
              <a:buChar char="•"/>
            </a:pPr>
            <a:r>
              <a:rPr lang="en-US" b="1" i="0" dirty="0"/>
              <a:t>(Note:  Jesus was also not an appointed judge in Israel)</a:t>
            </a:r>
          </a:p>
          <a:p>
            <a:pPr marL="0" lvl="0" indent="0">
              <a:buFont typeface="Arial" panose="020B0604020202020204" pitchFamily="34" charset="0"/>
              <a:buNone/>
            </a:pPr>
            <a:r>
              <a:rPr lang="en-US" b="1" i="0" dirty="0"/>
              <a:t>(Deuteronomy 16:18), </a:t>
            </a:r>
            <a:r>
              <a:rPr lang="en-US" b="0" i="1" dirty="0"/>
              <a:t>“</a:t>
            </a:r>
            <a:r>
              <a:rPr lang="en-US" sz="1200" b="0" i="1" kern="1200" dirty="0">
                <a:solidFill>
                  <a:schemeClr val="tx1"/>
                </a:solidFill>
                <a:effectLst/>
                <a:latin typeface="+mn-lt"/>
                <a:ea typeface="+mn-ea"/>
                <a:cs typeface="+mn-cs"/>
              </a:rPr>
              <a:t>You shall appoint judges and officers in all your gates, which the </a:t>
            </a:r>
            <a:r>
              <a:rPr lang="en-US" sz="1200" b="0" i="1" kern="1200" cap="small" dirty="0">
                <a:solidFill>
                  <a:schemeClr val="tx1"/>
                </a:solidFill>
                <a:effectLst/>
                <a:latin typeface="+mn-lt"/>
                <a:ea typeface="+mn-ea"/>
                <a:cs typeface="+mn-cs"/>
              </a:rPr>
              <a:t>Lord</a:t>
            </a:r>
            <a:r>
              <a:rPr lang="en-US" sz="1200" b="0" i="1" kern="1200" dirty="0">
                <a:solidFill>
                  <a:schemeClr val="tx1"/>
                </a:solidFill>
                <a:effectLst/>
                <a:latin typeface="+mn-lt"/>
                <a:ea typeface="+mn-ea"/>
                <a:cs typeface="+mn-cs"/>
              </a:rPr>
              <a:t> your God gives you, according to your tribes, and they shall judge the people with just judgment.”</a:t>
            </a:r>
          </a:p>
          <a:p>
            <a:pPr marL="0" lvl="0" indent="0">
              <a:buFont typeface="Arial" panose="020B0604020202020204" pitchFamily="34" charset="0"/>
              <a:buNone/>
            </a:pPr>
            <a:r>
              <a:rPr lang="en-US" sz="1200" b="1" i="0" kern="1200" dirty="0">
                <a:solidFill>
                  <a:schemeClr val="tx1"/>
                </a:solidFill>
                <a:effectLst/>
                <a:latin typeface="+mn-lt"/>
                <a:ea typeface="+mn-ea"/>
                <a:cs typeface="+mn-cs"/>
              </a:rPr>
              <a:t>(Luke 12:14) [Man wanted Jesus to settle a dispute between him and his brother], </a:t>
            </a:r>
            <a:r>
              <a:rPr lang="en-US" sz="1200" b="0" i="1" kern="1200" dirty="0">
                <a:solidFill>
                  <a:schemeClr val="tx1"/>
                </a:solidFill>
                <a:effectLst/>
                <a:latin typeface="+mn-lt"/>
                <a:ea typeface="+mn-ea"/>
                <a:cs typeface="+mn-cs"/>
              </a:rPr>
              <a:t>“</a:t>
            </a:r>
            <a:r>
              <a:rPr lang="en-US" i="1" dirty="0"/>
              <a:t>But He said to him, ‘Man, who made Me a judge or an arbitrator over you?’”</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Finally, only the Romans could sentence a person to die.  Something his questioners would know, as they were trying to entangle Him in a trap!</a:t>
            </a:r>
          </a:p>
          <a:p>
            <a:pPr marL="171450" lvl="0" indent="-171450">
              <a:buFont typeface="Arial" panose="020B0604020202020204" pitchFamily="34" charset="0"/>
              <a:buChar char="•"/>
            </a:pPr>
            <a:r>
              <a:rPr lang="en-US" b="1" i="0" dirty="0"/>
              <a:t>However, He did instruct her to cease sinning. (8:11)</a:t>
            </a:r>
          </a:p>
          <a:p>
            <a:pPr marL="171450" lvl="0" indent="-171450">
              <a:buFont typeface="Arial" panose="020B0604020202020204" pitchFamily="34" charset="0"/>
              <a:buChar char="•"/>
            </a:pPr>
            <a:r>
              <a:rPr lang="en-US" i="0" dirty="0"/>
              <a:t>In the judgment, Jesus will condemn the unrepentant!</a:t>
            </a:r>
          </a:p>
          <a:p>
            <a:pPr marL="171450" lvl="0" indent="-171450">
              <a:buFont typeface="Arial" panose="020B0604020202020204" pitchFamily="34" charset="0"/>
              <a:buChar char="•"/>
            </a:pPr>
            <a:r>
              <a:rPr lang="en-US" b="1" i="0" dirty="0"/>
              <a:t>(2 Corinthians 5:10), </a:t>
            </a:r>
            <a:r>
              <a:rPr lang="en-US" i="1" dirty="0"/>
              <a:t>“For we must all appear before the judgment seat of Christ, that each one may receive the things done in the body, according to what he has done, whether good or bad.”</a:t>
            </a:r>
          </a:p>
          <a:p>
            <a:pPr marL="171450" lvl="0" indent="-171450">
              <a:buFont typeface="Arial" panose="020B0604020202020204" pitchFamily="34" charset="0"/>
              <a:buChar char="•"/>
            </a:pPr>
            <a:r>
              <a:rPr lang="en-US" b="1" i="0" dirty="0"/>
              <a:t>Adultery is one of those sins that will lead to condemnation!</a:t>
            </a:r>
          </a:p>
          <a:p>
            <a:pPr marL="0" lvl="0" indent="0">
              <a:buFont typeface="Arial" panose="020B0604020202020204" pitchFamily="34" charset="0"/>
              <a:buNone/>
            </a:pPr>
            <a:r>
              <a:rPr lang="en-US" b="1" i="0" dirty="0"/>
              <a:t>(Galatians 5:19-21), </a:t>
            </a:r>
            <a:r>
              <a:rPr lang="en-US" b="0" i="1" dirty="0"/>
              <a:t>“Now the works of the flesh are evident, which are: </a:t>
            </a:r>
            <a:r>
              <a:rPr lang="en-US" b="0" i="1" u="sng" dirty="0"/>
              <a:t>adultery</a:t>
            </a:r>
            <a:r>
              <a:rPr lang="en-US" b="0" i="1" dirty="0"/>
              <a:t>, fornication, uncleanness, lewdness,</a:t>
            </a:r>
            <a:r>
              <a:rPr lang="en-US" b="0" i="1" baseline="30000" dirty="0"/>
              <a:t> 20</a:t>
            </a:r>
            <a:r>
              <a:rPr lang="en-US" b="0" i="1" dirty="0"/>
              <a:t> idolatry, sorcery, hatred, contentions, jealousies, outbursts of wrath, selfish ambitions, dissensions, heresies,</a:t>
            </a:r>
            <a:r>
              <a:rPr lang="en-US" b="0" i="1" baseline="30000" dirty="0"/>
              <a:t> 21</a:t>
            </a:r>
            <a:r>
              <a:rPr lang="en-US" b="0" i="1" dirty="0"/>
              <a:t> envy, murders, drunkenness, revelries, and the like; of which I tell you beforehand, just as I also told you in time past, that </a:t>
            </a:r>
            <a:r>
              <a:rPr lang="en-US" b="0" i="1" u="sng" dirty="0"/>
              <a:t>those who practice such things will not inherit the kingdom of God</a:t>
            </a:r>
            <a:r>
              <a:rPr lang="en-US" b="0" i="1" dirty="0"/>
              <a:t>.”</a:t>
            </a:r>
          </a:p>
        </p:txBody>
      </p:sp>
      <p:sp>
        <p:nvSpPr>
          <p:cNvPr id="4" name="Slide Number Placeholder 3"/>
          <p:cNvSpPr>
            <a:spLocks noGrp="1"/>
          </p:cNvSpPr>
          <p:nvPr>
            <p:ph type="sldNum" sz="quarter" idx="10"/>
          </p:nvPr>
        </p:nvSpPr>
        <p:spPr/>
        <p:txBody>
          <a:bodyPr/>
          <a:lstStyle/>
          <a:p>
            <a:fld id="{A974935B-E823-4A8A-94E1-DE1133B34292}" type="slidenum">
              <a:rPr lang="en-US" smtClean="0"/>
              <a:t>2</a:t>
            </a:fld>
            <a:endParaRPr lang="en-US"/>
          </a:p>
        </p:txBody>
      </p:sp>
    </p:spTree>
    <p:extLst>
      <p:ext uri="{BB962C8B-B14F-4D97-AF65-F5344CB8AC3E}">
        <p14:creationId xmlns:p14="http://schemas.microsoft.com/office/powerpoint/2010/main" val="494190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Jesus made a distinction between a sincere inquiry, and the conniving of the Jewish leaders</a:t>
            </a:r>
          </a:p>
          <a:p>
            <a:pPr marL="171450" indent="-171450">
              <a:buFont typeface="Arial" panose="020B0604020202020204" pitchFamily="34" charset="0"/>
              <a:buChar char="•"/>
            </a:pPr>
            <a:r>
              <a:rPr lang="en-US" b="1" i="0" dirty="0"/>
              <a:t>Example, His disciples</a:t>
            </a:r>
          </a:p>
          <a:p>
            <a:pPr marL="0" indent="0">
              <a:buFont typeface="Arial" panose="020B0604020202020204" pitchFamily="34" charset="0"/>
              <a:buNone/>
            </a:pPr>
            <a:r>
              <a:rPr lang="en-US" b="1" i="0" dirty="0"/>
              <a:t>(John 6:28-29), </a:t>
            </a:r>
            <a:r>
              <a:rPr lang="en-US" b="0" i="1" dirty="0"/>
              <a:t>“Then they said to Him, “What shall we do, that we may work the works of God?”</a:t>
            </a:r>
            <a:br>
              <a:rPr lang="en-US" b="0" i="1" dirty="0"/>
            </a:br>
            <a:r>
              <a:rPr lang="en-US" b="0" i="1" baseline="30000" dirty="0"/>
              <a:t>29</a:t>
            </a:r>
            <a:r>
              <a:rPr lang="en-US" b="0" i="1" dirty="0"/>
              <a:t> Jesus answered and said to them, “This is the work of God, that you believe in Him whom He sent.”</a:t>
            </a:r>
          </a:p>
          <a:p>
            <a:pPr marL="171450" indent="-171450">
              <a:buFont typeface="Arial" panose="020B0604020202020204" pitchFamily="34" charset="0"/>
              <a:buChar char="•"/>
            </a:pPr>
            <a:r>
              <a:rPr lang="en-US" b="1" i="0" dirty="0"/>
              <a:t>True seekers will find their answers!</a:t>
            </a:r>
          </a:p>
          <a:p>
            <a:pPr marL="0" indent="0">
              <a:buFont typeface="Arial" panose="020B0604020202020204" pitchFamily="34" charset="0"/>
              <a:buNone/>
            </a:pPr>
            <a:r>
              <a:rPr lang="en-US" b="1" i="0" dirty="0"/>
              <a:t>(Matthew 7:7-8), </a:t>
            </a:r>
            <a:r>
              <a:rPr lang="en-US" b="0" i="1" dirty="0"/>
              <a:t>“</a:t>
            </a:r>
            <a:r>
              <a:rPr lang="en-US" i="1" dirty="0"/>
              <a:t>Ask, and it will be given to you; seek, and you will find; knock, and it will be opened to you.</a:t>
            </a:r>
            <a:r>
              <a:rPr lang="en-US" i="1" baseline="30000" dirty="0"/>
              <a:t> 8</a:t>
            </a:r>
            <a:r>
              <a:rPr lang="en-US" i="1" dirty="0"/>
              <a:t> For everyone who asks receives, and he who seeks finds, and to him who knocks it will be opened.”</a:t>
            </a:r>
          </a:p>
          <a:p>
            <a:pPr marL="171450" indent="-171450">
              <a:buFont typeface="Arial" panose="020B0604020202020204" pitchFamily="34" charset="0"/>
              <a:buChar char="•"/>
            </a:pPr>
            <a:r>
              <a:rPr lang="en-US" b="1" i="0" dirty="0"/>
              <a:t>The Ethiopian Eunuch is a great example of this (Also, Cornelius)</a:t>
            </a:r>
          </a:p>
          <a:p>
            <a:pPr marL="171450" indent="-171450">
              <a:buFont typeface="Arial" panose="020B0604020202020204" pitchFamily="34" charset="0"/>
              <a:buChar char="•"/>
            </a:pPr>
            <a:r>
              <a:rPr lang="en-US" b="1" i="0" dirty="0"/>
              <a:t>(Acts 8:26), [God sent Philip] </a:t>
            </a:r>
            <a:r>
              <a:rPr lang="en-US" b="0" i="0" dirty="0"/>
              <a:t>“</a:t>
            </a:r>
            <a:r>
              <a:rPr lang="en-US" i="0" dirty="0"/>
              <a:t>Now an angel of the Lord spoke to Philip, saying, “Arise and go toward the south along the road which goes down from Jerusalem to Gaza.” This is desert.”</a:t>
            </a:r>
          </a:p>
          <a:p>
            <a:pPr marL="171450" indent="-171450">
              <a:buFont typeface="Arial" panose="020B0604020202020204" pitchFamily="34" charset="0"/>
              <a:buChar char="•"/>
            </a:pPr>
            <a:r>
              <a:rPr lang="en-US" b="1" i="0" dirty="0"/>
              <a:t>(8:30), [the Eunuch was interested in the word], </a:t>
            </a:r>
            <a:r>
              <a:rPr lang="en-US" b="0" i="1" dirty="0"/>
              <a:t>“</a:t>
            </a:r>
            <a:r>
              <a:rPr lang="en-US" i="1" dirty="0"/>
              <a:t>So Philip ran to him, and heard him reading the prophet Isaiah…”</a:t>
            </a:r>
          </a:p>
          <a:p>
            <a:pPr marL="171450" indent="-171450">
              <a:buFont typeface="Arial" panose="020B0604020202020204" pitchFamily="34" charset="0"/>
              <a:buChar char="•"/>
            </a:pPr>
            <a:r>
              <a:rPr lang="en-US" b="1" i="0" dirty="0"/>
              <a:t>(8:39) [a receptive Eunuch was baptized, and saved], </a:t>
            </a:r>
            <a:r>
              <a:rPr lang="en-US" b="0" i="1" dirty="0"/>
              <a:t>“</a:t>
            </a:r>
            <a:r>
              <a:rPr lang="en-US" i="1" dirty="0"/>
              <a:t>Now when they came up out of the water, the Spirit of the Lord caught Philip away, so that the eunuch saw him no more; and he went on his way rejoicing.”</a:t>
            </a:r>
            <a:endParaRPr lang="en-US" b="0" i="1" dirty="0"/>
          </a:p>
        </p:txBody>
      </p:sp>
      <p:sp>
        <p:nvSpPr>
          <p:cNvPr id="4" name="Slide Number Placeholder 3"/>
          <p:cNvSpPr>
            <a:spLocks noGrp="1"/>
          </p:cNvSpPr>
          <p:nvPr>
            <p:ph type="sldNum" sz="quarter" idx="10"/>
          </p:nvPr>
        </p:nvSpPr>
        <p:spPr/>
        <p:txBody>
          <a:bodyPr/>
          <a:lstStyle/>
          <a:p>
            <a:fld id="{A974935B-E823-4A8A-94E1-DE1133B34292}" type="slidenum">
              <a:rPr lang="en-US" smtClean="0"/>
              <a:t>3</a:t>
            </a:fld>
            <a:endParaRPr lang="en-US"/>
          </a:p>
        </p:txBody>
      </p:sp>
    </p:spTree>
    <p:extLst>
      <p:ext uri="{BB962C8B-B14F-4D97-AF65-F5344CB8AC3E}">
        <p14:creationId xmlns:p14="http://schemas.microsoft.com/office/powerpoint/2010/main" val="3385851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Note:  Jesus’ opponents recognized the validity of the law (though they themselves were not keeping it).</a:t>
            </a:r>
          </a:p>
          <a:p>
            <a:r>
              <a:rPr lang="en-US" b="1" i="0" dirty="0"/>
              <a:t>(Romans 2:17-24) READ</a:t>
            </a:r>
          </a:p>
          <a:p>
            <a:pPr marL="171450" indent="-171450">
              <a:buFont typeface="Arial" panose="020B0604020202020204" pitchFamily="34" charset="0"/>
              <a:buChar char="•"/>
            </a:pPr>
            <a:r>
              <a:rPr lang="en-US" b="0" i="0" dirty="0"/>
              <a:t>Jesus’ words, </a:t>
            </a:r>
            <a:r>
              <a:rPr lang="en-US" b="0" i="1" dirty="0"/>
              <a:t>“He who is without sin among you, let him throw a stone at her first” </a:t>
            </a:r>
            <a:r>
              <a:rPr lang="en-US" b="1" i="0" dirty="0"/>
              <a:t>(8:7) </a:t>
            </a:r>
            <a:r>
              <a:rPr lang="en-US" b="0" i="0" dirty="0"/>
              <a:t>convicted their conscience.  They knew they too were guilty of transgressing the law.</a:t>
            </a:r>
          </a:p>
          <a:p>
            <a:pPr marL="171450" indent="-171450">
              <a:buFont typeface="Arial" panose="020B0604020202020204" pitchFamily="34" charset="0"/>
              <a:buChar char="•"/>
            </a:pPr>
            <a:r>
              <a:rPr lang="en-US" b="1" i="0" dirty="0"/>
              <a:t>Obedience to Jesus’ words are required for salvation!</a:t>
            </a:r>
          </a:p>
          <a:p>
            <a:pPr marL="0" indent="0">
              <a:buFont typeface="Arial" panose="020B0604020202020204" pitchFamily="34" charset="0"/>
              <a:buNone/>
            </a:pPr>
            <a:r>
              <a:rPr lang="en-US" b="1" i="0" dirty="0"/>
              <a:t>(Hebrews 5:9), </a:t>
            </a:r>
            <a:r>
              <a:rPr lang="en-US" b="0" i="1" dirty="0"/>
              <a:t>“</a:t>
            </a:r>
            <a:r>
              <a:rPr lang="en-US" i="1" dirty="0"/>
              <a:t>And having been perfected, He became the author of eternal salvation to all who obey Him,”</a:t>
            </a:r>
          </a:p>
          <a:p>
            <a:pPr marL="628650" lvl="1" indent="-171450">
              <a:buFont typeface="Arial" panose="020B0604020202020204" pitchFamily="34" charset="0"/>
              <a:buChar char="•"/>
            </a:pPr>
            <a:r>
              <a:rPr lang="en-US" b="0" i="0" dirty="0"/>
              <a:t>This is why Jesus called upon the woman to “sin no more” </a:t>
            </a:r>
            <a:r>
              <a:rPr lang="en-US" b="1" i="0" dirty="0"/>
              <a:t>(8:11)</a:t>
            </a:r>
          </a:p>
          <a:p>
            <a:pPr marL="628650" lvl="1" indent="-171450">
              <a:buFont typeface="Arial" panose="020B0604020202020204" pitchFamily="34" charset="0"/>
              <a:buChar char="•"/>
            </a:pPr>
            <a:r>
              <a:rPr lang="en-US" b="0" i="0" dirty="0"/>
              <a:t>A necessary part of repentance is to CEASE THE SIN!</a:t>
            </a:r>
          </a:p>
          <a:p>
            <a:pPr marL="171450" lvl="0" indent="-171450">
              <a:buFont typeface="Arial" panose="020B0604020202020204" pitchFamily="34" charset="0"/>
              <a:buChar char="•"/>
            </a:pPr>
            <a:r>
              <a:rPr lang="en-US" b="1" i="0" dirty="0"/>
              <a:t>Your Eternal standing depends upon obedience to the law of Christ!</a:t>
            </a:r>
          </a:p>
          <a:p>
            <a:pPr marL="0" lvl="0" indent="0">
              <a:buFont typeface="Arial" panose="020B0604020202020204" pitchFamily="34" charset="0"/>
              <a:buNone/>
            </a:pPr>
            <a:r>
              <a:rPr lang="en-US" b="1" i="0" dirty="0"/>
              <a:t>(John 12:48-50), </a:t>
            </a:r>
            <a:r>
              <a:rPr lang="en-US" b="0" i="1" dirty="0"/>
              <a:t>“</a:t>
            </a:r>
            <a:r>
              <a:rPr lang="en-US" i="1" dirty="0"/>
              <a:t>He who rejects Me, and does not receive My words, has that which judges him—the word that I have spoken will judge him in the last day.</a:t>
            </a:r>
            <a:r>
              <a:rPr lang="en-US" i="1" baseline="30000" dirty="0"/>
              <a:t> 49</a:t>
            </a:r>
            <a:r>
              <a:rPr lang="en-US" i="1" dirty="0"/>
              <a:t> For I have not spoken on My own authority; but the Father who sent Me gave Me a command, what I should say and what I should speak.</a:t>
            </a:r>
            <a:r>
              <a:rPr lang="en-US" i="1" baseline="30000" dirty="0"/>
              <a:t> 50</a:t>
            </a:r>
            <a:r>
              <a:rPr lang="en-US" i="1" dirty="0"/>
              <a:t> And I know that His command is everlasting life. Therefore, whatever I speak, just as the Father has told Me, so I speak.”</a:t>
            </a:r>
            <a:endParaRPr lang="en-US" b="0" i="1" dirty="0"/>
          </a:p>
        </p:txBody>
      </p:sp>
      <p:sp>
        <p:nvSpPr>
          <p:cNvPr id="4" name="Slide Number Placeholder 3"/>
          <p:cNvSpPr>
            <a:spLocks noGrp="1"/>
          </p:cNvSpPr>
          <p:nvPr>
            <p:ph type="sldNum" sz="quarter" idx="10"/>
          </p:nvPr>
        </p:nvSpPr>
        <p:spPr/>
        <p:txBody>
          <a:bodyPr/>
          <a:lstStyle/>
          <a:p>
            <a:fld id="{A974935B-E823-4A8A-94E1-DE1133B34292}" type="slidenum">
              <a:rPr lang="en-US" smtClean="0"/>
              <a:t>4</a:t>
            </a:fld>
            <a:endParaRPr lang="en-US"/>
          </a:p>
        </p:txBody>
      </p:sp>
    </p:spTree>
    <p:extLst>
      <p:ext uri="{BB962C8B-B14F-4D97-AF65-F5344CB8AC3E}">
        <p14:creationId xmlns:p14="http://schemas.microsoft.com/office/powerpoint/2010/main" val="2270257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“Neither do I condemn you”</a:t>
            </a:r>
          </a:p>
          <a:p>
            <a:pPr marL="171450" lvl="0" indent="-171450">
              <a:buFont typeface="Arial" panose="020B0604020202020204" pitchFamily="34" charset="0"/>
              <a:buChar char="•"/>
            </a:pPr>
            <a:r>
              <a:rPr lang="en-US" b="1" i="0" dirty="0"/>
              <a:t>The Grace of God is a product of His love and compassion for mankind</a:t>
            </a:r>
          </a:p>
          <a:p>
            <a:pPr marL="0" lvl="0" indent="0">
              <a:buFont typeface="Arial" panose="020B0604020202020204" pitchFamily="34" charset="0"/>
              <a:buNone/>
            </a:pPr>
            <a:r>
              <a:rPr lang="en-US" b="1" i="0" dirty="0"/>
              <a:t>(John 3:16-17), </a:t>
            </a:r>
            <a:r>
              <a:rPr lang="en-US" b="0" i="1" dirty="0"/>
              <a:t>“</a:t>
            </a:r>
            <a:r>
              <a:rPr lang="en-US" i="1" dirty="0"/>
              <a:t>For God so loved the world that He gave His only begotten Son, that whoever believes in Him should not perish but have everlasting life.</a:t>
            </a:r>
            <a:r>
              <a:rPr lang="en-US" i="1" baseline="30000" dirty="0"/>
              <a:t> 17</a:t>
            </a:r>
            <a:r>
              <a:rPr lang="en-US" i="1" dirty="0"/>
              <a:t> For God did not send His Son into the world to condemn the world, but that the world through Him might be saved.”</a:t>
            </a:r>
            <a:endParaRPr lang="en-US" b="0" i="1" dirty="0"/>
          </a:p>
          <a:p>
            <a:pPr marL="0" lvl="0" indent="0">
              <a:buFont typeface="Arial" panose="020B0604020202020204" pitchFamily="34" charset="0"/>
              <a:buNone/>
            </a:pPr>
            <a:r>
              <a:rPr lang="en-US" b="1" i="0" dirty="0"/>
              <a:t>(Philippians 2:8), </a:t>
            </a:r>
            <a:r>
              <a:rPr lang="en-US" b="0" i="1" dirty="0"/>
              <a:t>“</a:t>
            </a:r>
            <a:r>
              <a:rPr lang="en-US" i="1" dirty="0"/>
              <a:t>And being found in appearance as a man, He humbled Himself and became obedient to the point of death, even the death of the cross.”</a:t>
            </a:r>
          </a:p>
          <a:p>
            <a:pPr marL="0" lvl="0" indent="0">
              <a:buFont typeface="Arial" panose="020B0604020202020204" pitchFamily="34" charset="0"/>
              <a:buNone/>
            </a:pPr>
            <a:endParaRPr lang="en-US" b="0" i="0" dirty="0"/>
          </a:p>
          <a:p>
            <a:pPr marL="0" lvl="0" indent="0">
              <a:buFont typeface="Arial" panose="020B0604020202020204" pitchFamily="34" charset="0"/>
              <a:buNone/>
            </a:pPr>
            <a:r>
              <a:rPr lang="en-US" b="1" i="0" dirty="0"/>
              <a:t>(Isaiah 63:7-9), </a:t>
            </a:r>
            <a:r>
              <a:rPr lang="en-US" b="0" i="1" dirty="0"/>
              <a:t>“</a:t>
            </a:r>
            <a:r>
              <a:rPr lang="en-US" i="1" dirty="0"/>
              <a:t>I will mention the </a:t>
            </a:r>
            <a:r>
              <a:rPr lang="en-US" i="1" dirty="0" err="1"/>
              <a:t>lovingkindnesses</a:t>
            </a:r>
            <a:r>
              <a:rPr lang="en-US" i="1" dirty="0"/>
              <a:t> of the Lord and the praises of the Lord, according to all that the Lord has bestowed on us, and the great goodness toward the house of Israel, which He has bestowed on them according to His mercies, according to the multitude of His </a:t>
            </a:r>
            <a:r>
              <a:rPr lang="en-US" i="1" dirty="0" err="1"/>
              <a:t>lovingkindnesses</a:t>
            </a:r>
            <a:r>
              <a:rPr lang="en-US" i="1" dirty="0"/>
              <a:t>. </a:t>
            </a:r>
            <a:r>
              <a:rPr lang="en-US" i="1" baseline="30000" dirty="0"/>
              <a:t>8</a:t>
            </a:r>
            <a:r>
              <a:rPr lang="en-US" i="1" dirty="0"/>
              <a:t> For He said, “Surely they are My people, children who will not lie.” So He became their Savior. </a:t>
            </a:r>
            <a:r>
              <a:rPr lang="en-US" i="1" baseline="30000" dirty="0"/>
              <a:t>9</a:t>
            </a:r>
            <a:r>
              <a:rPr lang="en-US" i="1" dirty="0"/>
              <a:t> In all their affliction He was afflicted, and the Angel of His Presence saved them; in His love and in His pity He redeemed them; and He bore them and carried them all the days of old.”</a:t>
            </a:r>
            <a:endParaRPr lang="en-US" b="0" i="1" dirty="0"/>
          </a:p>
        </p:txBody>
      </p:sp>
      <p:sp>
        <p:nvSpPr>
          <p:cNvPr id="4" name="Slide Number Placeholder 3"/>
          <p:cNvSpPr>
            <a:spLocks noGrp="1"/>
          </p:cNvSpPr>
          <p:nvPr>
            <p:ph type="sldNum" sz="quarter" idx="10"/>
          </p:nvPr>
        </p:nvSpPr>
        <p:spPr/>
        <p:txBody>
          <a:bodyPr/>
          <a:lstStyle/>
          <a:p>
            <a:fld id="{A974935B-E823-4A8A-94E1-DE1133B34292}" type="slidenum">
              <a:rPr lang="en-US" smtClean="0"/>
              <a:t>5</a:t>
            </a:fld>
            <a:endParaRPr lang="en-US"/>
          </a:p>
        </p:txBody>
      </p:sp>
    </p:spTree>
    <p:extLst>
      <p:ext uri="{BB962C8B-B14F-4D97-AF65-F5344CB8AC3E}">
        <p14:creationId xmlns:p14="http://schemas.microsoft.com/office/powerpoint/2010/main" val="1252429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p>
        </p:txBody>
      </p:sp>
      <p:sp>
        <p:nvSpPr>
          <p:cNvPr id="4" name="Slide Number Placeholder 3"/>
          <p:cNvSpPr>
            <a:spLocks noGrp="1"/>
          </p:cNvSpPr>
          <p:nvPr>
            <p:ph type="sldNum" sz="quarter" idx="10"/>
          </p:nvPr>
        </p:nvSpPr>
        <p:spPr/>
        <p:txBody>
          <a:bodyPr/>
          <a:lstStyle/>
          <a:p>
            <a:fld id="{A974935B-E823-4A8A-94E1-DE1133B34292}" type="slidenum">
              <a:rPr lang="en-US" smtClean="0"/>
              <a:t>6</a:t>
            </a:fld>
            <a:endParaRPr lang="en-US"/>
          </a:p>
        </p:txBody>
      </p:sp>
    </p:spTree>
    <p:extLst>
      <p:ext uri="{BB962C8B-B14F-4D97-AF65-F5344CB8AC3E}">
        <p14:creationId xmlns:p14="http://schemas.microsoft.com/office/powerpoint/2010/main" val="2766782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C000-B912-461D-86AC-CA76B586D5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25463E-5C12-4FD1-B36A-A422103259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43F722-9DA6-418D-8B0D-FF78AADBB436}"/>
              </a:ext>
            </a:extLst>
          </p:cNvPr>
          <p:cNvSpPr>
            <a:spLocks noGrp="1"/>
          </p:cNvSpPr>
          <p:nvPr>
            <p:ph type="dt" sz="half" idx="10"/>
          </p:nvPr>
        </p:nvSpPr>
        <p:spPr/>
        <p:txBody>
          <a:bodyPr/>
          <a:lstStyle/>
          <a:p>
            <a:fld id="{A63DA0D7-AEC9-42A8-A1C4-D993C95F9EAD}" type="datetimeFigureOut">
              <a:rPr lang="en-US" smtClean="0"/>
              <a:t>12/24/2017</a:t>
            </a:fld>
            <a:endParaRPr lang="en-US"/>
          </a:p>
        </p:txBody>
      </p:sp>
      <p:sp>
        <p:nvSpPr>
          <p:cNvPr id="5" name="Footer Placeholder 4">
            <a:extLst>
              <a:ext uri="{FF2B5EF4-FFF2-40B4-BE49-F238E27FC236}">
                <a16:creationId xmlns:a16="http://schemas.microsoft.com/office/drawing/2014/main" id="{0548B207-4210-4160-8CA8-1A96E30D2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8868B-FDBF-4419-B2E9-087CEC55BCD9}"/>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41384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7A3F-E8EE-403E-9734-3697C37D39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D3541B-936C-41C3-B24F-7235A84ACD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47759-0442-444B-A263-7E8EA8C4CDC8}"/>
              </a:ext>
            </a:extLst>
          </p:cNvPr>
          <p:cNvSpPr>
            <a:spLocks noGrp="1"/>
          </p:cNvSpPr>
          <p:nvPr>
            <p:ph type="dt" sz="half" idx="10"/>
          </p:nvPr>
        </p:nvSpPr>
        <p:spPr/>
        <p:txBody>
          <a:bodyPr/>
          <a:lstStyle/>
          <a:p>
            <a:fld id="{A63DA0D7-AEC9-42A8-A1C4-D993C95F9EAD}" type="datetimeFigureOut">
              <a:rPr lang="en-US" smtClean="0"/>
              <a:t>12/24/2017</a:t>
            </a:fld>
            <a:endParaRPr lang="en-US"/>
          </a:p>
        </p:txBody>
      </p:sp>
      <p:sp>
        <p:nvSpPr>
          <p:cNvPr id="5" name="Footer Placeholder 4">
            <a:extLst>
              <a:ext uri="{FF2B5EF4-FFF2-40B4-BE49-F238E27FC236}">
                <a16:creationId xmlns:a16="http://schemas.microsoft.com/office/drawing/2014/main" id="{C0564CAB-3967-46F9-8F10-4EB08D658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F1877-7764-47A6-8E40-890765916E4B}"/>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2891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25E5B1-AC3D-4C43-970F-4B373594D9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B397AD-8F0F-411E-A47E-9EC8A5DF7C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AFF97-14C7-4339-A155-7808D5C5C804}"/>
              </a:ext>
            </a:extLst>
          </p:cNvPr>
          <p:cNvSpPr>
            <a:spLocks noGrp="1"/>
          </p:cNvSpPr>
          <p:nvPr>
            <p:ph type="dt" sz="half" idx="10"/>
          </p:nvPr>
        </p:nvSpPr>
        <p:spPr/>
        <p:txBody>
          <a:bodyPr/>
          <a:lstStyle/>
          <a:p>
            <a:fld id="{A63DA0D7-AEC9-42A8-A1C4-D993C95F9EAD}" type="datetimeFigureOut">
              <a:rPr lang="en-US" smtClean="0"/>
              <a:t>12/24/2017</a:t>
            </a:fld>
            <a:endParaRPr lang="en-US"/>
          </a:p>
        </p:txBody>
      </p:sp>
      <p:sp>
        <p:nvSpPr>
          <p:cNvPr id="5" name="Footer Placeholder 4">
            <a:extLst>
              <a:ext uri="{FF2B5EF4-FFF2-40B4-BE49-F238E27FC236}">
                <a16:creationId xmlns:a16="http://schemas.microsoft.com/office/drawing/2014/main" id="{1375ABAA-818F-49A1-8DE5-C611EBDFB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FB23-BD17-4493-81E5-74076325DDE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1918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6B5F2-5243-4CE1-A597-DB2C433BDC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97F5E-4EC2-4301-92B5-FFC68E9E2C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92DED-2981-496D-AD18-DB6AD9E766A0}"/>
              </a:ext>
            </a:extLst>
          </p:cNvPr>
          <p:cNvSpPr>
            <a:spLocks noGrp="1"/>
          </p:cNvSpPr>
          <p:nvPr>
            <p:ph type="dt" sz="half" idx="10"/>
          </p:nvPr>
        </p:nvSpPr>
        <p:spPr/>
        <p:txBody>
          <a:bodyPr/>
          <a:lstStyle/>
          <a:p>
            <a:fld id="{A63DA0D7-AEC9-42A8-A1C4-D993C95F9EAD}" type="datetimeFigureOut">
              <a:rPr lang="en-US" smtClean="0"/>
              <a:t>12/24/2017</a:t>
            </a:fld>
            <a:endParaRPr lang="en-US"/>
          </a:p>
        </p:txBody>
      </p:sp>
      <p:sp>
        <p:nvSpPr>
          <p:cNvPr id="5" name="Footer Placeholder 4">
            <a:extLst>
              <a:ext uri="{FF2B5EF4-FFF2-40B4-BE49-F238E27FC236}">
                <a16:creationId xmlns:a16="http://schemas.microsoft.com/office/drawing/2014/main" id="{E2F1F3B5-4A60-4D02-9570-2F32D55CE0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086D8-64C5-419F-830D-07DF94ABCB3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140105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326BD-BD93-473F-99A6-EA4642B832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2D3F7D-3FBA-4A71-95F4-066DFDB04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11312F-7DF7-4549-90D9-3EB9BC692072}"/>
              </a:ext>
            </a:extLst>
          </p:cNvPr>
          <p:cNvSpPr>
            <a:spLocks noGrp="1"/>
          </p:cNvSpPr>
          <p:nvPr>
            <p:ph type="dt" sz="half" idx="10"/>
          </p:nvPr>
        </p:nvSpPr>
        <p:spPr/>
        <p:txBody>
          <a:bodyPr/>
          <a:lstStyle/>
          <a:p>
            <a:fld id="{A63DA0D7-AEC9-42A8-A1C4-D993C95F9EAD}" type="datetimeFigureOut">
              <a:rPr lang="en-US" smtClean="0"/>
              <a:t>12/24/2017</a:t>
            </a:fld>
            <a:endParaRPr lang="en-US"/>
          </a:p>
        </p:txBody>
      </p:sp>
      <p:sp>
        <p:nvSpPr>
          <p:cNvPr id="5" name="Footer Placeholder 4">
            <a:extLst>
              <a:ext uri="{FF2B5EF4-FFF2-40B4-BE49-F238E27FC236}">
                <a16:creationId xmlns:a16="http://schemas.microsoft.com/office/drawing/2014/main" id="{80151C1F-A329-4CD5-AE5B-8B5BA9BC9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3B603-3D42-4C43-B965-EDDDC2633E62}"/>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17799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E068-0755-432C-A200-4CEB2BAD6D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46A9AF-F6C1-4D1B-BE60-CCC68CF317B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A49CA7-1652-462F-855D-35A09CE1B3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282E73-C2F4-4E54-8E29-BE6614A40BCE}"/>
              </a:ext>
            </a:extLst>
          </p:cNvPr>
          <p:cNvSpPr>
            <a:spLocks noGrp="1"/>
          </p:cNvSpPr>
          <p:nvPr>
            <p:ph type="dt" sz="half" idx="10"/>
          </p:nvPr>
        </p:nvSpPr>
        <p:spPr/>
        <p:txBody>
          <a:bodyPr/>
          <a:lstStyle/>
          <a:p>
            <a:fld id="{A63DA0D7-AEC9-42A8-A1C4-D993C95F9EAD}" type="datetimeFigureOut">
              <a:rPr lang="en-US" smtClean="0"/>
              <a:t>12/24/2017</a:t>
            </a:fld>
            <a:endParaRPr lang="en-US"/>
          </a:p>
        </p:txBody>
      </p:sp>
      <p:sp>
        <p:nvSpPr>
          <p:cNvPr id="6" name="Footer Placeholder 5">
            <a:extLst>
              <a:ext uri="{FF2B5EF4-FFF2-40B4-BE49-F238E27FC236}">
                <a16:creationId xmlns:a16="http://schemas.microsoft.com/office/drawing/2014/main" id="{CCAC573B-E3A4-4217-92B5-6280FF27F1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CB2910-6E97-49B2-9870-99DE53776DE5}"/>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94754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EF4E-BF00-4A06-A2B7-21F393FB68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BB6CDA-728D-48C4-B871-16C1E971AC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527604-41AB-4320-8EEF-DE2B2314D3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0CAC43-D9AE-407F-B327-C9B590DA2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1B6923-B4B5-47A3-A26C-BFEF9F278D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453C1E-EE3E-4B16-9434-D9EA7E07ED80}"/>
              </a:ext>
            </a:extLst>
          </p:cNvPr>
          <p:cNvSpPr>
            <a:spLocks noGrp="1"/>
          </p:cNvSpPr>
          <p:nvPr>
            <p:ph type="dt" sz="half" idx="10"/>
          </p:nvPr>
        </p:nvSpPr>
        <p:spPr/>
        <p:txBody>
          <a:bodyPr/>
          <a:lstStyle/>
          <a:p>
            <a:fld id="{A63DA0D7-AEC9-42A8-A1C4-D993C95F9EAD}" type="datetimeFigureOut">
              <a:rPr lang="en-US" smtClean="0"/>
              <a:t>12/24/2017</a:t>
            </a:fld>
            <a:endParaRPr lang="en-US"/>
          </a:p>
        </p:txBody>
      </p:sp>
      <p:sp>
        <p:nvSpPr>
          <p:cNvPr id="8" name="Footer Placeholder 7">
            <a:extLst>
              <a:ext uri="{FF2B5EF4-FFF2-40B4-BE49-F238E27FC236}">
                <a16:creationId xmlns:a16="http://schemas.microsoft.com/office/drawing/2014/main" id="{1819151D-8EED-48D1-8403-C5BA0136E6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DBF984-DB53-40B8-93BC-B3AAEF4CEC5C}"/>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0223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A6B3-9B45-459D-9D0E-C3E2B66617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498C01-18D6-486F-8E06-D9188221892F}"/>
              </a:ext>
            </a:extLst>
          </p:cNvPr>
          <p:cNvSpPr>
            <a:spLocks noGrp="1"/>
          </p:cNvSpPr>
          <p:nvPr>
            <p:ph type="dt" sz="half" idx="10"/>
          </p:nvPr>
        </p:nvSpPr>
        <p:spPr/>
        <p:txBody>
          <a:bodyPr/>
          <a:lstStyle/>
          <a:p>
            <a:fld id="{A63DA0D7-AEC9-42A8-A1C4-D993C95F9EAD}" type="datetimeFigureOut">
              <a:rPr lang="en-US" smtClean="0"/>
              <a:t>12/24/2017</a:t>
            </a:fld>
            <a:endParaRPr lang="en-US"/>
          </a:p>
        </p:txBody>
      </p:sp>
      <p:sp>
        <p:nvSpPr>
          <p:cNvPr id="4" name="Footer Placeholder 3">
            <a:extLst>
              <a:ext uri="{FF2B5EF4-FFF2-40B4-BE49-F238E27FC236}">
                <a16:creationId xmlns:a16="http://schemas.microsoft.com/office/drawing/2014/main" id="{A42CAC35-11FD-4412-B62C-CC860AA102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FE0027-FB0A-4B6F-8F69-3F1E4AB959B7}"/>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0770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807A44-3F65-4CD4-A063-2EF7FF69E723}"/>
              </a:ext>
            </a:extLst>
          </p:cNvPr>
          <p:cNvSpPr>
            <a:spLocks noGrp="1"/>
          </p:cNvSpPr>
          <p:nvPr>
            <p:ph type="dt" sz="half" idx="10"/>
          </p:nvPr>
        </p:nvSpPr>
        <p:spPr/>
        <p:txBody>
          <a:bodyPr/>
          <a:lstStyle/>
          <a:p>
            <a:fld id="{A63DA0D7-AEC9-42A8-A1C4-D993C95F9EAD}" type="datetimeFigureOut">
              <a:rPr lang="en-US" smtClean="0"/>
              <a:t>12/24/2017</a:t>
            </a:fld>
            <a:endParaRPr lang="en-US"/>
          </a:p>
        </p:txBody>
      </p:sp>
      <p:sp>
        <p:nvSpPr>
          <p:cNvPr id="3" name="Footer Placeholder 2">
            <a:extLst>
              <a:ext uri="{FF2B5EF4-FFF2-40B4-BE49-F238E27FC236}">
                <a16:creationId xmlns:a16="http://schemas.microsoft.com/office/drawing/2014/main" id="{C8854350-6571-46E0-B84D-1EF7564F39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E08027-78E1-46D5-9BEE-774DD369546A}"/>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637236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F532-CCA0-4A85-93E3-6539C0471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DDC6E4-490D-4B32-84FC-559C7919F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DD88C-12F3-47A8-863C-76439D964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E576B9-2E69-4780-9760-4AC5E551FF48}"/>
              </a:ext>
            </a:extLst>
          </p:cNvPr>
          <p:cNvSpPr>
            <a:spLocks noGrp="1"/>
          </p:cNvSpPr>
          <p:nvPr>
            <p:ph type="dt" sz="half" idx="10"/>
          </p:nvPr>
        </p:nvSpPr>
        <p:spPr/>
        <p:txBody>
          <a:bodyPr/>
          <a:lstStyle/>
          <a:p>
            <a:fld id="{A63DA0D7-AEC9-42A8-A1C4-D993C95F9EAD}" type="datetimeFigureOut">
              <a:rPr lang="en-US" smtClean="0"/>
              <a:t>12/24/2017</a:t>
            </a:fld>
            <a:endParaRPr lang="en-US"/>
          </a:p>
        </p:txBody>
      </p:sp>
      <p:sp>
        <p:nvSpPr>
          <p:cNvPr id="6" name="Footer Placeholder 5">
            <a:extLst>
              <a:ext uri="{FF2B5EF4-FFF2-40B4-BE49-F238E27FC236}">
                <a16:creationId xmlns:a16="http://schemas.microsoft.com/office/drawing/2014/main" id="{1F8F1CC4-E09F-43EE-BED3-05B800C9E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2DD0D-10AF-4FB6-98F7-BBD5774E28A8}"/>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28564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93D3-95C2-43F0-8C72-50DBE3E969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09530D-A81C-453C-A8BD-A5D704BE1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83BA5-ED57-4EA4-ABE3-2F1F463EFF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9EABB6-2118-4871-A26B-9838EEA73864}"/>
              </a:ext>
            </a:extLst>
          </p:cNvPr>
          <p:cNvSpPr>
            <a:spLocks noGrp="1"/>
          </p:cNvSpPr>
          <p:nvPr>
            <p:ph type="dt" sz="half" idx="10"/>
          </p:nvPr>
        </p:nvSpPr>
        <p:spPr/>
        <p:txBody>
          <a:bodyPr/>
          <a:lstStyle/>
          <a:p>
            <a:fld id="{A63DA0D7-AEC9-42A8-A1C4-D993C95F9EAD}" type="datetimeFigureOut">
              <a:rPr lang="en-US" smtClean="0"/>
              <a:t>12/24/2017</a:t>
            </a:fld>
            <a:endParaRPr lang="en-US"/>
          </a:p>
        </p:txBody>
      </p:sp>
      <p:sp>
        <p:nvSpPr>
          <p:cNvPr id="6" name="Footer Placeholder 5">
            <a:extLst>
              <a:ext uri="{FF2B5EF4-FFF2-40B4-BE49-F238E27FC236}">
                <a16:creationId xmlns:a16="http://schemas.microsoft.com/office/drawing/2014/main" id="{0F49A26A-D998-4EC7-89CA-EAA2589D7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24A3FD-78B5-4A44-937C-F4DD205B1DD1}"/>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4664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72626"/>
            </a:gs>
            <a:gs pos="46000">
              <a:srgbClr val="1A1736"/>
            </a:gs>
            <a:gs pos="100000">
              <a:srgbClr val="14101F"/>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D1686-755F-4993-A490-83D0A3D69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B05215-0F52-4300-A741-C64BFECD0B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3338A-86B6-421D-AB38-1A8A09A22E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DA0D7-AEC9-42A8-A1C4-D993C95F9EAD}" type="datetimeFigureOut">
              <a:rPr lang="en-US" smtClean="0"/>
              <a:t>12/24/2017</a:t>
            </a:fld>
            <a:endParaRPr lang="en-US"/>
          </a:p>
        </p:txBody>
      </p:sp>
      <p:sp>
        <p:nvSpPr>
          <p:cNvPr id="5" name="Footer Placeholder 4">
            <a:extLst>
              <a:ext uri="{FF2B5EF4-FFF2-40B4-BE49-F238E27FC236}">
                <a16:creationId xmlns:a16="http://schemas.microsoft.com/office/drawing/2014/main" id="{77B16FD7-4983-49D3-B178-CE201EFC32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69C472-B676-4D6C-9A6E-669F9C19B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BF6EB-1767-4A84-AB7D-D187B44F6C5E}" type="slidenum">
              <a:rPr lang="en-US" smtClean="0"/>
              <a:t>‹#›</a:t>
            </a:fld>
            <a:endParaRPr lang="en-US"/>
          </a:p>
        </p:txBody>
      </p:sp>
    </p:spTree>
    <p:extLst>
      <p:ext uri="{BB962C8B-B14F-4D97-AF65-F5344CB8AC3E}">
        <p14:creationId xmlns:p14="http://schemas.microsoft.com/office/powerpoint/2010/main" val="2849129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01F3D9-C4E5-4C66-8B7A-9C61C0E1D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708"/>
            <a:ext cx="12239478" cy="6884708"/>
          </a:xfrm>
          <a:prstGeom prst="rect">
            <a:avLst/>
          </a:prstGeom>
        </p:spPr>
      </p:pic>
      <p:sp>
        <p:nvSpPr>
          <p:cNvPr id="2" name="Title 1">
            <a:extLst>
              <a:ext uri="{FF2B5EF4-FFF2-40B4-BE49-F238E27FC236}">
                <a16:creationId xmlns:a16="http://schemas.microsoft.com/office/drawing/2014/main" id="{75BD2667-DBA6-46F0-87F2-91A1C96A834A}"/>
              </a:ext>
            </a:extLst>
          </p:cNvPr>
          <p:cNvSpPr>
            <a:spLocks noGrp="1"/>
          </p:cNvSpPr>
          <p:nvPr>
            <p:ph type="ctrTitle"/>
          </p:nvPr>
        </p:nvSpPr>
        <p:spPr>
          <a:xfrm>
            <a:off x="2230583" y="138550"/>
            <a:ext cx="9462064" cy="1343886"/>
          </a:xfrm>
        </p:spPr>
        <p:txBody>
          <a:bodyPr>
            <a:normAutofit/>
          </a:bodyPr>
          <a:lstStyle/>
          <a:p>
            <a:pPr algn="r"/>
            <a:r>
              <a:rPr lang="en-US" sz="7200" dirty="0">
                <a:solidFill>
                  <a:schemeClr val="accent4">
                    <a:lumMod val="60000"/>
                    <a:lumOff val="40000"/>
                  </a:schemeClr>
                </a:solidFill>
                <a:latin typeface="Six feet under" panose="02000000000000000000" pitchFamily="2" charset="0"/>
              </a:rPr>
              <a:t>About My Father</a:t>
            </a:r>
            <a:r>
              <a:rPr lang="en-US" sz="7200" dirty="0">
                <a:solidFill>
                  <a:schemeClr val="accent4">
                    <a:lumMod val="60000"/>
                    <a:lumOff val="40000"/>
                  </a:schemeClr>
                </a:solidFill>
                <a:latin typeface="Pristina" panose="03060402040406080204" pitchFamily="66" charset="0"/>
              </a:rPr>
              <a:t>’</a:t>
            </a:r>
            <a:r>
              <a:rPr lang="en-US" sz="7200" dirty="0">
                <a:solidFill>
                  <a:schemeClr val="accent4">
                    <a:lumMod val="60000"/>
                    <a:lumOff val="40000"/>
                  </a:schemeClr>
                </a:solidFill>
                <a:latin typeface="Six feet under" panose="02000000000000000000" pitchFamily="2" charset="0"/>
              </a:rPr>
              <a:t>s Business</a:t>
            </a:r>
          </a:p>
        </p:txBody>
      </p:sp>
      <p:sp>
        <p:nvSpPr>
          <p:cNvPr id="3" name="Subtitle 2">
            <a:extLst>
              <a:ext uri="{FF2B5EF4-FFF2-40B4-BE49-F238E27FC236}">
                <a16:creationId xmlns:a16="http://schemas.microsoft.com/office/drawing/2014/main" id="{63C3E9A7-A2DD-471A-9BD8-3998B4510BEC}"/>
              </a:ext>
            </a:extLst>
          </p:cNvPr>
          <p:cNvSpPr>
            <a:spLocks noGrp="1"/>
          </p:cNvSpPr>
          <p:nvPr>
            <p:ph type="subTitle" idx="1"/>
          </p:nvPr>
        </p:nvSpPr>
        <p:spPr>
          <a:xfrm>
            <a:off x="564203" y="5272391"/>
            <a:ext cx="8843033" cy="1398573"/>
          </a:xfrm>
        </p:spPr>
        <p:txBody>
          <a:bodyPr>
            <a:normAutofit/>
          </a:bodyPr>
          <a:lstStyle/>
          <a:p>
            <a:pPr algn="l"/>
            <a:r>
              <a:rPr lang="en-US" sz="4400" b="1" dirty="0">
                <a:solidFill>
                  <a:schemeClr val="bg1"/>
                </a:solidFill>
                <a:effectLst>
                  <a:outerShdw blurRad="38100" dist="38100" dir="2700000" algn="tl">
                    <a:srgbClr val="000000">
                      <a:alpha val="43137"/>
                    </a:srgbClr>
                  </a:outerShdw>
                </a:effectLst>
              </a:rPr>
              <a:t>The Woman About to be Stoned</a:t>
            </a:r>
          </a:p>
          <a:p>
            <a:pPr algn="l"/>
            <a:r>
              <a:rPr lang="en-US" sz="4000" b="1" dirty="0">
                <a:solidFill>
                  <a:schemeClr val="accent4">
                    <a:lumMod val="60000"/>
                    <a:lumOff val="40000"/>
                  </a:schemeClr>
                </a:solidFill>
                <a:effectLst>
                  <a:outerShdw blurRad="38100" dist="38100" dir="2700000" algn="tl">
                    <a:srgbClr val="000000">
                      <a:alpha val="43137"/>
                    </a:srgbClr>
                  </a:outerShdw>
                </a:effectLst>
              </a:rPr>
              <a:t>(John 8:1-11)</a:t>
            </a:r>
          </a:p>
        </p:txBody>
      </p:sp>
    </p:spTree>
    <p:extLst>
      <p:ext uri="{BB962C8B-B14F-4D97-AF65-F5344CB8AC3E}">
        <p14:creationId xmlns:p14="http://schemas.microsoft.com/office/powerpoint/2010/main" val="205184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What Jesus </a:t>
            </a:r>
            <a:r>
              <a:rPr lang="en-US" sz="6000" dirty="0">
                <a:solidFill>
                  <a:srgbClr val="FFD966"/>
                </a:solidFill>
                <a:latin typeface="Six feet under" panose="02000000000000000000" pitchFamily="2" charset="0"/>
              </a:rPr>
              <a:t>Teaches</a:t>
            </a:r>
            <a:r>
              <a:rPr lang="en-US" sz="6000" dirty="0">
                <a:solidFill>
                  <a:schemeClr val="accent4">
                    <a:lumMod val="60000"/>
                    <a:lumOff val="40000"/>
                  </a:schemeClr>
                </a:solidFill>
                <a:latin typeface="Six feet under" panose="02000000000000000000" pitchFamily="2" charset="0"/>
              </a:rPr>
              <a:t> us in John 8:1-11</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185738" y="1263534"/>
            <a:ext cx="11815762" cy="5394959"/>
          </a:xfrm>
        </p:spPr>
        <p:txBody>
          <a:bodyPr>
            <a:normAutofit/>
          </a:bodyPr>
          <a:lstStyle/>
          <a:p>
            <a:pPr marL="349250" indent="-349250">
              <a:tabLst>
                <a:tab pos="398463" algn="l"/>
              </a:tabLst>
            </a:pPr>
            <a:r>
              <a:rPr lang="en-US" sz="4000" b="1" dirty="0">
                <a:solidFill>
                  <a:schemeClr val="bg1"/>
                </a:solidFill>
              </a:rPr>
              <a:t>Adultery is a serious sin!</a:t>
            </a:r>
          </a:p>
          <a:p>
            <a:pPr lvl="1" indent="0">
              <a:buNone/>
            </a:pPr>
            <a:r>
              <a:rPr lang="en-US" sz="4000" i="1" dirty="0">
                <a:solidFill>
                  <a:srgbClr val="FFD966"/>
                </a:solidFill>
              </a:rPr>
              <a:t>(8:11) Deut. 17:6-7, 16:18; 2 Cor. 5:10; Gal. 5:19-21</a:t>
            </a:r>
          </a:p>
        </p:txBody>
      </p:sp>
    </p:spTree>
    <p:extLst>
      <p:ext uri="{BB962C8B-B14F-4D97-AF65-F5344CB8AC3E}">
        <p14:creationId xmlns:p14="http://schemas.microsoft.com/office/powerpoint/2010/main" val="290222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What Jesus </a:t>
            </a:r>
            <a:r>
              <a:rPr lang="en-US" sz="6000" dirty="0">
                <a:solidFill>
                  <a:srgbClr val="FFD966"/>
                </a:solidFill>
                <a:latin typeface="Six feet under" panose="02000000000000000000" pitchFamily="2" charset="0"/>
              </a:rPr>
              <a:t>Teaches</a:t>
            </a:r>
            <a:r>
              <a:rPr lang="en-US" sz="6000" dirty="0">
                <a:solidFill>
                  <a:schemeClr val="accent4">
                    <a:lumMod val="60000"/>
                    <a:lumOff val="40000"/>
                  </a:schemeClr>
                </a:solidFill>
                <a:latin typeface="Six feet under" panose="02000000000000000000" pitchFamily="2" charset="0"/>
              </a:rPr>
              <a:t> us in John 8:1-11</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185738" y="1263534"/>
            <a:ext cx="11815762" cy="5394959"/>
          </a:xfrm>
        </p:spPr>
        <p:txBody>
          <a:bodyPr>
            <a:normAutofit/>
          </a:bodyPr>
          <a:lstStyle/>
          <a:p>
            <a:pPr marL="349250" indent="-349250">
              <a:tabLst>
                <a:tab pos="398463" algn="l"/>
              </a:tabLst>
            </a:pPr>
            <a:r>
              <a:rPr lang="en-US" sz="4000" b="1" dirty="0">
                <a:solidFill>
                  <a:schemeClr val="bg1"/>
                </a:solidFill>
              </a:rPr>
              <a:t>Adultery is a serious sin!</a:t>
            </a:r>
          </a:p>
          <a:p>
            <a:pPr lvl="1" indent="0">
              <a:buNone/>
            </a:pPr>
            <a:r>
              <a:rPr lang="en-US" sz="4000" i="1" dirty="0">
                <a:solidFill>
                  <a:srgbClr val="FFD966"/>
                </a:solidFill>
              </a:rPr>
              <a:t>(8:11) Deut. 17:6-7, 16:18; 2 Cor. 5:10; Gal. 5:19-21</a:t>
            </a:r>
          </a:p>
          <a:p>
            <a:pPr marL="349250" indent="-349250">
              <a:tabLst>
                <a:tab pos="398463" algn="l"/>
              </a:tabLst>
            </a:pPr>
            <a:r>
              <a:rPr lang="en-US" sz="4000" b="1" dirty="0">
                <a:solidFill>
                  <a:schemeClr val="bg1"/>
                </a:solidFill>
              </a:rPr>
              <a:t>Sincerity is an important component of righteousness</a:t>
            </a:r>
          </a:p>
          <a:p>
            <a:pPr lvl="1" indent="0">
              <a:buNone/>
              <a:tabLst>
                <a:tab pos="342900" algn="l"/>
              </a:tabLst>
            </a:pPr>
            <a:r>
              <a:rPr lang="en-US" sz="4000" i="1" dirty="0">
                <a:solidFill>
                  <a:srgbClr val="FFD966"/>
                </a:solidFill>
              </a:rPr>
              <a:t>(8:6) John 6:28-29; Matt. 7:7-8; Acts 8:26-39</a:t>
            </a:r>
          </a:p>
        </p:txBody>
      </p:sp>
    </p:spTree>
    <p:extLst>
      <p:ext uri="{BB962C8B-B14F-4D97-AF65-F5344CB8AC3E}">
        <p14:creationId xmlns:p14="http://schemas.microsoft.com/office/powerpoint/2010/main" val="101490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What Jesus </a:t>
            </a:r>
            <a:r>
              <a:rPr lang="en-US" sz="6000" dirty="0">
                <a:solidFill>
                  <a:srgbClr val="FFD966"/>
                </a:solidFill>
                <a:latin typeface="Six feet under" panose="02000000000000000000" pitchFamily="2" charset="0"/>
              </a:rPr>
              <a:t>Teaches</a:t>
            </a:r>
            <a:r>
              <a:rPr lang="en-US" sz="6000" dirty="0">
                <a:solidFill>
                  <a:schemeClr val="accent4">
                    <a:lumMod val="60000"/>
                    <a:lumOff val="40000"/>
                  </a:schemeClr>
                </a:solidFill>
                <a:latin typeface="Six feet under" panose="02000000000000000000" pitchFamily="2" charset="0"/>
              </a:rPr>
              <a:t> us in John 8:1-11</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185738" y="1263534"/>
            <a:ext cx="11815762" cy="5394959"/>
          </a:xfrm>
        </p:spPr>
        <p:txBody>
          <a:bodyPr>
            <a:normAutofit/>
          </a:bodyPr>
          <a:lstStyle/>
          <a:p>
            <a:pPr marL="349250" indent="-349250">
              <a:tabLst>
                <a:tab pos="398463" algn="l"/>
              </a:tabLst>
            </a:pPr>
            <a:r>
              <a:rPr lang="en-US" sz="4000" b="1" dirty="0">
                <a:solidFill>
                  <a:schemeClr val="bg1"/>
                </a:solidFill>
              </a:rPr>
              <a:t>Adultery is a serious sin!</a:t>
            </a:r>
          </a:p>
          <a:p>
            <a:pPr lvl="1" indent="0">
              <a:buNone/>
            </a:pPr>
            <a:r>
              <a:rPr lang="en-US" sz="4000" i="1" dirty="0">
                <a:solidFill>
                  <a:srgbClr val="FFD966"/>
                </a:solidFill>
              </a:rPr>
              <a:t>(8:11) Deut. 17:6-7, 16:18; 2 Cor. 5:10; Gal. 5:19-21</a:t>
            </a:r>
          </a:p>
          <a:p>
            <a:pPr marL="349250" indent="-349250">
              <a:tabLst>
                <a:tab pos="398463" algn="l"/>
              </a:tabLst>
            </a:pPr>
            <a:r>
              <a:rPr lang="en-US" sz="4000" b="1" dirty="0">
                <a:solidFill>
                  <a:schemeClr val="bg1"/>
                </a:solidFill>
              </a:rPr>
              <a:t>Sincerity is an important component of righteousness</a:t>
            </a:r>
          </a:p>
          <a:p>
            <a:pPr lvl="1" indent="0">
              <a:buNone/>
              <a:tabLst>
                <a:tab pos="342900" algn="l"/>
              </a:tabLst>
            </a:pPr>
            <a:r>
              <a:rPr lang="en-US" sz="4000" i="1" dirty="0">
                <a:solidFill>
                  <a:srgbClr val="FFD966"/>
                </a:solidFill>
              </a:rPr>
              <a:t>(8:6) John 6:28-29; Matt. 7:7-8; Acts 8:26-39</a:t>
            </a:r>
          </a:p>
          <a:p>
            <a:pPr marL="349250" indent="-349250">
              <a:tabLst>
                <a:tab pos="398463" algn="l"/>
              </a:tabLst>
            </a:pPr>
            <a:r>
              <a:rPr lang="en-US" sz="4000" b="1" dirty="0">
                <a:solidFill>
                  <a:schemeClr val="bg1"/>
                </a:solidFill>
              </a:rPr>
              <a:t>God’s Law is a standard to which we are accountable</a:t>
            </a:r>
          </a:p>
          <a:p>
            <a:pPr lvl="1" indent="0">
              <a:buNone/>
              <a:tabLst>
                <a:tab pos="342900" algn="l"/>
              </a:tabLst>
            </a:pPr>
            <a:r>
              <a:rPr lang="en-US" sz="4000" i="1" dirty="0">
                <a:solidFill>
                  <a:srgbClr val="FFD966"/>
                </a:solidFill>
              </a:rPr>
              <a:t>(8:5) Romans 2:17-24; Hebrews 5:9; John 12:48-50</a:t>
            </a:r>
          </a:p>
        </p:txBody>
      </p:sp>
    </p:spTree>
    <p:extLst>
      <p:ext uri="{BB962C8B-B14F-4D97-AF65-F5344CB8AC3E}">
        <p14:creationId xmlns:p14="http://schemas.microsoft.com/office/powerpoint/2010/main" val="386546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What Jesus </a:t>
            </a:r>
            <a:r>
              <a:rPr lang="en-US" sz="6000" dirty="0">
                <a:solidFill>
                  <a:srgbClr val="FFD966"/>
                </a:solidFill>
                <a:latin typeface="Six feet under" panose="02000000000000000000" pitchFamily="2" charset="0"/>
              </a:rPr>
              <a:t>Teaches</a:t>
            </a:r>
            <a:r>
              <a:rPr lang="en-US" sz="6000" dirty="0">
                <a:solidFill>
                  <a:schemeClr val="accent4">
                    <a:lumMod val="60000"/>
                    <a:lumOff val="40000"/>
                  </a:schemeClr>
                </a:solidFill>
                <a:latin typeface="Six feet under" panose="02000000000000000000" pitchFamily="2" charset="0"/>
              </a:rPr>
              <a:t> us in John 8:1-11</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185738" y="1263534"/>
            <a:ext cx="11815762" cy="5394959"/>
          </a:xfrm>
        </p:spPr>
        <p:txBody>
          <a:bodyPr>
            <a:normAutofit/>
          </a:bodyPr>
          <a:lstStyle/>
          <a:p>
            <a:pPr marL="349250" indent="-349250">
              <a:tabLst>
                <a:tab pos="398463" algn="l"/>
              </a:tabLst>
            </a:pPr>
            <a:r>
              <a:rPr lang="en-US" sz="4000" b="1" dirty="0">
                <a:solidFill>
                  <a:schemeClr val="bg1"/>
                </a:solidFill>
              </a:rPr>
              <a:t>Adultery is a serious sin!</a:t>
            </a:r>
          </a:p>
          <a:p>
            <a:pPr lvl="1" indent="0">
              <a:buNone/>
            </a:pPr>
            <a:r>
              <a:rPr lang="en-US" sz="4000" i="1" dirty="0">
                <a:solidFill>
                  <a:srgbClr val="FFD966"/>
                </a:solidFill>
              </a:rPr>
              <a:t>(8:11) Deut. 17:6-7, 16:18; 2 Cor. 5:10; Gal. 5:19-21</a:t>
            </a:r>
          </a:p>
          <a:p>
            <a:pPr marL="349250" indent="-349250">
              <a:tabLst>
                <a:tab pos="398463" algn="l"/>
              </a:tabLst>
            </a:pPr>
            <a:r>
              <a:rPr lang="en-US" sz="4000" b="1" dirty="0">
                <a:solidFill>
                  <a:schemeClr val="bg1"/>
                </a:solidFill>
              </a:rPr>
              <a:t>Sincerity is an important component of righteousness</a:t>
            </a:r>
          </a:p>
          <a:p>
            <a:pPr lvl="1" indent="0">
              <a:buNone/>
              <a:tabLst>
                <a:tab pos="342900" algn="l"/>
              </a:tabLst>
            </a:pPr>
            <a:r>
              <a:rPr lang="en-US" sz="4000" i="1" dirty="0">
                <a:solidFill>
                  <a:srgbClr val="FFD966"/>
                </a:solidFill>
              </a:rPr>
              <a:t>(8:6) John 6:28-29; Matt. 7:7-8; Acts 8:26-39</a:t>
            </a:r>
          </a:p>
          <a:p>
            <a:pPr marL="349250" indent="-349250">
              <a:tabLst>
                <a:tab pos="398463" algn="l"/>
              </a:tabLst>
            </a:pPr>
            <a:r>
              <a:rPr lang="en-US" sz="4000" b="1" dirty="0">
                <a:solidFill>
                  <a:schemeClr val="bg1"/>
                </a:solidFill>
              </a:rPr>
              <a:t>God’s Law is a standard to which we are accountable</a:t>
            </a:r>
          </a:p>
          <a:p>
            <a:pPr lvl="1" indent="0">
              <a:buNone/>
              <a:tabLst>
                <a:tab pos="342900" algn="l"/>
              </a:tabLst>
            </a:pPr>
            <a:r>
              <a:rPr lang="en-US" sz="4000" i="1" dirty="0">
                <a:solidFill>
                  <a:srgbClr val="FFD966"/>
                </a:solidFill>
              </a:rPr>
              <a:t>(8:5) Romans 2:17-24; Hebrews 5:9; John 12:48-50</a:t>
            </a:r>
          </a:p>
          <a:p>
            <a:pPr marL="349250" indent="-349250">
              <a:tabLst>
                <a:tab pos="398463" algn="l"/>
              </a:tabLst>
            </a:pPr>
            <a:r>
              <a:rPr lang="en-US" sz="4000" b="1" dirty="0">
                <a:solidFill>
                  <a:schemeClr val="bg1"/>
                </a:solidFill>
              </a:rPr>
              <a:t>Compassion is an aspect of our Lord’s character</a:t>
            </a:r>
          </a:p>
          <a:p>
            <a:pPr lvl="1" indent="0">
              <a:buNone/>
              <a:tabLst>
                <a:tab pos="342900" algn="l"/>
              </a:tabLst>
            </a:pPr>
            <a:r>
              <a:rPr lang="en-US" sz="4000" i="1" dirty="0">
                <a:solidFill>
                  <a:srgbClr val="FFD966"/>
                </a:solidFill>
              </a:rPr>
              <a:t>(8:11) John 3:16-17; Philippians 2:8; Isaiah 63:7-9</a:t>
            </a:r>
          </a:p>
        </p:txBody>
      </p:sp>
    </p:spTree>
    <p:extLst>
      <p:ext uri="{BB962C8B-B14F-4D97-AF65-F5344CB8AC3E}">
        <p14:creationId xmlns:p14="http://schemas.microsoft.com/office/powerpoint/2010/main" val="97483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anim calcmode="lin" valueType="num">
                                      <p:cBhvr>
                                        <p:cTn id="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anim calcmode="lin" valueType="num">
                                      <p:cBhvr>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5"/>
            <a:ext cx="11054542" cy="1342423"/>
          </a:xfrm>
        </p:spPr>
        <p:txBody>
          <a:bodyPr>
            <a:noAutofit/>
          </a:bodyPr>
          <a:lstStyle/>
          <a:p>
            <a:pPr algn="ctr"/>
            <a:r>
              <a:rPr lang="en-US" sz="7200" dirty="0">
                <a:solidFill>
                  <a:schemeClr val="accent4">
                    <a:lumMod val="60000"/>
                    <a:lumOff val="40000"/>
                  </a:schemeClr>
                </a:solidFill>
                <a:latin typeface="Six feet under" panose="02000000000000000000" pitchFamily="2" charset="0"/>
              </a:rPr>
              <a:t>Conclusion</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946957" y="1685365"/>
            <a:ext cx="10223067" cy="4973128"/>
          </a:xfrm>
        </p:spPr>
        <p:txBody>
          <a:bodyPr>
            <a:normAutofit/>
          </a:bodyPr>
          <a:lstStyle/>
          <a:p>
            <a:pPr marL="0" indent="0" algn="ctr">
              <a:buNone/>
              <a:tabLst>
                <a:tab pos="398463" algn="l"/>
              </a:tabLst>
            </a:pPr>
            <a:r>
              <a:rPr lang="en-US" sz="4800" b="1" dirty="0">
                <a:solidFill>
                  <a:schemeClr val="bg1"/>
                </a:solidFill>
              </a:rPr>
              <a:t>Each of us are or have been in the place of the adulterous woman</a:t>
            </a:r>
          </a:p>
          <a:p>
            <a:pPr marL="0" indent="0">
              <a:buNone/>
              <a:tabLst>
                <a:tab pos="398463" algn="l"/>
              </a:tabLst>
            </a:pPr>
            <a:endParaRPr lang="en-US" sz="2000" b="1" dirty="0">
              <a:solidFill>
                <a:schemeClr val="bg1"/>
              </a:solidFill>
            </a:endParaRPr>
          </a:p>
          <a:p>
            <a:pPr marL="0" indent="0" algn="ctr">
              <a:buNone/>
              <a:tabLst>
                <a:tab pos="398463" algn="l"/>
              </a:tabLst>
            </a:pPr>
            <a:r>
              <a:rPr lang="en-US" sz="4800" b="1" i="1" dirty="0">
                <a:solidFill>
                  <a:srgbClr val="FFD966"/>
                </a:solidFill>
              </a:rPr>
              <a:t>Guilty of sin, </a:t>
            </a:r>
            <a:br>
              <a:rPr lang="en-US" sz="4800" b="1" i="1" dirty="0">
                <a:solidFill>
                  <a:srgbClr val="FFD966"/>
                </a:solidFill>
              </a:rPr>
            </a:br>
            <a:r>
              <a:rPr lang="en-US" sz="4800" b="1" i="1" dirty="0">
                <a:solidFill>
                  <a:srgbClr val="FFD966"/>
                </a:solidFill>
              </a:rPr>
              <a:t>and in need of God’s mercy</a:t>
            </a:r>
          </a:p>
          <a:p>
            <a:pPr marL="457200" lvl="1" indent="0">
              <a:buNone/>
              <a:tabLst>
                <a:tab pos="398463" algn="l"/>
              </a:tabLst>
            </a:pPr>
            <a:endParaRPr lang="en-US" sz="2000" b="1" i="1" dirty="0">
              <a:solidFill>
                <a:srgbClr val="FFD966"/>
              </a:solidFill>
            </a:endParaRPr>
          </a:p>
          <a:p>
            <a:pPr marL="0" indent="0" algn="ctr">
              <a:buNone/>
              <a:tabLst>
                <a:tab pos="398463" algn="l"/>
              </a:tabLst>
            </a:pPr>
            <a:r>
              <a:rPr lang="en-US" sz="5200" b="1" dirty="0">
                <a:solidFill>
                  <a:schemeClr val="bg1"/>
                </a:solidFill>
              </a:rPr>
              <a:t>Praise God for the gift of His Son!</a:t>
            </a:r>
            <a:endParaRPr lang="en-US" sz="5200" dirty="0">
              <a:solidFill>
                <a:schemeClr val="bg1"/>
              </a:solidFill>
            </a:endParaRPr>
          </a:p>
        </p:txBody>
      </p:sp>
    </p:spTree>
    <p:extLst>
      <p:ext uri="{BB962C8B-B14F-4D97-AF65-F5344CB8AC3E}">
        <p14:creationId xmlns:p14="http://schemas.microsoft.com/office/powerpoint/2010/main" val="648796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1085</Words>
  <Application>Microsoft Office PowerPoint</Application>
  <PresentationFormat>Widescreen</PresentationFormat>
  <Paragraphs>88</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Pristina</vt:lpstr>
      <vt:lpstr>Calibri</vt:lpstr>
      <vt:lpstr>Calibri Light</vt:lpstr>
      <vt:lpstr>Six feet under</vt:lpstr>
      <vt:lpstr>Arial</vt:lpstr>
      <vt:lpstr>Office Theme</vt:lpstr>
      <vt:lpstr>About My Father’s Business</vt:lpstr>
      <vt:lpstr>What Jesus Teaches us in John 8:1-11</vt:lpstr>
      <vt:lpstr>What Jesus Teaches us in John 8:1-11</vt:lpstr>
      <vt:lpstr>What Jesus Teaches us in John 8:1-11</vt:lpstr>
      <vt:lpstr>What Jesus Teaches us in John 8:1-11</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18</cp:revision>
  <dcterms:created xsi:type="dcterms:W3CDTF">2017-09-01T17:46:22Z</dcterms:created>
  <dcterms:modified xsi:type="dcterms:W3CDTF">2017-12-24T20:35:59Z</dcterms:modified>
</cp:coreProperties>
</file>