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59" r:id="rId4"/>
    <p:sldId id="258" r:id="rId5"/>
    <p:sldId id="260" r:id="rId6"/>
    <p:sldId id="261" r:id="rId7"/>
    <p:sldId id="262" r:id="rId8"/>
    <p:sldId id="263" r:id="rId9"/>
  </p:sldIdLst>
  <p:sldSz cx="12192000" cy="6858000"/>
  <p:notesSz cx="6858000" cy="9144000"/>
  <p:embeddedFontLst>
    <p:embeddedFont>
      <p:font typeface="Calibri Light" panose="020F0302020204030204" pitchFamily="34" charset="0"/>
      <p:regular r:id="rId12"/>
      <p:italic r:id="rId13"/>
    </p:embeddedFont>
    <p:embeddedFont>
      <p:font typeface="Six feet under" panose="02000000000000000000" pitchFamily="2" charset="0"/>
      <p:regular r:id="rId14"/>
    </p:embeddedFont>
    <p:embeddedFont>
      <p:font typeface="Pristina" panose="03060402040406080204" pitchFamily="66" charset="0"/>
      <p:regular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2572" autoAdjust="0"/>
  </p:normalViewPr>
  <p:slideViewPr>
    <p:cSldViewPr snapToGrid="0">
      <p:cViewPr varScale="1">
        <p:scale>
          <a:sx n="41" d="100"/>
          <a:sy n="41" d="100"/>
        </p:scale>
        <p:origin x="864" y="48"/>
      </p:cViewPr>
      <p:guideLst/>
    </p:cSldViewPr>
  </p:slideViewPr>
  <p:notesTextViewPr>
    <p:cViewPr>
      <p:scale>
        <a:sx n="1" d="1"/>
        <a:sy n="1" d="1"/>
      </p:scale>
      <p:origin x="0" y="0"/>
    </p:cViewPr>
  </p:notesTextViewPr>
  <p:notesViewPr>
    <p:cSldViewPr snapToGrid="0">
      <p:cViewPr>
        <p:scale>
          <a:sx n="78" d="100"/>
          <a:sy n="78" d="100"/>
        </p:scale>
        <p:origin x="230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1" y="0"/>
            <a:ext cx="3676261" cy="700088"/>
          </a:xfrm>
          <a:prstGeom prst="rect">
            <a:avLst/>
          </a:prstGeom>
        </p:spPr>
        <p:txBody>
          <a:bodyPr vert="horz" lIns="91440" tIns="45720" rIns="91440" bIns="45720"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1: </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1" y="0"/>
            <a:ext cx="1817882" cy="458788"/>
          </a:xfrm>
          <a:prstGeom prst="rect">
            <a:avLst/>
          </a:prstGeom>
        </p:spPr>
        <p:txBody>
          <a:bodyPr vert="horz" lIns="91440" tIns="45720" rIns="91440" bIns="45720" rtlCol="0"/>
          <a:lstStyle>
            <a:lvl1pPr algn="r">
              <a:defRPr sz="1200"/>
            </a:lvl1pPr>
          </a:lstStyle>
          <a:p>
            <a:r>
              <a:rPr lang="en-US" dirty="0"/>
              <a:t>September 10, 2017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E804-DD95-4E28-BB5C-3B5C6CCA9326}" type="datetimeFigureOut">
              <a:rPr lang="en-US" smtClean="0"/>
              <a:t>1/14/2018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his ministry, Jesus befriended a family in the little town of Bethany, just outside of Jerusalem.  Lazarus, Martha and Mary.</a:t>
            </a:r>
          </a:p>
          <a:p>
            <a:pPr marL="171450" indent="-171450">
              <a:buFont typeface="Arial" panose="020B0604020202020204" pitchFamily="34" charset="0"/>
              <a:buChar char="•"/>
            </a:pPr>
            <a:r>
              <a:rPr lang="en-US" b="0" dirty="0"/>
              <a:t>We don’t know a great deal about the individuals.  Most of what we know come from our text, the occasion of Jesus raising Lazarus from the dead (John 11:1-44), and the time at Simon the leper’s house when Mary washed Jesus’s feet with fragrant oil (John 12:1-8).</a:t>
            </a:r>
          </a:p>
          <a:p>
            <a:pPr marL="171450" indent="-171450">
              <a:buFont typeface="Arial" panose="020B0604020202020204" pitchFamily="34" charset="0"/>
              <a:buChar char="•"/>
            </a:pPr>
            <a:r>
              <a:rPr lang="en-US" b="0" dirty="0"/>
              <a:t>It is possible that Martha was Simon the Leper’s wife (He a man cleansed of his leprosy).  As she served when Jesus ate at Simon’s home. (cf. John 12:2).</a:t>
            </a:r>
          </a:p>
          <a:p>
            <a:pPr marL="171450" indent="-171450">
              <a:buFont typeface="Arial" panose="020B0604020202020204" pitchFamily="34" charset="0"/>
              <a:buChar char="•"/>
            </a:pPr>
            <a:r>
              <a:rPr lang="en-US" b="1" dirty="0"/>
              <a:t>The scripture states clearly their friendship on the occasion of Lazarus’ sickness and eventual death.</a:t>
            </a:r>
          </a:p>
          <a:p>
            <a:pPr marL="0" indent="0">
              <a:buFont typeface="Arial" panose="020B0604020202020204" pitchFamily="34" charset="0"/>
              <a:buNone/>
            </a:pPr>
            <a:r>
              <a:rPr lang="en-US" b="1" dirty="0"/>
              <a:t>(John 11:5), </a:t>
            </a:r>
            <a:r>
              <a:rPr lang="en-US" b="0" i="1" dirty="0"/>
              <a:t>“</a:t>
            </a:r>
            <a:r>
              <a:rPr lang="en-US" i="1" dirty="0"/>
              <a:t>Now Jesus loved Martha and her sister and Lazarus.”</a:t>
            </a:r>
            <a:endParaRPr lang="en-US" b="0" i="1" dirty="0"/>
          </a:p>
          <a:p>
            <a:pPr marL="171450" indent="-171450">
              <a:buFont typeface="Arial" panose="020B0604020202020204" pitchFamily="34" charset="0"/>
              <a:buChar char="•"/>
            </a:pPr>
            <a:r>
              <a:rPr lang="en-US" b="0" dirty="0"/>
              <a:t>The account we are interested in is recorded in Luke 10, an occasion when Jesus came to visit.  It recounts a conversation that Jesus had with Martha about her sister.</a:t>
            </a:r>
          </a:p>
          <a:p>
            <a:endParaRPr lang="en-US" b="1" dirty="0"/>
          </a:p>
          <a:p>
            <a:r>
              <a:rPr lang="en-US" b="1" dirty="0"/>
              <a:t>(Luke 10:38-42), </a:t>
            </a:r>
            <a:r>
              <a:rPr lang="en-US" i="1" dirty="0"/>
              <a:t>“Now it happened as they went that He entered a certain village; and a certain woman named Martha welcomed Him into her house.</a:t>
            </a:r>
            <a:r>
              <a:rPr lang="en-US" i="1" baseline="30000" dirty="0"/>
              <a:t> 39</a:t>
            </a:r>
            <a:r>
              <a:rPr lang="en-US" i="1" dirty="0"/>
              <a:t> And she had a sister called Mary, who also sat at Jesus’ feet and heard His word.</a:t>
            </a:r>
            <a:r>
              <a:rPr lang="en-US" i="1" baseline="30000" dirty="0"/>
              <a:t> 40</a:t>
            </a:r>
            <a:r>
              <a:rPr lang="en-US" i="1" dirty="0"/>
              <a:t> But Martha was distracted with much serving, and she approached Him and said, “Lord, do You not care that my sister has left me to serve alone? Therefore tell her to help me.” </a:t>
            </a:r>
            <a:r>
              <a:rPr lang="en-US" i="1" baseline="30000" dirty="0"/>
              <a:t>41</a:t>
            </a:r>
            <a:r>
              <a:rPr lang="en-US" i="1" dirty="0"/>
              <a:t> And Jesus answered and said to her, “Martha, Martha, you are worried and troubled about many things.</a:t>
            </a:r>
            <a:r>
              <a:rPr lang="en-US" i="1" baseline="30000" dirty="0"/>
              <a:t> 42</a:t>
            </a:r>
            <a:r>
              <a:rPr lang="en-US" i="1" dirty="0"/>
              <a:t> But one thing is needed, and Mary has chosen that good part, which will not be taken away from her.”</a:t>
            </a:r>
          </a:p>
          <a:p>
            <a:endParaRPr lang="en-US" dirty="0"/>
          </a:p>
          <a:p>
            <a:r>
              <a:rPr lang="en-US" dirty="0"/>
              <a:t>We want to note some lessons we can learn from these two women, from their actions on this occasion in the presence of Jesus.</a:t>
            </a:r>
          </a:p>
          <a:p>
            <a:endParaRPr lang="en-US" dirty="0"/>
          </a:p>
          <a:p>
            <a:endParaRPr lang="en-US" dirty="0"/>
          </a:p>
          <a:p>
            <a:r>
              <a:rPr lang="en-US" dirty="0"/>
              <a:t>Picture attribution:  More Good Foundation (cropped, with background blurred) Creative Commons </a:t>
            </a:r>
            <a:r>
              <a:rPr lang="en-US" dirty="0" err="1"/>
              <a:t>Liscense</a:t>
            </a:r>
            <a:endParaRPr lang="en-US" dirty="0"/>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Martha is viewed critically by many, due to the conversations she had with her Lord.</a:t>
            </a:r>
          </a:p>
          <a:p>
            <a:pPr marL="171450" indent="-171450">
              <a:buFont typeface="Arial" panose="020B0604020202020204" pitchFamily="34" charset="0"/>
              <a:buChar char="•"/>
            </a:pPr>
            <a:r>
              <a:rPr lang="en-US" b="0" dirty="0"/>
              <a:t>In our text, her complaint that Mary was not helping</a:t>
            </a:r>
          </a:p>
          <a:p>
            <a:pPr marL="0" indent="0">
              <a:buFont typeface="Arial" panose="020B0604020202020204" pitchFamily="34" charset="0"/>
              <a:buNone/>
            </a:pPr>
            <a:r>
              <a:rPr lang="en-US" b="1" dirty="0"/>
              <a:t>(10:40), </a:t>
            </a:r>
            <a:r>
              <a:rPr lang="en-US" b="0" i="1" dirty="0"/>
              <a:t>“</a:t>
            </a:r>
            <a:r>
              <a:rPr lang="en-US" i="1" dirty="0"/>
              <a:t>But Martha was distracted with much serving, and she approached Him and said, “Lord, do You not care that my sister has left me to serve alone? Therefore tell her to help me.”</a:t>
            </a:r>
            <a:endParaRPr lang="en-US" b="0" i="1" dirty="0"/>
          </a:p>
          <a:p>
            <a:pPr marL="171450" indent="-171450">
              <a:buFont typeface="Arial" panose="020B0604020202020204" pitchFamily="34" charset="0"/>
              <a:buChar char="•"/>
            </a:pPr>
            <a:r>
              <a:rPr lang="en-US" b="0" dirty="0"/>
              <a:t>Her perceived rebuke of Jesus, who did not come in time to prevent the death of Lazarus (John 11)</a:t>
            </a:r>
          </a:p>
          <a:p>
            <a:pPr marL="171450" indent="-171450">
              <a:buFont typeface="Arial" panose="020B0604020202020204" pitchFamily="34" charset="0"/>
              <a:buChar char="•"/>
            </a:pPr>
            <a:r>
              <a:rPr lang="en-US" b="0" dirty="0"/>
              <a:t>Consider the following example, from an article in Truth Magazine.  (Note, however, the article was actually complimentary of her overall).</a:t>
            </a:r>
          </a:p>
          <a:p>
            <a:pPr algn="ctr"/>
            <a:r>
              <a:rPr lang="en-US" b="1" dirty="0">
                <a:effectLst/>
              </a:rPr>
              <a:t>Adviser To The Lord</a:t>
            </a:r>
            <a:endParaRPr lang="en-US" dirty="0">
              <a:effectLst/>
            </a:endParaRPr>
          </a:p>
          <a:p>
            <a:r>
              <a:rPr lang="en-US" dirty="0">
                <a:effectLst/>
              </a:rPr>
              <a:t>     "Martha was a woman of impulse, energy, practical duty; like Peter, she was ready even to give advice to her Lord, and eager to put everybody in his rightful place" (Pulpit Commentary, Vol. XVII, p. 90). This trait was certainly not one of Martha's good points. When Jesus arrived after Lazarus' death, Martha said, "Lord, if You had been here, my brother would not have died" (Jn. 11:21). When Jesus was ready to raise Lazarus from the dead and had said, "Remove the stone," Martha piped up, "Lord, by this time there will be a stench; for he has been dead four days" (Jn. 11:39). With Mary sitting at the feed of Jesus while she herself served as hostess, Martha felt the need to counsel the Lord. She said, "Lord do You not care that my sister has left me to do all the serving alone? Then tell her to help me" (Lk. 39:40). What nerve!</a:t>
            </a:r>
          </a:p>
          <a:p>
            <a:r>
              <a:rPr lang="en-US" dirty="0">
                <a:effectLst/>
              </a:rPr>
              <a:t>     Of course we still have some around today who feel they must advise the Lord. There are those who feel they need to advise Him on what kind of music He should want in worship to Him. There are those who feel they need to advise Him on which organization can do a better job of doing His work. There are those who feel they need to advise Him on which kind of sinners He should save. All of these advisers need to read Romans 11:34. The passage says, "For who has known the mind of the Lord, or who became His counselor?"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 would like you to consider the context of these conversations – the succinct nature of them (we only have a few words from her lips) – the fact that she was an intimate friend of Jesus.  And as such, judge her gently and fairly!</a:t>
            </a:r>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189323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The little bit we know of her reveals her to be Hospitable</a:t>
            </a:r>
            <a:endParaRPr lang="en-US" dirty="0">
              <a:effectLst/>
            </a:endParaRPr>
          </a:p>
          <a:p>
            <a:r>
              <a:rPr lang="en-US" b="1" dirty="0">
                <a:effectLst/>
              </a:rPr>
              <a:t>(10:40), </a:t>
            </a:r>
            <a:r>
              <a:rPr lang="en-US" i="1" dirty="0">
                <a:effectLst/>
              </a:rPr>
              <a:t>“</a:t>
            </a:r>
            <a:r>
              <a:rPr lang="en-US" i="1" dirty="0"/>
              <a:t>But Martha was distracted with much serving, and she approached Him and said, “Lord, do You not care that my sister has left me to serve alone? Therefore tell her to help me.”</a:t>
            </a:r>
            <a:endParaRPr lang="en-US" i="1" dirty="0">
              <a:effectLst/>
            </a:endParaRPr>
          </a:p>
          <a:p>
            <a:r>
              <a:rPr lang="en-US" b="1" dirty="0">
                <a:effectLst/>
              </a:rPr>
              <a:t>(John 12:1-2), </a:t>
            </a:r>
            <a:r>
              <a:rPr lang="en-US" i="1" dirty="0">
                <a:effectLst/>
              </a:rPr>
              <a:t>“</a:t>
            </a:r>
            <a:r>
              <a:rPr lang="en-US" i="1" dirty="0"/>
              <a:t>Then, six days before the Passover, Jesus came to Bethany, where Lazarus was who had been dead, whom He had raised from the dead.</a:t>
            </a:r>
            <a:r>
              <a:rPr lang="en-US" i="1" baseline="30000" dirty="0"/>
              <a:t> 2</a:t>
            </a:r>
            <a:r>
              <a:rPr lang="en-US" i="1" dirty="0"/>
              <a:t> There they made Him a supper; and Martha served, but Lazarus was one of those who sat at the table with Him.”</a:t>
            </a:r>
            <a:endParaRPr lang="en-US" i="1" dirty="0">
              <a:effectLst/>
            </a:endParaRPr>
          </a:p>
          <a:p>
            <a:pPr marL="171450" indent="-171450">
              <a:buFont typeface="Arial" panose="020B0604020202020204" pitchFamily="34" charset="0"/>
              <a:buChar char="•"/>
            </a:pPr>
            <a:r>
              <a:rPr lang="en-US" dirty="0">
                <a:effectLst/>
              </a:rPr>
              <a:t>It seems Martha was always ready to open up her home to Jesus and His followers.</a:t>
            </a:r>
          </a:p>
          <a:p>
            <a:pPr marL="171450" indent="-171450">
              <a:buFont typeface="Arial" panose="020B0604020202020204" pitchFamily="34" charset="0"/>
              <a:buChar char="•"/>
            </a:pPr>
            <a:r>
              <a:rPr lang="en-US" dirty="0">
                <a:effectLst/>
              </a:rPr>
              <a:t>The Bible certainly teaches that this trait should be found in all of us. </a:t>
            </a:r>
          </a:p>
          <a:p>
            <a:pPr marL="0" indent="0">
              <a:buFont typeface="Arial" panose="020B0604020202020204" pitchFamily="34" charset="0"/>
              <a:buNone/>
            </a:pPr>
            <a:r>
              <a:rPr lang="en-US" b="1" dirty="0">
                <a:effectLst/>
              </a:rPr>
              <a:t>(Romans 12:13), [Call to behave like a Christian should], </a:t>
            </a:r>
            <a:r>
              <a:rPr lang="en-US" i="1" dirty="0">
                <a:effectLst/>
              </a:rPr>
              <a:t>“</a:t>
            </a:r>
            <a:r>
              <a:rPr lang="en-US" i="1" dirty="0"/>
              <a:t>distributing to the needs of the saints, given to hospitality.”</a:t>
            </a:r>
            <a:endParaRPr lang="en-US" i="1" dirty="0">
              <a:effectLst/>
            </a:endParaRPr>
          </a:p>
          <a:p>
            <a:pPr marL="0" indent="0">
              <a:buFont typeface="Arial" panose="020B0604020202020204" pitchFamily="34" charset="0"/>
              <a:buNone/>
            </a:pPr>
            <a:r>
              <a:rPr lang="en-US" b="1" dirty="0">
                <a:effectLst/>
              </a:rPr>
              <a:t>(1 Peter 4:9), </a:t>
            </a:r>
            <a:r>
              <a:rPr lang="en-US" i="1" dirty="0">
                <a:effectLst/>
              </a:rPr>
              <a:t>“</a:t>
            </a:r>
            <a:r>
              <a:rPr lang="en-US" i="1" dirty="0"/>
              <a:t>Be hospitable to one another </a:t>
            </a:r>
            <a:r>
              <a:rPr lang="en-US" i="1" u="sng" dirty="0"/>
              <a:t>without grumbling</a:t>
            </a:r>
            <a:r>
              <a:rPr lang="en-US" i="1" dirty="0"/>
              <a:t>.”</a:t>
            </a:r>
            <a:endParaRPr lang="en-US" i="1" dirty="0">
              <a:effectLst/>
            </a:endParaRPr>
          </a:p>
          <a:p>
            <a:pPr marL="0" indent="0">
              <a:buFont typeface="Arial" panose="020B0604020202020204" pitchFamily="34" charset="0"/>
              <a:buNone/>
            </a:pPr>
            <a:r>
              <a:rPr lang="en-US" b="1" dirty="0">
                <a:effectLst/>
              </a:rPr>
              <a:t>(Hebrews 13:2), </a:t>
            </a:r>
            <a:r>
              <a:rPr lang="en-US" i="1" dirty="0">
                <a:effectLst/>
              </a:rPr>
              <a:t>“</a:t>
            </a:r>
            <a:r>
              <a:rPr lang="en-US" i="1" dirty="0"/>
              <a:t>Do not forget to entertain strangers, for by so doing some have unwittingly entertained angels.”</a:t>
            </a:r>
            <a:endParaRPr lang="en-US" i="1" dirty="0">
              <a:effectLst/>
            </a:endParaRPr>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693940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(Luke 10:41-42), </a:t>
            </a:r>
            <a:r>
              <a:rPr lang="en-US" b="0" i="1" dirty="0">
                <a:effectLst/>
              </a:rPr>
              <a:t>“</a:t>
            </a:r>
            <a:r>
              <a:rPr lang="en-US" i="1" dirty="0"/>
              <a:t>But Martha was distracted with much serving, and she approached Him and said, “Lord, do You not care that my sister has left me to serve alone? Therefore tell her to help me.”  </a:t>
            </a:r>
            <a:r>
              <a:rPr lang="en-US" i="1" baseline="30000" dirty="0"/>
              <a:t>41</a:t>
            </a:r>
            <a:r>
              <a:rPr lang="en-US" i="1" dirty="0"/>
              <a:t> And Jesus answered and said to her, “Martha, Martha, you are worried and troubled about many things.”</a:t>
            </a:r>
          </a:p>
          <a:p>
            <a:pPr marL="171450" indent="-171450">
              <a:buFont typeface="Arial" panose="020B0604020202020204" pitchFamily="34" charset="0"/>
              <a:buChar char="•"/>
            </a:pPr>
            <a:r>
              <a:rPr lang="en-US" b="0" i="0" dirty="0">
                <a:effectLst/>
              </a:rPr>
              <a:t>Consider the woman who rejoices having individuals in their homes, and is unconcerned if all is not perfect.  She knows that the important thing is the hospitality and association</a:t>
            </a:r>
          </a:p>
          <a:p>
            <a:pPr marL="171450" indent="-171450">
              <a:buFont typeface="Arial" panose="020B0604020202020204" pitchFamily="34" charset="0"/>
              <a:buChar char="•"/>
            </a:pPr>
            <a:r>
              <a:rPr lang="en-US" b="0" i="0" dirty="0">
                <a:effectLst/>
              </a:rPr>
              <a:t>The consider the woman who is having individuals over, and MUST have everything JUST SO!  She worries about how she will be perceived, what he house looks like, what people might think.  Hospitality becomes a burden… or worse, a chance to show off, (an occasion of pride).</a:t>
            </a:r>
          </a:p>
          <a:p>
            <a:pPr marL="171450" indent="-171450">
              <a:buFont typeface="Arial" panose="020B0604020202020204" pitchFamily="34" charset="0"/>
              <a:buChar char="•"/>
            </a:pPr>
            <a:endParaRPr lang="en-US" b="0" i="0" dirty="0">
              <a:effectLst/>
            </a:endParaRPr>
          </a:p>
          <a:p>
            <a:pPr marL="171450" indent="-171450">
              <a:buFont typeface="Arial" panose="020B0604020202020204" pitchFamily="34" charset="0"/>
              <a:buChar char="•"/>
            </a:pPr>
            <a:r>
              <a:rPr lang="en-US" b="1" i="0" dirty="0">
                <a:effectLst/>
              </a:rPr>
              <a:t>Worry and Anxiety is always problematic.  The worries of the world can choke out the word!</a:t>
            </a:r>
          </a:p>
          <a:p>
            <a:r>
              <a:rPr lang="en-US" b="1" dirty="0">
                <a:effectLst/>
              </a:rPr>
              <a:t>(Matthew 13:22), </a:t>
            </a:r>
            <a:r>
              <a:rPr lang="en-US" b="0" i="1" dirty="0">
                <a:effectLst/>
              </a:rPr>
              <a:t>“</a:t>
            </a:r>
            <a:r>
              <a:rPr lang="en-US" b="0" i="1" dirty="0"/>
              <a:t>Now he who received seed among the thorns is he who hears the word, and the cares of this world and the deceitfulness of riches choke the word, and he becomes unfruitful.”</a:t>
            </a:r>
          </a:p>
          <a:p>
            <a:r>
              <a:rPr lang="en-US" b="1" i="0" dirty="0">
                <a:effectLst/>
              </a:rPr>
              <a:t>(Matthew 6:25), </a:t>
            </a:r>
            <a:r>
              <a:rPr lang="en-US" b="0" i="1" dirty="0">
                <a:effectLst/>
              </a:rPr>
              <a:t>“</a:t>
            </a:r>
            <a:r>
              <a:rPr lang="en-US" i="1" dirty="0"/>
              <a:t>Therefore I say to you, do not worry about your life, what you will eat or what you will drink; nor about your body, what you will put on. Is not life more than food and the body more than clothing?”</a:t>
            </a:r>
            <a:endParaRPr lang="en-US" b="0" i="1" dirty="0">
              <a:effectLst/>
            </a:endParaRPr>
          </a:p>
          <a:p>
            <a:r>
              <a:rPr lang="en-US" b="1" i="0" dirty="0">
                <a:effectLst/>
              </a:rPr>
              <a:t>(33), </a:t>
            </a:r>
            <a:r>
              <a:rPr lang="en-US" b="0" i="1" dirty="0">
                <a:effectLst/>
              </a:rPr>
              <a:t>“B</a:t>
            </a:r>
            <a:r>
              <a:rPr lang="en-US" i="1" dirty="0"/>
              <a:t>ut seek first the kingdom of God and His righteousness, and all these things shall be added to you.</a:t>
            </a:r>
            <a:r>
              <a:rPr lang="en-US" i="1" baseline="30000" dirty="0"/>
              <a:t> 34</a:t>
            </a:r>
            <a:r>
              <a:rPr lang="en-US" i="1" dirty="0"/>
              <a:t> Therefore do not worry about tomorrow, for tomorrow will worry about its own things. Sufficient for the day is its own trouble.”</a:t>
            </a:r>
            <a:endParaRPr lang="en-US" b="0" i="1" dirty="0">
              <a:effectLst/>
            </a:endParaRPr>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6414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rPr>
              <a:t>(John 12:1-3), </a:t>
            </a:r>
            <a:r>
              <a:rPr lang="en-US" b="0" i="1" dirty="0">
                <a:effectLst/>
              </a:rPr>
              <a:t>“</a:t>
            </a:r>
            <a:r>
              <a:rPr lang="en-US" i="1" dirty="0"/>
              <a:t>Then, six days before the Passover, Jesus came to Bethany, where Lazarus was who had been dead, whom He had raised from the dead.</a:t>
            </a:r>
            <a:r>
              <a:rPr lang="en-US" i="1" baseline="30000" dirty="0"/>
              <a:t> 2</a:t>
            </a:r>
            <a:r>
              <a:rPr lang="en-US" i="1" dirty="0"/>
              <a:t> There they made Him a supper; and Martha served, but Lazarus was one of those who sat at the table with Him.</a:t>
            </a:r>
            <a:r>
              <a:rPr lang="en-US" i="1" baseline="30000" dirty="0"/>
              <a:t> 3</a:t>
            </a:r>
            <a:r>
              <a:rPr lang="en-US" i="1" dirty="0"/>
              <a:t> Then Mary took a pound of very costly oil of spikenard, anointed the feet of Jesus, and wiped His feet with her hair. And the house was filled with the fragrance of the oil.”</a:t>
            </a:r>
          </a:p>
          <a:p>
            <a:pPr marL="171450" indent="-171450">
              <a:buFont typeface="Arial" panose="020B0604020202020204" pitchFamily="34" charset="0"/>
              <a:buChar char="•"/>
            </a:pPr>
            <a:r>
              <a:rPr lang="en-US" b="0" i="0" dirty="0">
                <a:effectLst/>
              </a:rPr>
              <a:t>Personal devotion, Mary loved Jesus, as indicated by her actions here.</a:t>
            </a:r>
          </a:p>
          <a:p>
            <a:pPr marL="171450" indent="-171450">
              <a:buFont typeface="Arial" panose="020B0604020202020204" pitchFamily="34" charset="0"/>
              <a:buChar char="•"/>
            </a:pPr>
            <a:r>
              <a:rPr lang="en-US" b="0" i="0" dirty="0">
                <a:effectLst/>
              </a:rPr>
              <a:t>Such devotion is not always appreciated or understood (great value of the oil, used in this seemingly wasteful way).</a:t>
            </a:r>
          </a:p>
          <a:p>
            <a:pPr marL="171450" indent="-171450">
              <a:buFont typeface="Arial" panose="020B0604020202020204" pitchFamily="34" charset="0"/>
              <a:buChar char="•"/>
            </a:pPr>
            <a:r>
              <a:rPr lang="en-US" b="1" i="0" dirty="0">
                <a:effectLst/>
              </a:rPr>
              <a:t>We too, are to be entirely devoted to the Lord, regardless of how it will be perceived by others.</a:t>
            </a:r>
          </a:p>
          <a:p>
            <a:pPr marL="628650" lvl="1" indent="-171450">
              <a:buFont typeface="Arial" panose="020B0604020202020204" pitchFamily="34" charset="0"/>
              <a:buChar char="•"/>
            </a:pPr>
            <a:r>
              <a:rPr lang="en-US" b="0" i="0" dirty="0">
                <a:effectLst/>
              </a:rPr>
              <a:t>This devotion is seen in zeal and discipleship (Paul as example)</a:t>
            </a:r>
          </a:p>
          <a:p>
            <a:pPr marL="0" lvl="0" indent="0">
              <a:buFont typeface="Arial" panose="020B0604020202020204" pitchFamily="34" charset="0"/>
              <a:buNone/>
            </a:pPr>
            <a:r>
              <a:rPr lang="en-US" b="1" i="0" dirty="0">
                <a:effectLst/>
              </a:rPr>
              <a:t>(Philippians 1:19-21), </a:t>
            </a:r>
            <a:r>
              <a:rPr lang="en-US" b="0" i="1" dirty="0">
                <a:effectLst/>
              </a:rPr>
              <a:t>“</a:t>
            </a:r>
            <a:r>
              <a:rPr lang="en-US" i="1" dirty="0"/>
              <a:t>For I know that this will turn out for my deliverance through your prayer and the supply of the Spirit of Jesus Christ,</a:t>
            </a:r>
            <a:r>
              <a:rPr lang="en-US" i="1" baseline="30000" dirty="0"/>
              <a:t> 20</a:t>
            </a:r>
            <a:r>
              <a:rPr lang="en-US" i="1" dirty="0"/>
              <a:t> according to my earnest expectation and hope </a:t>
            </a:r>
            <a:r>
              <a:rPr lang="en-US" i="1" u="sng" dirty="0"/>
              <a:t>that in nothing I shall be ashamed, but with all boldness, as always, so now also Christ will be magnified in my body</a:t>
            </a:r>
            <a:r>
              <a:rPr lang="en-US" i="1" dirty="0"/>
              <a:t>, whether by life or by death.</a:t>
            </a:r>
            <a:r>
              <a:rPr lang="en-US" i="1" baseline="30000" dirty="0"/>
              <a:t> 21</a:t>
            </a:r>
            <a:r>
              <a:rPr lang="en-US" i="1" dirty="0"/>
              <a:t> For to me, to live is Christ, and to die is gain.”</a:t>
            </a:r>
            <a:endParaRPr lang="en-US" b="0" i="1" dirty="0">
              <a:effectLst/>
            </a:endParaRPr>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3764578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rPr>
              <a:t>In John 11, Mary’s brother Lazarus had died.</a:t>
            </a:r>
          </a:p>
          <a:p>
            <a:pPr marL="171450" indent="-171450">
              <a:buFont typeface="Arial" panose="020B0604020202020204" pitchFamily="34" charset="0"/>
              <a:buChar char="•"/>
            </a:pPr>
            <a:r>
              <a:rPr lang="en-US" b="0" i="0" dirty="0">
                <a:effectLst/>
              </a:rPr>
              <a:t>Where Martha went out to meet Jesus, Mary remained behind</a:t>
            </a:r>
          </a:p>
          <a:p>
            <a:pPr marL="171450" indent="-171450">
              <a:buFont typeface="Arial" panose="020B0604020202020204" pitchFamily="34" charset="0"/>
              <a:buChar char="•"/>
            </a:pPr>
            <a:r>
              <a:rPr lang="en-US" b="0" i="0" dirty="0">
                <a:effectLst/>
              </a:rPr>
              <a:t>When Jesus called for her, and she met Him, her grief troubled the Lord.</a:t>
            </a:r>
          </a:p>
          <a:p>
            <a:pPr marL="0" indent="0">
              <a:buFont typeface="Arial" panose="020B0604020202020204" pitchFamily="34" charset="0"/>
              <a:buNone/>
            </a:pPr>
            <a:r>
              <a:rPr lang="en-US" b="1" i="0" dirty="0">
                <a:effectLst/>
              </a:rPr>
              <a:t>(John 11:32-33), </a:t>
            </a:r>
            <a:r>
              <a:rPr lang="en-US" b="0" i="1" dirty="0">
                <a:effectLst/>
              </a:rPr>
              <a:t>“</a:t>
            </a:r>
            <a:r>
              <a:rPr lang="en-US" i="1" dirty="0"/>
              <a:t>Then, when Mary came where Jesus was, and saw Him, she fell down at His feet, saying to Him, “Lord, if You had been here, my brother would not have died.” </a:t>
            </a:r>
            <a:r>
              <a:rPr lang="en-US" i="1" baseline="30000" dirty="0"/>
              <a:t>33</a:t>
            </a:r>
            <a:r>
              <a:rPr lang="en-US" i="1" dirty="0"/>
              <a:t> Therefore, when Jesus saw her weeping, and the Jews who came with her weeping, He groaned in the spirit and was troubled.”</a:t>
            </a:r>
          </a:p>
          <a:p>
            <a:pPr marL="171450" indent="-171450">
              <a:buFont typeface="Arial" panose="020B0604020202020204" pitchFamily="34" charset="0"/>
              <a:buChar char="•"/>
            </a:pPr>
            <a:r>
              <a:rPr lang="en-US" b="1" i="0" dirty="0">
                <a:effectLst/>
              </a:rPr>
              <a:t>Mary’s tender heart is obvious in these few glimpses we have.  She is a typical woman of righteousness, and it can be seen in her emotions and interactions with Jesus.</a:t>
            </a:r>
          </a:p>
          <a:p>
            <a:pPr marL="0" indent="0">
              <a:buFont typeface="Arial" panose="020B0604020202020204" pitchFamily="34" charset="0"/>
              <a:buNone/>
            </a:pPr>
            <a:r>
              <a:rPr lang="en-US" b="1" i="0" dirty="0">
                <a:effectLst/>
              </a:rPr>
              <a:t>(Ephesians 4:31-32), </a:t>
            </a:r>
            <a:r>
              <a:rPr lang="en-US" b="0" i="1" dirty="0">
                <a:effectLst/>
              </a:rPr>
              <a:t>“</a:t>
            </a:r>
            <a:r>
              <a:rPr lang="en-US" b="0" i="1" dirty="0"/>
              <a:t>Let all bitterness, wrath, anger, clamor, and evil speaking be put away from you, with all malice.</a:t>
            </a:r>
            <a:r>
              <a:rPr lang="en-US" b="0" i="1" baseline="30000" dirty="0"/>
              <a:t> 32</a:t>
            </a:r>
            <a:r>
              <a:rPr lang="en-US" b="0" i="1" dirty="0"/>
              <a:t> And </a:t>
            </a:r>
            <a:r>
              <a:rPr lang="en-US" b="0" i="1" u="sng" dirty="0"/>
              <a:t>be kind to one another, tenderhearted, forgiving one another</a:t>
            </a:r>
            <a:r>
              <a:rPr lang="en-US" b="0" i="1" dirty="0"/>
              <a:t>, even as God in Christ forgave you.”</a:t>
            </a:r>
            <a:endParaRPr lang="en-US" b="0" i="1" dirty="0">
              <a:effectLst/>
            </a:endParaRPr>
          </a:p>
        </p:txBody>
      </p:sp>
      <p:sp>
        <p:nvSpPr>
          <p:cNvPr id="4" name="Slide Number Placeholder 3"/>
          <p:cNvSpPr>
            <a:spLocks noGrp="1"/>
          </p:cNvSpPr>
          <p:nvPr>
            <p:ph type="sldNum" sz="quarter" idx="10"/>
          </p:nvPr>
        </p:nvSpPr>
        <p:spPr/>
        <p:txBody>
          <a:bodyPr/>
          <a:lstStyle/>
          <a:p>
            <a:fld id="{A974935B-E823-4A8A-94E1-DE1133B34292}" type="slidenum">
              <a:rPr lang="en-US" smtClean="0"/>
              <a:t>6</a:t>
            </a:fld>
            <a:endParaRPr lang="en-US"/>
          </a:p>
        </p:txBody>
      </p:sp>
    </p:spTree>
    <p:extLst>
      <p:ext uri="{BB962C8B-B14F-4D97-AF65-F5344CB8AC3E}">
        <p14:creationId xmlns:p14="http://schemas.microsoft.com/office/powerpoint/2010/main" val="310892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(Luke 10:39-42), </a:t>
            </a:r>
            <a:r>
              <a:rPr lang="en-US" i="1" dirty="0"/>
              <a:t>“And she had a sister called Mary, </a:t>
            </a:r>
            <a:r>
              <a:rPr lang="en-US" i="1" u="sng" dirty="0"/>
              <a:t>who also sat at Jesus’ feet and heard His word</a:t>
            </a:r>
            <a:r>
              <a:rPr lang="en-US" i="1" dirty="0"/>
              <a:t>.</a:t>
            </a:r>
            <a:r>
              <a:rPr lang="en-US" i="1" baseline="30000" dirty="0"/>
              <a:t> 40</a:t>
            </a:r>
            <a:r>
              <a:rPr lang="en-US" i="1" dirty="0"/>
              <a:t> But Martha was distracted with much serving, and she approached Him and said, “Lord, do You not care that my sister has left me to serve alone? Therefore tell her to help me.” </a:t>
            </a:r>
            <a:r>
              <a:rPr lang="en-US" i="1" baseline="30000" dirty="0"/>
              <a:t>41</a:t>
            </a:r>
            <a:r>
              <a:rPr lang="en-US" i="1" dirty="0"/>
              <a:t> And Jesus answered and said to her, “Martha, Martha, you are worried and troubled about many things.</a:t>
            </a:r>
            <a:r>
              <a:rPr lang="en-US" i="1" baseline="30000" dirty="0"/>
              <a:t> 42</a:t>
            </a:r>
            <a:r>
              <a:rPr lang="en-US" i="1" dirty="0"/>
              <a:t> But one thing is needed, and </a:t>
            </a:r>
            <a:r>
              <a:rPr lang="en-US" i="1" u="sng" dirty="0"/>
              <a:t>Mary has chosen that good part, which will not be taken away from her</a:t>
            </a:r>
            <a:r>
              <a:rPr lang="en-US" i="1" dirty="0"/>
              <a:t>.”</a:t>
            </a:r>
          </a:p>
          <a:p>
            <a:pPr marL="171450" indent="-171450">
              <a:buFont typeface="Arial" panose="020B0604020202020204" pitchFamily="34" charset="0"/>
              <a:buChar char="•"/>
            </a:pPr>
            <a:r>
              <a:rPr lang="en-US" i="0" dirty="0"/>
              <a:t>It is interesting to note that many consider Mary’s actions to be surprising</a:t>
            </a:r>
          </a:p>
          <a:p>
            <a:pPr marL="171450" indent="-171450">
              <a:buFont typeface="Arial" panose="020B0604020202020204" pitchFamily="34" charset="0"/>
              <a:buChar char="•"/>
            </a:pPr>
            <a:r>
              <a:rPr lang="en-US" i="0" dirty="0"/>
              <a:t>It was typical in Jewish culture for the men to be so engaged, and the women to keep themselves separate</a:t>
            </a:r>
          </a:p>
          <a:p>
            <a:pPr marL="171450" indent="-171450">
              <a:buFont typeface="Arial" panose="020B0604020202020204" pitchFamily="34" charset="0"/>
              <a:buChar char="•"/>
            </a:pPr>
            <a:r>
              <a:rPr lang="en-US" i="0" dirty="0"/>
              <a:t>But, the picture may be very different (Jesus, in reclining would mean that Mary was behind him, outside of the circle).</a:t>
            </a:r>
          </a:p>
          <a:p>
            <a:pPr marL="0" indent="0">
              <a:buFont typeface="Arial" panose="020B0604020202020204" pitchFamily="34" charset="0"/>
              <a:buNone/>
            </a:pPr>
            <a:r>
              <a:rPr lang="en-US" b="1" i="0" dirty="0"/>
              <a:t>(Expositor’s Bible – She put herself in the listening attitude, content to be in the shadow, outside the charmed circle, if she only might hear Him speak, whose words fell like a rain of music upon her soul.)</a:t>
            </a:r>
          </a:p>
          <a:p>
            <a:pPr marL="171450" indent="-171450">
              <a:buFont typeface="Arial" panose="020B0604020202020204" pitchFamily="34" charset="0"/>
              <a:buChar char="•"/>
            </a:pPr>
            <a:r>
              <a:rPr lang="en-US" i="0" dirty="0"/>
              <a:t>This is an indication of a spiritual thirst on Mary’s part</a:t>
            </a:r>
          </a:p>
          <a:p>
            <a:pPr marL="171450" indent="-171450">
              <a:buFont typeface="Arial" panose="020B0604020202020204" pitchFamily="34" charset="0"/>
              <a:buChar char="•"/>
            </a:pPr>
            <a:r>
              <a:rPr lang="en-US" b="1" i="0" dirty="0"/>
              <a:t>May we all have such a desire to hear the words of our God!</a:t>
            </a:r>
          </a:p>
          <a:p>
            <a:pPr marL="0" indent="0">
              <a:buFont typeface="Arial" panose="020B0604020202020204" pitchFamily="34" charset="0"/>
              <a:buNone/>
            </a:pPr>
            <a:r>
              <a:rPr lang="en-US" b="1" i="0" dirty="0"/>
              <a:t>(Psalm 19:7-10), </a:t>
            </a:r>
            <a:r>
              <a:rPr lang="en-US" i="1" dirty="0"/>
              <a:t>“The law of the Lord is perfect, converting the soul; The testimony of the Lord is sure, making wise the simple; </a:t>
            </a:r>
            <a:r>
              <a:rPr lang="en-US" i="1" baseline="30000" dirty="0"/>
              <a:t>8</a:t>
            </a:r>
            <a:r>
              <a:rPr lang="en-US" i="1" dirty="0"/>
              <a:t> The statutes of the Lord are right, rejoicing the heart; The commandment of the Lord is pure, enlightening the eyes; </a:t>
            </a:r>
            <a:r>
              <a:rPr lang="en-US" i="1" baseline="30000" dirty="0"/>
              <a:t>9</a:t>
            </a:r>
            <a:r>
              <a:rPr lang="en-US" i="1" dirty="0"/>
              <a:t> The fear of the Lord is clean, enduring forever; The judgments of the Lord are true and righteous altogether. </a:t>
            </a:r>
            <a:r>
              <a:rPr lang="en-US" i="1" baseline="30000" dirty="0"/>
              <a:t>10</a:t>
            </a:r>
            <a:r>
              <a:rPr lang="en-US" i="1" dirty="0"/>
              <a:t> More to be desired are they than gold, Yea, than much fine gold; Sweeter also than honey and the honeycomb.”</a:t>
            </a:r>
          </a:p>
        </p:txBody>
      </p:sp>
      <p:sp>
        <p:nvSpPr>
          <p:cNvPr id="4" name="Slide Number Placeholder 3"/>
          <p:cNvSpPr>
            <a:spLocks noGrp="1"/>
          </p:cNvSpPr>
          <p:nvPr>
            <p:ph type="sldNum" sz="quarter" idx="10"/>
          </p:nvPr>
        </p:nvSpPr>
        <p:spPr/>
        <p:txBody>
          <a:bodyPr/>
          <a:lstStyle/>
          <a:p>
            <a:fld id="{A974935B-E823-4A8A-94E1-DE1133B34292}" type="slidenum">
              <a:rPr lang="en-US" smtClean="0"/>
              <a:t>7</a:t>
            </a:fld>
            <a:endParaRPr lang="en-US"/>
          </a:p>
        </p:txBody>
      </p:sp>
    </p:spTree>
    <p:extLst>
      <p:ext uri="{BB962C8B-B14F-4D97-AF65-F5344CB8AC3E}">
        <p14:creationId xmlns:p14="http://schemas.microsoft.com/office/powerpoint/2010/main" val="1936799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There is room in the kingdom for all.  No matter culture, gender or personality.  So long as you are </a:t>
            </a:r>
            <a:r>
              <a:rPr lang="en-US"/>
              <a:t>faithful to the Lord!</a:t>
            </a:r>
            <a:endParaRPr lang="en-US" dirty="0"/>
          </a:p>
        </p:txBody>
      </p:sp>
      <p:sp>
        <p:nvSpPr>
          <p:cNvPr id="4" name="Slide Number Placeholder 3"/>
          <p:cNvSpPr>
            <a:spLocks noGrp="1"/>
          </p:cNvSpPr>
          <p:nvPr>
            <p:ph type="sldNum" sz="quarter" idx="10"/>
          </p:nvPr>
        </p:nvSpPr>
        <p:spPr/>
        <p:txBody>
          <a:bodyPr/>
          <a:lstStyle/>
          <a:p>
            <a:fld id="{A974935B-E823-4A8A-94E1-DE1133B34292}" type="slidenum">
              <a:rPr lang="en-US" smtClean="0"/>
              <a:t>8</a:t>
            </a:fld>
            <a:endParaRPr lang="en-US"/>
          </a:p>
        </p:txBody>
      </p:sp>
    </p:spTree>
    <p:extLst>
      <p:ext uri="{BB962C8B-B14F-4D97-AF65-F5344CB8AC3E}">
        <p14:creationId xmlns:p14="http://schemas.microsoft.com/office/powerpoint/2010/main" val="186226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1/14/2018</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1/14/2018</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1/14/2018</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1/14/2018</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1/14/2018</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1/14/2018</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1/14/2018</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1/14/2018</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1/14/2018</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1/14/2018</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1/14/2018</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1/14/2018</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3" y="5272391"/>
            <a:ext cx="8843033"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Mary and Martha</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(Luke 10:38-42)</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352697" y="129993"/>
            <a:ext cx="11547566" cy="967288"/>
          </a:xfrm>
        </p:spPr>
        <p:txBody>
          <a:bodyPr>
            <a:normAutofit/>
          </a:bodyPr>
          <a:lstStyle/>
          <a:p>
            <a:r>
              <a:rPr lang="en-US" sz="6000" dirty="0">
                <a:solidFill>
                  <a:schemeClr val="accent4">
                    <a:lumMod val="60000"/>
                    <a:lumOff val="40000"/>
                  </a:schemeClr>
                </a:solidFill>
                <a:latin typeface="Six feet under" panose="02000000000000000000" pitchFamily="2" charset="0"/>
              </a:rPr>
              <a:t>       Martha                            </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352697" y="1214846"/>
            <a:ext cx="5667103" cy="4962117"/>
          </a:xfrm>
        </p:spPr>
        <p:txBody>
          <a:bodyPr>
            <a:normAutofit/>
          </a:bodyPr>
          <a:lstStyle/>
          <a:p>
            <a:pPr marL="358775" indent="-358775">
              <a:tabLst>
                <a:tab pos="398463" algn="l"/>
              </a:tabLst>
            </a:pPr>
            <a:r>
              <a:rPr lang="en-US" sz="4400" b="1" dirty="0">
                <a:solidFill>
                  <a:schemeClr val="bg1"/>
                </a:solidFill>
              </a:rPr>
              <a:t>Personality? (40)</a:t>
            </a:r>
          </a:p>
          <a:p>
            <a:pPr marL="620713" indent="0">
              <a:buNone/>
              <a:tabLst>
                <a:tab pos="398463" algn="l"/>
              </a:tabLst>
            </a:pPr>
            <a:r>
              <a:rPr lang="en-US" sz="4400" i="1" dirty="0">
                <a:solidFill>
                  <a:schemeClr val="bg1"/>
                </a:solidFill>
              </a:rPr>
              <a:t>John 11:21, 39</a:t>
            </a:r>
          </a:p>
        </p:txBody>
      </p:sp>
      <p:sp>
        <p:nvSpPr>
          <p:cNvPr id="6" name="Content Placeholder 5">
            <a:extLst>
              <a:ext uri="{FF2B5EF4-FFF2-40B4-BE49-F238E27FC236}">
                <a16:creationId xmlns:a16="http://schemas.microsoft.com/office/drawing/2014/main" id="{FF22D044-5D43-4995-84C8-5EDB3DEFE641}"/>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90222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352697" y="129993"/>
            <a:ext cx="11547566" cy="967288"/>
          </a:xfrm>
        </p:spPr>
        <p:txBody>
          <a:bodyPr>
            <a:normAutofit/>
          </a:bodyPr>
          <a:lstStyle/>
          <a:p>
            <a:r>
              <a:rPr lang="en-US" sz="6000" dirty="0">
                <a:solidFill>
                  <a:schemeClr val="accent4">
                    <a:lumMod val="60000"/>
                    <a:lumOff val="40000"/>
                  </a:schemeClr>
                </a:solidFill>
                <a:latin typeface="Six feet under" panose="02000000000000000000" pitchFamily="2" charset="0"/>
              </a:rPr>
              <a:t>       Martha                            </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352697" y="1214846"/>
            <a:ext cx="5667103" cy="4962117"/>
          </a:xfrm>
        </p:spPr>
        <p:txBody>
          <a:bodyPr>
            <a:normAutofit/>
          </a:bodyPr>
          <a:lstStyle/>
          <a:p>
            <a:pPr marL="358775" indent="-358775">
              <a:tabLst>
                <a:tab pos="398463" algn="l"/>
              </a:tabLst>
            </a:pPr>
            <a:r>
              <a:rPr lang="en-US" sz="4400" b="1" dirty="0">
                <a:solidFill>
                  <a:schemeClr val="bg1"/>
                </a:solidFill>
              </a:rPr>
              <a:t>Personality? (40)</a:t>
            </a:r>
          </a:p>
          <a:p>
            <a:pPr marL="620713" indent="0">
              <a:buNone/>
              <a:tabLst>
                <a:tab pos="398463" algn="l"/>
              </a:tabLst>
            </a:pPr>
            <a:r>
              <a:rPr lang="en-US" sz="4400" i="1" dirty="0">
                <a:solidFill>
                  <a:schemeClr val="bg1"/>
                </a:solidFill>
              </a:rPr>
              <a:t>John 11:21, 39</a:t>
            </a:r>
          </a:p>
          <a:p>
            <a:pPr marL="349250" indent="-349250">
              <a:tabLst>
                <a:tab pos="398463" algn="l"/>
              </a:tabLst>
            </a:pPr>
            <a:r>
              <a:rPr lang="en-US" sz="4400" b="1" dirty="0">
                <a:solidFill>
                  <a:schemeClr val="bg1"/>
                </a:solidFill>
              </a:rPr>
              <a:t>Hospitable (40)</a:t>
            </a:r>
          </a:p>
          <a:p>
            <a:pPr marL="587375" indent="0">
              <a:buNone/>
              <a:tabLst>
                <a:tab pos="398463" algn="l"/>
              </a:tabLst>
            </a:pPr>
            <a:r>
              <a:rPr lang="en-US" sz="4400" i="1" dirty="0">
                <a:solidFill>
                  <a:schemeClr val="bg1"/>
                </a:solidFill>
              </a:rPr>
              <a:t>12:1-2; 1 Peter 4:9</a:t>
            </a:r>
          </a:p>
        </p:txBody>
      </p:sp>
      <p:sp>
        <p:nvSpPr>
          <p:cNvPr id="6" name="Content Placeholder 5">
            <a:extLst>
              <a:ext uri="{FF2B5EF4-FFF2-40B4-BE49-F238E27FC236}">
                <a16:creationId xmlns:a16="http://schemas.microsoft.com/office/drawing/2014/main" id="{FDEAC2B3-9A80-4765-832D-D551BFAEAC5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7641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352697" y="129993"/>
            <a:ext cx="11547566" cy="967288"/>
          </a:xfrm>
        </p:spPr>
        <p:txBody>
          <a:bodyPr>
            <a:normAutofit/>
          </a:bodyPr>
          <a:lstStyle/>
          <a:p>
            <a:r>
              <a:rPr lang="en-US" sz="6000" dirty="0">
                <a:solidFill>
                  <a:schemeClr val="accent4">
                    <a:lumMod val="60000"/>
                    <a:lumOff val="40000"/>
                  </a:schemeClr>
                </a:solidFill>
                <a:latin typeface="Six feet under" panose="02000000000000000000" pitchFamily="2" charset="0"/>
              </a:rPr>
              <a:t>       Martha                           </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352697" y="1214846"/>
            <a:ext cx="5667103" cy="5274444"/>
          </a:xfrm>
        </p:spPr>
        <p:txBody>
          <a:bodyPr>
            <a:normAutofit/>
          </a:bodyPr>
          <a:lstStyle/>
          <a:p>
            <a:pPr marL="358775" indent="-358775">
              <a:tabLst>
                <a:tab pos="398463" algn="l"/>
              </a:tabLst>
            </a:pPr>
            <a:r>
              <a:rPr lang="en-US" sz="4400" b="1" dirty="0">
                <a:solidFill>
                  <a:schemeClr val="bg1"/>
                </a:solidFill>
              </a:rPr>
              <a:t>Personality? (40)</a:t>
            </a:r>
          </a:p>
          <a:p>
            <a:pPr marL="620713" indent="0">
              <a:buNone/>
              <a:tabLst>
                <a:tab pos="398463" algn="l"/>
              </a:tabLst>
            </a:pPr>
            <a:r>
              <a:rPr lang="en-US" sz="4400" i="1" dirty="0">
                <a:solidFill>
                  <a:schemeClr val="bg1"/>
                </a:solidFill>
              </a:rPr>
              <a:t>John 11:21, 39</a:t>
            </a:r>
          </a:p>
          <a:p>
            <a:pPr marL="349250" indent="-349250">
              <a:tabLst>
                <a:tab pos="398463" algn="l"/>
              </a:tabLst>
            </a:pPr>
            <a:r>
              <a:rPr lang="en-US" sz="4400" b="1" dirty="0">
                <a:solidFill>
                  <a:schemeClr val="bg1"/>
                </a:solidFill>
              </a:rPr>
              <a:t>Hospitable (40)</a:t>
            </a:r>
          </a:p>
          <a:p>
            <a:pPr marL="587375" indent="0">
              <a:buNone/>
              <a:tabLst>
                <a:tab pos="398463" algn="l"/>
              </a:tabLst>
            </a:pPr>
            <a:r>
              <a:rPr lang="en-US" sz="4400" i="1" dirty="0">
                <a:solidFill>
                  <a:schemeClr val="bg1"/>
                </a:solidFill>
              </a:rPr>
              <a:t>12:1-2; 1 Peter 4:9</a:t>
            </a:r>
          </a:p>
          <a:p>
            <a:pPr marL="349250" indent="-349250">
              <a:tabLst>
                <a:tab pos="398463" algn="l"/>
              </a:tabLst>
            </a:pPr>
            <a:r>
              <a:rPr lang="en-US" sz="4400" b="1" dirty="0">
                <a:solidFill>
                  <a:schemeClr val="bg1"/>
                </a:solidFill>
              </a:rPr>
              <a:t>Anxious (40-41)</a:t>
            </a:r>
          </a:p>
          <a:p>
            <a:pPr marL="620713" indent="0">
              <a:buNone/>
              <a:tabLst>
                <a:tab pos="398463" algn="l"/>
              </a:tabLst>
            </a:pPr>
            <a:r>
              <a:rPr lang="en-US" sz="4400" i="1" dirty="0">
                <a:solidFill>
                  <a:schemeClr val="bg1"/>
                </a:solidFill>
              </a:rPr>
              <a:t>Matthew 13:22</a:t>
            </a:r>
          </a:p>
          <a:p>
            <a:pPr marL="620713" indent="0">
              <a:buNone/>
              <a:tabLst>
                <a:tab pos="398463" algn="l"/>
              </a:tabLst>
            </a:pPr>
            <a:r>
              <a:rPr lang="en-US" sz="4400" i="1" dirty="0">
                <a:solidFill>
                  <a:schemeClr val="bg1"/>
                </a:solidFill>
              </a:rPr>
              <a:t>Matthew 6:25,33</a:t>
            </a:r>
          </a:p>
          <a:p>
            <a:pPr marL="349250" indent="-349250">
              <a:tabLst>
                <a:tab pos="398463" algn="l"/>
              </a:tabLst>
            </a:pPr>
            <a:endParaRPr lang="en-US" sz="4400" dirty="0">
              <a:solidFill>
                <a:schemeClr val="bg1"/>
              </a:solidFill>
            </a:endParaRPr>
          </a:p>
        </p:txBody>
      </p:sp>
      <p:sp>
        <p:nvSpPr>
          <p:cNvPr id="6" name="Content Placeholder 5">
            <a:extLst>
              <a:ext uri="{FF2B5EF4-FFF2-40B4-BE49-F238E27FC236}">
                <a16:creationId xmlns:a16="http://schemas.microsoft.com/office/drawing/2014/main" id="{75051863-0322-402E-9F42-0AE28EAB5510}"/>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6756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anim calcmode="lin" valueType="num">
                                      <p:cBhvr>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352697" y="129993"/>
            <a:ext cx="11547566" cy="967288"/>
          </a:xfrm>
        </p:spPr>
        <p:txBody>
          <a:bodyPr>
            <a:normAutofit/>
          </a:bodyPr>
          <a:lstStyle/>
          <a:p>
            <a:r>
              <a:rPr lang="en-US" sz="6000" dirty="0">
                <a:solidFill>
                  <a:schemeClr val="accent4">
                    <a:lumMod val="60000"/>
                    <a:lumOff val="40000"/>
                  </a:schemeClr>
                </a:solidFill>
                <a:latin typeface="Six feet under" panose="02000000000000000000" pitchFamily="2" charset="0"/>
              </a:rPr>
              <a:t>       Martha                         Mary</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352697" y="1214846"/>
            <a:ext cx="5667103" cy="5274444"/>
          </a:xfrm>
        </p:spPr>
        <p:txBody>
          <a:bodyPr>
            <a:normAutofit/>
          </a:bodyPr>
          <a:lstStyle/>
          <a:p>
            <a:pPr marL="358775" indent="-358775">
              <a:tabLst>
                <a:tab pos="398463" algn="l"/>
              </a:tabLst>
            </a:pPr>
            <a:r>
              <a:rPr lang="en-US" sz="4400" b="1" dirty="0">
                <a:solidFill>
                  <a:schemeClr val="bg1"/>
                </a:solidFill>
              </a:rPr>
              <a:t>Personality? (40)</a:t>
            </a:r>
          </a:p>
          <a:p>
            <a:pPr marL="620713" indent="0">
              <a:buNone/>
              <a:tabLst>
                <a:tab pos="398463" algn="l"/>
              </a:tabLst>
            </a:pPr>
            <a:r>
              <a:rPr lang="en-US" sz="4400" i="1" dirty="0">
                <a:solidFill>
                  <a:schemeClr val="bg1"/>
                </a:solidFill>
              </a:rPr>
              <a:t>John 11:21, 39</a:t>
            </a:r>
          </a:p>
          <a:p>
            <a:pPr marL="349250" indent="-349250">
              <a:tabLst>
                <a:tab pos="398463" algn="l"/>
              </a:tabLst>
            </a:pPr>
            <a:r>
              <a:rPr lang="en-US" sz="4400" b="1" dirty="0">
                <a:solidFill>
                  <a:schemeClr val="bg1"/>
                </a:solidFill>
              </a:rPr>
              <a:t>Hospitable (40)</a:t>
            </a:r>
          </a:p>
          <a:p>
            <a:pPr marL="587375" indent="0">
              <a:buNone/>
              <a:tabLst>
                <a:tab pos="398463" algn="l"/>
              </a:tabLst>
            </a:pPr>
            <a:r>
              <a:rPr lang="en-US" sz="4400" i="1" dirty="0">
                <a:solidFill>
                  <a:schemeClr val="bg1"/>
                </a:solidFill>
              </a:rPr>
              <a:t>12:1-2; 1 Peter 4:9</a:t>
            </a:r>
          </a:p>
          <a:p>
            <a:pPr marL="349250" indent="-349250">
              <a:tabLst>
                <a:tab pos="398463" algn="l"/>
              </a:tabLst>
            </a:pPr>
            <a:r>
              <a:rPr lang="en-US" sz="4400" b="1" dirty="0">
                <a:solidFill>
                  <a:schemeClr val="bg1"/>
                </a:solidFill>
              </a:rPr>
              <a:t>Anxious (40-41)</a:t>
            </a:r>
          </a:p>
          <a:p>
            <a:pPr marL="620713" indent="0">
              <a:buNone/>
              <a:tabLst>
                <a:tab pos="398463" algn="l"/>
              </a:tabLst>
            </a:pPr>
            <a:r>
              <a:rPr lang="en-US" sz="4400" i="1" dirty="0">
                <a:solidFill>
                  <a:schemeClr val="bg1"/>
                </a:solidFill>
              </a:rPr>
              <a:t>Matthew 13:22</a:t>
            </a:r>
          </a:p>
          <a:p>
            <a:pPr marL="620713" indent="0">
              <a:buNone/>
              <a:tabLst>
                <a:tab pos="398463" algn="l"/>
              </a:tabLst>
            </a:pPr>
            <a:r>
              <a:rPr lang="en-US" sz="4400" i="1" dirty="0">
                <a:solidFill>
                  <a:schemeClr val="bg1"/>
                </a:solidFill>
              </a:rPr>
              <a:t>Matthew 6:25,33</a:t>
            </a:r>
          </a:p>
          <a:p>
            <a:pPr marL="349250" indent="-349250">
              <a:tabLst>
                <a:tab pos="398463" algn="l"/>
              </a:tabLst>
            </a:pPr>
            <a:endParaRPr lang="en-US" sz="4400" dirty="0">
              <a:solidFill>
                <a:schemeClr val="bg1"/>
              </a:solidFill>
            </a:endParaRPr>
          </a:p>
        </p:txBody>
      </p:sp>
      <p:sp>
        <p:nvSpPr>
          <p:cNvPr id="4" name="Content Placeholder 3">
            <a:extLst>
              <a:ext uri="{FF2B5EF4-FFF2-40B4-BE49-F238E27FC236}">
                <a16:creationId xmlns:a16="http://schemas.microsoft.com/office/drawing/2014/main" id="{4CF805AB-AD4E-4010-9B4B-AB5163777DC8}"/>
              </a:ext>
            </a:extLst>
          </p:cNvPr>
          <p:cNvSpPr>
            <a:spLocks noGrp="1"/>
          </p:cNvSpPr>
          <p:nvPr>
            <p:ph sz="half" idx="2"/>
          </p:nvPr>
        </p:nvSpPr>
        <p:spPr>
          <a:xfrm>
            <a:off x="6172199" y="1214845"/>
            <a:ext cx="5667103" cy="5513161"/>
          </a:xfrm>
        </p:spPr>
        <p:txBody>
          <a:bodyPr>
            <a:normAutofit/>
          </a:bodyPr>
          <a:lstStyle/>
          <a:p>
            <a:pPr marL="384175" indent="-384175"/>
            <a:r>
              <a:rPr lang="en-US" sz="4400" b="1" dirty="0">
                <a:solidFill>
                  <a:schemeClr val="bg1"/>
                </a:solidFill>
              </a:rPr>
              <a:t>Devoted to Jesus</a:t>
            </a:r>
          </a:p>
          <a:p>
            <a:pPr marL="630238" indent="0">
              <a:buNone/>
            </a:pPr>
            <a:r>
              <a:rPr lang="en-US" sz="4400" i="1" dirty="0">
                <a:solidFill>
                  <a:schemeClr val="bg1"/>
                </a:solidFill>
              </a:rPr>
              <a:t>John 12:1-3</a:t>
            </a:r>
          </a:p>
        </p:txBody>
      </p:sp>
    </p:spTree>
    <p:extLst>
      <p:ext uri="{BB962C8B-B14F-4D97-AF65-F5344CB8AC3E}">
        <p14:creationId xmlns:p14="http://schemas.microsoft.com/office/powerpoint/2010/main" val="369080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352697" y="129993"/>
            <a:ext cx="11547566" cy="967288"/>
          </a:xfrm>
        </p:spPr>
        <p:txBody>
          <a:bodyPr>
            <a:normAutofit/>
          </a:bodyPr>
          <a:lstStyle/>
          <a:p>
            <a:r>
              <a:rPr lang="en-US" sz="6000" dirty="0">
                <a:solidFill>
                  <a:schemeClr val="accent4">
                    <a:lumMod val="60000"/>
                    <a:lumOff val="40000"/>
                  </a:schemeClr>
                </a:solidFill>
                <a:latin typeface="Six feet under" panose="02000000000000000000" pitchFamily="2" charset="0"/>
              </a:rPr>
              <a:t>       Martha                         Mary</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352697" y="1214846"/>
            <a:ext cx="5667103" cy="5274444"/>
          </a:xfrm>
        </p:spPr>
        <p:txBody>
          <a:bodyPr>
            <a:normAutofit/>
          </a:bodyPr>
          <a:lstStyle/>
          <a:p>
            <a:pPr marL="358775" indent="-358775">
              <a:tabLst>
                <a:tab pos="398463" algn="l"/>
              </a:tabLst>
            </a:pPr>
            <a:r>
              <a:rPr lang="en-US" sz="4400" b="1" dirty="0">
                <a:solidFill>
                  <a:schemeClr val="bg1"/>
                </a:solidFill>
              </a:rPr>
              <a:t>Personality? (40)</a:t>
            </a:r>
          </a:p>
          <a:p>
            <a:pPr marL="620713" indent="0">
              <a:buNone/>
              <a:tabLst>
                <a:tab pos="398463" algn="l"/>
              </a:tabLst>
            </a:pPr>
            <a:r>
              <a:rPr lang="en-US" sz="4400" i="1" dirty="0">
                <a:solidFill>
                  <a:schemeClr val="bg1"/>
                </a:solidFill>
              </a:rPr>
              <a:t>John 11:21, 39</a:t>
            </a:r>
          </a:p>
          <a:p>
            <a:pPr marL="349250" indent="-349250">
              <a:tabLst>
                <a:tab pos="398463" algn="l"/>
              </a:tabLst>
            </a:pPr>
            <a:r>
              <a:rPr lang="en-US" sz="4400" b="1" dirty="0">
                <a:solidFill>
                  <a:schemeClr val="bg1"/>
                </a:solidFill>
              </a:rPr>
              <a:t>Hospitable (40)</a:t>
            </a:r>
          </a:p>
          <a:p>
            <a:pPr marL="587375" indent="0">
              <a:buNone/>
              <a:tabLst>
                <a:tab pos="398463" algn="l"/>
              </a:tabLst>
            </a:pPr>
            <a:r>
              <a:rPr lang="en-US" sz="4400" i="1" dirty="0">
                <a:solidFill>
                  <a:schemeClr val="bg1"/>
                </a:solidFill>
              </a:rPr>
              <a:t>12:1-2; 1 Peter 4:9</a:t>
            </a:r>
          </a:p>
          <a:p>
            <a:pPr marL="349250" indent="-349250">
              <a:tabLst>
                <a:tab pos="398463" algn="l"/>
              </a:tabLst>
            </a:pPr>
            <a:r>
              <a:rPr lang="en-US" sz="4400" b="1" dirty="0">
                <a:solidFill>
                  <a:schemeClr val="bg1"/>
                </a:solidFill>
              </a:rPr>
              <a:t>Anxious (40-41)</a:t>
            </a:r>
          </a:p>
          <a:p>
            <a:pPr marL="620713" indent="0">
              <a:buNone/>
              <a:tabLst>
                <a:tab pos="398463" algn="l"/>
              </a:tabLst>
            </a:pPr>
            <a:r>
              <a:rPr lang="en-US" sz="4400" i="1" dirty="0">
                <a:solidFill>
                  <a:schemeClr val="bg1"/>
                </a:solidFill>
              </a:rPr>
              <a:t>Matthew 13:22</a:t>
            </a:r>
          </a:p>
          <a:p>
            <a:pPr marL="620713" indent="0">
              <a:buNone/>
              <a:tabLst>
                <a:tab pos="398463" algn="l"/>
              </a:tabLst>
            </a:pPr>
            <a:r>
              <a:rPr lang="en-US" sz="4400" i="1" dirty="0">
                <a:solidFill>
                  <a:schemeClr val="bg1"/>
                </a:solidFill>
              </a:rPr>
              <a:t>Matthew 6:25,33</a:t>
            </a:r>
          </a:p>
          <a:p>
            <a:pPr marL="349250" indent="-349250">
              <a:tabLst>
                <a:tab pos="398463" algn="l"/>
              </a:tabLst>
            </a:pPr>
            <a:endParaRPr lang="en-US" sz="4400" dirty="0">
              <a:solidFill>
                <a:schemeClr val="bg1"/>
              </a:solidFill>
            </a:endParaRPr>
          </a:p>
        </p:txBody>
      </p:sp>
      <p:sp>
        <p:nvSpPr>
          <p:cNvPr id="4" name="Content Placeholder 3">
            <a:extLst>
              <a:ext uri="{FF2B5EF4-FFF2-40B4-BE49-F238E27FC236}">
                <a16:creationId xmlns:a16="http://schemas.microsoft.com/office/drawing/2014/main" id="{4CF805AB-AD4E-4010-9B4B-AB5163777DC8}"/>
              </a:ext>
            </a:extLst>
          </p:cNvPr>
          <p:cNvSpPr>
            <a:spLocks noGrp="1"/>
          </p:cNvSpPr>
          <p:nvPr>
            <p:ph sz="half" idx="2"/>
          </p:nvPr>
        </p:nvSpPr>
        <p:spPr>
          <a:xfrm>
            <a:off x="6172199" y="1214845"/>
            <a:ext cx="5667103" cy="5513161"/>
          </a:xfrm>
        </p:spPr>
        <p:txBody>
          <a:bodyPr>
            <a:normAutofit/>
          </a:bodyPr>
          <a:lstStyle/>
          <a:p>
            <a:pPr marL="384175" indent="-384175"/>
            <a:r>
              <a:rPr lang="en-US" sz="4400" b="1" dirty="0">
                <a:solidFill>
                  <a:schemeClr val="bg1"/>
                </a:solidFill>
              </a:rPr>
              <a:t>Devoted to Jesus</a:t>
            </a:r>
          </a:p>
          <a:p>
            <a:pPr marL="630238" indent="0">
              <a:buNone/>
            </a:pPr>
            <a:r>
              <a:rPr lang="en-US" sz="4400" i="1" dirty="0">
                <a:solidFill>
                  <a:schemeClr val="bg1"/>
                </a:solidFill>
              </a:rPr>
              <a:t>John 12:1-3</a:t>
            </a:r>
          </a:p>
          <a:p>
            <a:pPr marL="403225" indent="-403225"/>
            <a:r>
              <a:rPr lang="en-US" sz="4400" b="1" dirty="0">
                <a:solidFill>
                  <a:schemeClr val="bg1"/>
                </a:solidFill>
              </a:rPr>
              <a:t>Tenderhearted</a:t>
            </a:r>
          </a:p>
          <a:p>
            <a:pPr marL="577850" indent="0">
              <a:buNone/>
            </a:pPr>
            <a:r>
              <a:rPr lang="en-US" sz="4400" i="1" dirty="0">
                <a:solidFill>
                  <a:schemeClr val="bg1"/>
                </a:solidFill>
              </a:rPr>
              <a:t>John 11:32-33</a:t>
            </a:r>
          </a:p>
        </p:txBody>
      </p:sp>
    </p:spTree>
    <p:extLst>
      <p:ext uri="{BB962C8B-B14F-4D97-AF65-F5344CB8AC3E}">
        <p14:creationId xmlns:p14="http://schemas.microsoft.com/office/powerpoint/2010/main" val="422592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anim calcmode="lin" valueType="num">
                                      <p:cBhvr>
                                        <p:cTn id="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anim calcmode="lin" valueType="num">
                                      <p:cBhvr>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352697" y="129993"/>
            <a:ext cx="11547566" cy="967288"/>
          </a:xfrm>
        </p:spPr>
        <p:txBody>
          <a:bodyPr>
            <a:normAutofit/>
          </a:bodyPr>
          <a:lstStyle/>
          <a:p>
            <a:r>
              <a:rPr lang="en-US" sz="6000" dirty="0">
                <a:solidFill>
                  <a:schemeClr val="accent4">
                    <a:lumMod val="60000"/>
                    <a:lumOff val="40000"/>
                  </a:schemeClr>
                </a:solidFill>
                <a:latin typeface="Six feet under" panose="02000000000000000000" pitchFamily="2" charset="0"/>
              </a:rPr>
              <a:t>       Martha                         Mary</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352697" y="1214846"/>
            <a:ext cx="5667103" cy="5274444"/>
          </a:xfrm>
        </p:spPr>
        <p:txBody>
          <a:bodyPr>
            <a:normAutofit/>
          </a:bodyPr>
          <a:lstStyle/>
          <a:p>
            <a:pPr marL="358775" indent="-358775">
              <a:tabLst>
                <a:tab pos="398463" algn="l"/>
              </a:tabLst>
            </a:pPr>
            <a:r>
              <a:rPr lang="en-US" sz="4400" b="1" dirty="0">
                <a:solidFill>
                  <a:schemeClr val="bg1"/>
                </a:solidFill>
              </a:rPr>
              <a:t>Personality? (40)</a:t>
            </a:r>
          </a:p>
          <a:p>
            <a:pPr marL="620713" indent="0">
              <a:buNone/>
              <a:tabLst>
                <a:tab pos="398463" algn="l"/>
              </a:tabLst>
            </a:pPr>
            <a:r>
              <a:rPr lang="en-US" sz="4400" i="1" dirty="0">
                <a:solidFill>
                  <a:schemeClr val="bg1"/>
                </a:solidFill>
              </a:rPr>
              <a:t>John 11:21, 39</a:t>
            </a:r>
          </a:p>
          <a:p>
            <a:pPr marL="349250" indent="-349250">
              <a:tabLst>
                <a:tab pos="398463" algn="l"/>
              </a:tabLst>
            </a:pPr>
            <a:r>
              <a:rPr lang="en-US" sz="4400" b="1" dirty="0">
                <a:solidFill>
                  <a:schemeClr val="bg1"/>
                </a:solidFill>
              </a:rPr>
              <a:t>Hospitable (40)</a:t>
            </a:r>
          </a:p>
          <a:p>
            <a:pPr marL="587375" indent="0">
              <a:buNone/>
              <a:tabLst>
                <a:tab pos="398463" algn="l"/>
              </a:tabLst>
            </a:pPr>
            <a:r>
              <a:rPr lang="en-US" sz="4400" i="1" dirty="0">
                <a:solidFill>
                  <a:schemeClr val="bg1"/>
                </a:solidFill>
              </a:rPr>
              <a:t>12:1-2; 1 Peter 4:9</a:t>
            </a:r>
          </a:p>
          <a:p>
            <a:pPr marL="349250" indent="-349250">
              <a:tabLst>
                <a:tab pos="398463" algn="l"/>
              </a:tabLst>
            </a:pPr>
            <a:r>
              <a:rPr lang="en-US" sz="4400" b="1" dirty="0">
                <a:solidFill>
                  <a:schemeClr val="bg1"/>
                </a:solidFill>
              </a:rPr>
              <a:t>Anxious (40-41)</a:t>
            </a:r>
          </a:p>
          <a:p>
            <a:pPr marL="620713" indent="0">
              <a:buNone/>
              <a:tabLst>
                <a:tab pos="398463" algn="l"/>
              </a:tabLst>
            </a:pPr>
            <a:r>
              <a:rPr lang="en-US" sz="4400" i="1" dirty="0">
                <a:solidFill>
                  <a:schemeClr val="bg1"/>
                </a:solidFill>
              </a:rPr>
              <a:t>Matthew 13:22</a:t>
            </a:r>
          </a:p>
          <a:p>
            <a:pPr marL="620713" indent="0">
              <a:buNone/>
              <a:tabLst>
                <a:tab pos="398463" algn="l"/>
              </a:tabLst>
            </a:pPr>
            <a:r>
              <a:rPr lang="en-US" sz="4400" i="1" dirty="0">
                <a:solidFill>
                  <a:schemeClr val="bg1"/>
                </a:solidFill>
              </a:rPr>
              <a:t>Matthew 6:25,33</a:t>
            </a:r>
          </a:p>
          <a:p>
            <a:pPr marL="349250" indent="-349250">
              <a:tabLst>
                <a:tab pos="398463" algn="l"/>
              </a:tabLst>
            </a:pPr>
            <a:endParaRPr lang="en-US" sz="4400" dirty="0">
              <a:solidFill>
                <a:schemeClr val="bg1"/>
              </a:solidFill>
            </a:endParaRPr>
          </a:p>
        </p:txBody>
      </p:sp>
      <p:sp>
        <p:nvSpPr>
          <p:cNvPr id="4" name="Content Placeholder 3">
            <a:extLst>
              <a:ext uri="{FF2B5EF4-FFF2-40B4-BE49-F238E27FC236}">
                <a16:creationId xmlns:a16="http://schemas.microsoft.com/office/drawing/2014/main" id="{4CF805AB-AD4E-4010-9B4B-AB5163777DC8}"/>
              </a:ext>
            </a:extLst>
          </p:cNvPr>
          <p:cNvSpPr>
            <a:spLocks noGrp="1"/>
          </p:cNvSpPr>
          <p:nvPr>
            <p:ph sz="half" idx="2"/>
          </p:nvPr>
        </p:nvSpPr>
        <p:spPr>
          <a:xfrm>
            <a:off x="6172199" y="1214845"/>
            <a:ext cx="5667103" cy="5513161"/>
          </a:xfrm>
        </p:spPr>
        <p:txBody>
          <a:bodyPr>
            <a:normAutofit/>
          </a:bodyPr>
          <a:lstStyle/>
          <a:p>
            <a:pPr marL="384175" indent="-384175"/>
            <a:r>
              <a:rPr lang="en-US" sz="4400" b="1" dirty="0">
                <a:solidFill>
                  <a:schemeClr val="bg1"/>
                </a:solidFill>
              </a:rPr>
              <a:t>Devoted to Jesus</a:t>
            </a:r>
          </a:p>
          <a:p>
            <a:pPr marL="630238" indent="0">
              <a:buNone/>
            </a:pPr>
            <a:r>
              <a:rPr lang="en-US" sz="4400" i="1" dirty="0">
                <a:solidFill>
                  <a:schemeClr val="bg1"/>
                </a:solidFill>
              </a:rPr>
              <a:t>John 12:1-3</a:t>
            </a:r>
          </a:p>
          <a:p>
            <a:pPr marL="403225" indent="-403225"/>
            <a:r>
              <a:rPr lang="en-US" sz="4400" b="1" dirty="0">
                <a:solidFill>
                  <a:schemeClr val="bg1"/>
                </a:solidFill>
              </a:rPr>
              <a:t>Tenderhearted</a:t>
            </a:r>
          </a:p>
          <a:p>
            <a:pPr marL="577850" indent="0">
              <a:buNone/>
            </a:pPr>
            <a:r>
              <a:rPr lang="en-US" sz="4400" i="1" dirty="0">
                <a:solidFill>
                  <a:schemeClr val="bg1"/>
                </a:solidFill>
              </a:rPr>
              <a:t>John 11:32-33</a:t>
            </a:r>
          </a:p>
          <a:p>
            <a:pPr marL="384175" indent="-384175"/>
            <a:r>
              <a:rPr lang="en-US" sz="4400" b="1" dirty="0">
                <a:solidFill>
                  <a:schemeClr val="bg1"/>
                </a:solidFill>
              </a:rPr>
              <a:t>Spiritually Minded (39,42)</a:t>
            </a:r>
          </a:p>
          <a:p>
            <a:pPr marL="630238" indent="0">
              <a:buNone/>
            </a:pPr>
            <a:r>
              <a:rPr lang="en-US" sz="4400" i="1" dirty="0">
                <a:solidFill>
                  <a:schemeClr val="bg1"/>
                </a:solidFill>
              </a:rPr>
              <a:t>Psalm 19:7-10</a:t>
            </a:r>
          </a:p>
        </p:txBody>
      </p:sp>
    </p:spTree>
    <p:extLst>
      <p:ext uri="{BB962C8B-B14F-4D97-AF65-F5344CB8AC3E}">
        <p14:creationId xmlns:p14="http://schemas.microsoft.com/office/powerpoint/2010/main" val="83692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anim calcmode="lin" valueType="num">
                                      <p:cBhvr>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352697" y="681037"/>
            <a:ext cx="11547566" cy="1568178"/>
          </a:xfrm>
        </p:spPr>
        <p:txBody>
          <a:bodyPr>
            <a:normAutofit/>
          </a:bodyPr>
          <a:lstStyle/>
          <a:p>
            <a:pPr algn="ctr"/>
            <a:r>
              <a:rPr lang="en-US" sz="7200" dirty="0">
                <a:solidFill>
                  <a:schemeClr val="accent4">
                    <a:lumMod val="60000"/>
                    <a:lumOff val="40000"/>
                  </a:schemeClr>
                </a:solidFill>
                <a:latin typeface="Six feet under" panose="02000000000000000000" pitchFamily="2" charset="0"/>
              </a:rPr>
              <a:t>Conclusion </a:t>
            </a:r>
            <a:r>
              <a:rPr lang="en-US" sz="6000" dirty="0">
                <a:solidFill>
                  <a:schemeClr val="accent4">
                    <a:lumMod val="60000"/>
                    <a:lumOff val="40000"/>
                  </a:schemeClr>
                </a:solidFill>
                <a:latin typeface="Six feet under" panose="02000000000000000000" pitchFamily="2" charset="0"/>
              </a:rPr>
              <a:t>                          </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352697" y="2575249"/>
            <a:ext cx="11547566" cy="3601714"/>
          </a:xfrm>
        </p:spPr>
        <p:txBody>
          <a:bodyPr>
            <a:normAutofit/>
          </a:bodyPr>
          <a:lstStyle/>
          <a:p>
            <a:pPr marL="0" indent="0" algn="ctr">
              <a:buNone/>
              <a:tabLst>
                <a:tab pos="398463" algn="l"/>
              </a:tabLst>
            </a:pPr>
            <a:r>
              <a:rPr lang="en-US" sz="4400" b="1" dirty="0">
                <a:solidFill>
                  <a:schemeClr val="bg1"/>
                </a:solidFill>
              </a:rPr>
              <a:t>Mary and Martha, though sisters, seemed to have very different personalities.</a:t>
            </a:r>
          </a:p>
          <a:p>
            <a:pPr marL="0" indent="0" algn="ctr">
              <a:buNone/>
              <a:tabLst>
                <a:tab pos="398463" algn="l"/>
              </a:tabLst>
            </a:pPr>
            <a:endParaRPr lang="en-US" sz="2000" b="1" dirty="0">
              <a:solidFill>
                <a:schemeClr val="bg1"/>
              </a:solidFill>
            </a:endParaRPr>
          </a:p>
          <a:p>
            <a:pPr marL="0" indent="0" algn="ctr">
              <a:buNone/>
              <a:tabLst>
                <a:tab pos="398463" algn="l"/>
              </a:tabLst>
            </a:pPr>
            <a:r>
              <a:rPr lang="en-US" sz="4400" b="1" dirty="0">
                <a:solidFill>
                  <a:schemeClr val="bg1"/>
                </a:solidFill>
              </a:rPr>
              <a:t>However, they were both faithful,</a:t>
            </a:r>
            <a:br>
              <a:rPr lang="en-US" sz="4400" b="1" dirty="0">
                <a:solidFill>
                  <a:schemeClr val="bg1"/>
                </a:solidFill>
              </a:rPr>
            </a:br>
            <a:r>
              <a:rPr lang="en-US" sz="4400" b="1" dirty="0">
                <a:solidFill>
                  <a:schemeClr val="bg1"/>
                </a:solidFill>
              </a:rPr>
              <a:t>and both were loved by the Lord!</a:t>
            </a:r>
            <a:endParaRPr lang="en-US" sz="4400" dirty="0">
              <a:solidFill>
                <a:schemeClr val="bg1"/>
              </a:solidFill>
            </a:endParaRPr>
          </a:p>
        </p:txBody>
      </p:sp>
    </p:spTree>
    <p:extLst>
      <p:ext uri="{BB962C8B-B14F-4D97-AF65-F5344CB8AC3E}">
        <p14:creationId xmlns:p14="http://schemas.microsoft.com/office/powerpoint/2010/main" val="337645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2422</Words>
  <Application>Microsoft Office PowerPoint</Application>
  <PresentationFormat>Widescreen</PresentationFormat>
  <Paragraphs>128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 Light</vt:lpstr>
      <vt:lpstr>Six feet under</vt:lpstr>
      <vt:lpstr>Arial</vt:lpstr>
      <vt:lpstr>Pristina</vt:lpstr>
      <vt:lpstr>Calibri</vt:lpstr>
      <vt:lpstr>Office Theme</vt:lpstr>
      <vt:lpstr>About My Father’s Business</vt:lpstr>
      <vt:lpstr>       Martha                            </vt:lpstr>
      <vt:lpstr>       Martha                            </vt:lpstr>
      <vt:lpstr>       Martha                           </vt:lpstr>
      <vt:lpstr>       Martha                         Mary</vt:lpstr>
      <vt:lpstr>       Martha                         Mary</vt:lpstr>
      <vt:lpstr>       Martha                         Mary</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26</cp:revision>
  <dcterms:created xsi:type="dcterms:W3CDTF">2017-09-01T17:46:22Z</dcterms:created>
  <dcterms:modified xsi:type="dcterms:W3CDTF">2018-01-14T20:07:51Z</dcterms:modified>
</cp:coreProperties>
</file>