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53263" cy="9309100"/>
  <p:embeddedFontLst>
    <p:embeddedFont>
      <p:font typeface="BlackChancery" pitchFamily="2" charset="0"/>
      <p:regular r:id="rId9"/>
    </p:embeddedFont>
    <p:embeddedFont>
      <p:font typeface="Calibri Light" panose="020F0302020204030204" pitchFamily="34" charset="0"/>
      <p:regular r:id="rId10"/>
      <p: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BEB"/>
    <a:srgbClr val="CFAFE7"/>
    <a:srgbClr val="1C08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0886" autoAdjust="0"/>
  </p:normalViewPr>
  <p:slideViewPr>
    <p:cSldViewPr snapToGrid="0">
      <p:cViewPr varScale="1">
        <p:scale>
          <a:sx n="40" d="100"/>
          <a:sy n="40" d="100"/>
        </p:scale>
        <p:origin x="1818" y="54"/>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00125" cy="467072"/>
          </a:xfrm>
          <a:prstGeom prst="rect">
            <a:avLst/>
          </a:prstGeom>
        </p:spPr>
        <p:txBody>
          <a:bodyPr vert="horz" lIns="93497" tIns="46749" rIns="93497" bIns="46749" rtlCol="0"/>
          <a:lstStyle>
            <a:lvl1pPr algn="l">
              <a:defRPr sz="1200"/>
            </a:lvl1pPr>
          </a:lstStyle>
          <a:p>
            <a:r>
              <a:rPr lang="en-US" sz="2000" dirty="0">
                <a:latin typeface="BlackChancery" pitchFamily="2" charset="0"/>
              </a:rPr>
              <a:t>A Father’s Duty (Isaiah 38:19)</a:t>
            </a:r>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November 13, 2016 PM</a:t>
            </a: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soundteaching.org</a:t>
            </a:r>
          </a:p>
        </p:txBody>
      </p:sp>
    </p:spTree>
    <p:extLst>
      <p:ext uri="{BB962C8B-B14F-4D97-AF65-F5344CB8AC3E}">
        <p14:creationId xmlns:p14="http://schemas.microsoft.com/office/powerpoint/2010/main" val="3878167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D0489DE0-CE05-44D9-A4CF-52DC65CF3245}" type="datetimeFigureOut">
              <a:rPr lang="en-US" smtClean="0"/>
              <a:t>11/13/2016</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DD9D80F-83A8-4972-8DDD-1E7BEE834FBA}" type="slidenum">
              <a:rPr lang="en-US" smtClean="0"/>
              <a:t>‹#›</a:t>
            </a:fld>
            <a:endParaRPr lang="en-US"/>
          </a:p>
        </p:txBody>
      </p:sp>
    </p:spTree>
    <p:extLst>
      <p:ext uri="{BB962C8B-B14F-4D97-AF65-F5344CB8AC3E}">
        <p14:creationId xmlns:p14="http://schemas.microsoft.com/office/powerpoint/2010/main" val="24561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Text:  A Prayer spoken by Hezekiah, king</a:t>
            </a:r>
            <a:r>
              <a:rPr lang="en-US" b="1" baseline="0" dirty="0"/>
              <a:t> of Judah, following his recovery from illness</a:t>
            </a:r>
          </a:p>
          <a:p>
            <a:pPr marL="642795" lvl="1" indent="-175308">
              <a:buFont typeface="Arial" panose="020B0604020202020204" pitchFamily="34" charset="0"/>
              <a:buChar char="•"/>
            </a:pPr>
            <a:r>
              <a:rPr lang="en-US" dirty="0"/>
              <a:t>Expresses the joy of a heart overwhelmed with gratitude for God’s healing.  </a:t>
            </a:r>
          </a:p>
          <a:p>
            <a:pPr marL="642795" lvl="1" indent="-175308">
              <a:buFont typeface="Arial" panose="020B0604020202020204" pitchFamily="34" charset="0"/>
              <a:buChar char="•"/>
            </a:pPr>
            <a:r>
              <a:rPr lang="en-US" dirty="0"/>
              <a:t>Part of that gratitude involved a desire to share the message with others, especially his children.  </a:t>
            </a:r>
          </a:p>
          <a:p>
            <a:r>
              <a:rPr lang="en-US" b="1" dirty="0"/>
              <a:t>It’s a noble sentiment.  But there is another side to this story that is not recorded here.</a:t>
            </a:r>
          </a:p>
          <a:p>
            <a:pPr marL="642795" lvl="1" indent="-175308">
              <a:buFont typeface="Arial" panose="020B0604020202020204" pitchFamily="34" charset="0"/>
              <a:buChar char="•"/>
            </a:pPr>
            <a:r>
              <a:rPr lang="en-US" dirty="0"/>
              <a:t>Hezekiah was a good man, but his son, Manasseh, who succeeded him on the throne, was the most wicked king Judah had ever known.  </a:t>
            </a:r>
          </a:p>
          <a:p>
            <a:pPr marL="642795" lvl="1" indent="-175308">
              <a:buFont typeface="Arial" panose="020B0604020202020204" pitchFamily="34" charset="0"/>
              <a:buChar char="•"/>
            </a:pPr>
            <a:r>
              <a:rPr lang="en-US" dirty="0"/>
              <a:t>His crimes “filled Jerusalem from one end to the other” with innocent blood.  Under his leadership, Judah became more evil than the pagan nations whom they had displaced. </a:t>
            </a:r>
          </a:p>
          <a:p>
            <a:r>
              <a:rPr lang="en-US" b="1" dirty="0"/>
              <a:t>How could such a god-fearing man like Hezekiah create such a monster like Manasseh? (No way of knowing for sure)</a:t>
            </a:r>
          </a:p>
          <a:p>
            <a:pPr marL="642795" lvl="1" indent="-175308">
              <a:buFont typeface="Arial" panose="020B0604020202020204" pitchFamily="34" charset="0"/>
              <a:buChar char="•"/>
            </a:pPr>
            <a:r>
              <a:rPr lang="en-US" dirty="0"/>
              <a:t>Perhaps Hezekiah was too busy administering his kingdom to spend time with his son.  </a:t>
            </a:r>
          </a:p>
          <a:p>
            <a:pPr marL="642795" lvl="1" indent="-175308">
              <a:buFont typeface="Arial" panose="020B0604020202020204" pitchFamily="34" charset="0"/>
              <a:buChar char="•"/>
            </a:pPr>
            <a:r>
              <a:rPr lang="en-US" dirty="0"/>
              <a:t>Maybe Manasseh chose his evil path despite diligent training from his father.  </a:t>
            </a:r>
          </a:p>
          <a:p>
            <a:pPr marL="642795" lvl="1" indent="-175308">
              <a:buFont typeface="Arial" panose="020B0604020202020204" pitchFamily="34" charset="0"/>
              <a:buChar char="•"/>
            </a:pPr>
            <a:r>
              <a:rPr lang="en-US" dirty="0"/>
              <a:t>Either way, it is ironic that a father who so eloquently expressed a father’s duty to his children, failed so painfully in his own family.  </a:t>
            </a:r>
          </a:p>
          <a:p>
            <a:r>
              <a:rPr lang="en-US" b="1" dirty="0"/>
              <a:t>Whatever the details, Hezekiah’s words provide good advice for fathers today.  </a:t>
            </a:r>
          </a:p>
          <a:p>
            <a:pPr marL="642795" lvl="1" indent="-175308">
              <a:buFont typeface="Arial" panose="020B0604020202020204" pitchFamily="34" charset="0"/>
              <a:buChar char="•"/>
            </a:pPr>
            <a:r>
              <a:rPr lang="en-US" dirty="0"/>
              <a:t>Fathers must be leaders, for children to be successful spiritually.</a:t>
            </a:r>
          </a:p>
          <a:p>
            <a:pPr marL="642795" lvl="1" indent="-175308">
              <a:buFont typeface="Arial" panose="020B0604020202020204" pitchFamily="34" charset="0"/>
              <a:buChar char="•"/>
            </a:pPr>
            <a:r>
              <a:rPr lang="en-US" dirty="0"/>
              <a:t>Want to list a few practical steps for fathers to take to impart God’s truth to</a:t>
            </a:r>
            <a:r>
              <a:rPr lang="en-US" baseline="0" dirty="0"/>
              <a:t> their children.</a:t>
            </a:r>
          </a:p>
          <a:p>
            <a:pPr marL="642795" lvl="1" indent="-175308">
              <a:buFont typeface="Arial" panose="020B0604020202020204" pitchFamily="34" charset="0"/>
              <a:buChar char="•"/>
            </a:pPr>
            <a:endParaRPr lang="en-US" baseline="0" dirty="0"/>
          </a:p>
          <a:p>
            <a:r>
              <a:rPr lang="en-US" i="1" baseline="0" dirty="0"/>
              <a:t>(Note:  Lesson based on an article titled:  A Father’s Duty to His Children, by David King)</a:t>
            </a:r>
            <a:endParaRPr lang="en-US" i="1" dirty="0"/>
          </a:p>
        </p:txBody>
      </p:sp>
      <p:sp>
        <p:nvSpPr>
          <p:cNvPr id="4" name="Slide Number Placeholder 3"/>
          <p:cNvSpPr>
            <a:spLocks noGrp="1"/>
          </p:cNvSpPr>
          <p:nvPr>
            <p:ph type="sldNum" sz="quarter" idx="10"/>
          </p:nvPr>
        </p:nvSpPr>
        <p:spPr/>
        <p:txBody>
          <a:bodyPr/>
          <a:lstStyle/>
          <a:p>
            <a:fld id="{2DD9D80F-83A8-4972-8DDD-1E7BEE834FBA}" type="slidenum">
              <a:rPr lang="en-US" smtClean="0"/>
              <a:t>1</a:t>
            </a:fld>
            <a:endParaRPr lang="en-US"/>
          </a:p>
        </p:txBody>
      </p:sp>
    </p:spTree>
    <p:extLst>
      <p:ext uri="{BB962C8B-B14F-4D97-AF65-F5344CB8AC3E}">
        <p14:creationId xmlns:p14="http://schemas.microsoft.com/office/powerpoint/2010/main" val="180783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6:4), </a:t>
            </a:r>
            <a:r>
              <a:rPr lang="en-US" i="1" dirty="0"/>
              <a:t>“And you, fathers, do not provoke your children to wrath, but bring them up in the training and admonition of the Lord.”</a:t>
            </a:r>
          </a:p>
          <a:p>
            <a:pPr marL="642795" lvl="1" indent="-175308">
              <a:buFont typeface="Arial" panose="020B0604020202020204" pitchFamily="34" charset="0"/>
              <a:buChar char="•"/>
            </a:pPr>
            <a:r>
              <a:rPr lang="en-US" b="1" i="0" dirty="0"/>
              <a:t>Note:  It is the father’s responsibility to train his children</a:t>
            </a:r>
          </a:p>
          <a:p>
            <a:r>
              <a:rPr lang="en-US" b="1" i="0" dirty="0"/>
              <a:t>(Hebrews 10:24-25),</a:t>
            </a:r>
            <a:r>
              <a:rPr lang="en-US" b="1" i="0" baseline="0" dirty="0"/>
              <a:t> </a:t>
            </a:r>
            <a:r>
              <a:rPr lang="en-US" i="1" baseline="0" dirty="0"/>
              <a:t>“And let us consider one another in order to stir up love and good works, </a:t>
            </a:r>
            <a:r>
              <a:rPr lang="en-US" i="1" baseline="30000" dirty="0"/>
              <a:t>25 </a:t>
            </a:r>
            <a:r>
              <a:rPr lang="en-US" i="1" baseline="0" dirty="0"/>
              <a:t>not forsaking the assembling of ourselves together, as is the manner of some, but exhorting one another, and so much the more as you see the Day approaching.”</a:t>
            </a:r>
          </a:p>
          <a:p>
            <a:pPr marL="642795" lvl="1" indent="-175308">
              <a:buFont typeface="Arial" panose="020B0604020202020204" pitchFamily="34" charset="0"/>
              <a:buChar char="•"/>
            </a:pPr>
            <a:r>
              <a:rPr lang="en-US" b="1" i="0" baseline="0" dirty="0"/>
              <a:t>Note:  Attendance to worship is helpful in edification</a:t>
            </a:r>
            <a:endParaRPr lang="en-US" b="1" i="0" dirty="0"/>
          </a:p>
          <a:p>
            <a:r>
              <a:rPr lang="en-US" b="1" dirty="0"/>
              <a:t>(2 Timothy 1:3-5), </a:t>
            </a:r>
            <a:r>
              <a:rPr lang="en-US" i="1" dirty="0"/>
              <a:t>“I thank God, whom I serve with a pure conscience, as my forefathers did, as without ceasing I remember you in my prayers night and day, </a:t>
            </a:r>
            <a:r>
              <a:rPr lang="en-US" i="1" baseline="30000" dirty="0"/>
              <a:t>4</a:t>
            </a:r>
            <a:r>
              <a:rPr lang="en-US" i="1" dirty="0"/>
              <a:t> greatly desiring to see you, being mindful of your tears, that I may be filled with joy, </a:t>
            </a:r>
            <a:r>
              <a:rPr lang="en-US" i="1" baseline="30000" dirty="0"/>
              <a:t>5</a:t>
            </a:r>
            <a:r>
              <a:rPr lang="en-US" i="1" dirty="0"/>
              <a:t> when I call to remembrance the genuine faith that is in you, which dwelt first in your grandmother Lois and your mother Eunice, and I am persuaded is in you also.”</a:t>
            </a:r>
          </a:p>
          <a:p>
            <a:pPr marL="642795" lvl="1" indent="-175308">
              <a:buFont typeface="Arial" panose="020B0604020202020204" pitchFamily="34" charset="0"/>
              <a:buChar char="•"/>
            </a:pPr>
            <a:r>
              <a:rPr lang="en-US" b="1" i="0" dirty="0"/>
              <a:t>Timothy</a:t>
            </a:r>
            <a:r>
              <a:rPr lang="en-US" b="1" i="0" baseline="0" dirty="0"/>
              <a:t> a good example.  His faith was in part an extension of his mother’s and grandmother’s</a:t>
            </a:r>
          </a:p>
          <a:p>
            <a:pPr marL="642795" lvl="1" indent="-175308">
              <a:buFont typeface="Arial" panose="020B0604020202020204" pitchFamily="34" charset="0"/>
              <a:buChar char="•"/>
            </a:pPr>
            <a:endParaRPr lang="en-US" b="1" i="0" baseline="0" dirty="0"/>
          </a:p>
          <a:p>
            <a:pPr marL="175308" indent="-175308">
              <a:buFont typeface="Arial" panose="020B0604020202020204" pitchFamily="34" charset="0"/>
              <a:buChar char="•"/>
            </a:pPr>
            <a:r>
              <a:rPr lang="en-US" dirty="0"/>
              <a:t>The teaching that children are exposed to in Bible classes and worship are valuable, </a:t>
            </a:r>
          </a:p>
          <a:p>
            <a:pPr marL="175308" indent="-175308">
              <a:buFont typeface="Arial" panose="020B0604020202020204" pitchFamily="34" charset="0"/>
              <a:buChar char="•"/>
            </a:pPr>
            <a:r>
              <a:rPr lang="en-US" dirty="0"/>
              <a:t>But of greater value is the implicit message in this habit </a:t>
            </a:r>
            <a:r>
              <a:rPr lang="en-US" b="1" u="sng" dirty="0"/>
              <a:t>that devotion to God is vital</a:t>
            </a:r>
            <a:r>
              <a:rPr lang="en-US" dirty="0"/>
              <a:t> to their lives and their souls.</a:t>
            </a:r>
          </a:p>
          <a:p>
            <a:endParaRPr lang="en-US" b="1" i="0" dirty="0"/>
          </a:p>
          <a:p>
            <a:endParaRPr lang="en-US" b="1" i="0" dirty="0"/>
          </a:p>
        </p:txBody>
      </p:sp>
      <p:sp>
        <p:nvSpPr>
          <p:cNvPr id="4" name="Slide Number Placeholder 3"/>
          <p:cNvSpPr>
            <a:spLocks noGrp="1"/>
          </p:cNvSpPr>
          <p:nvPr>
            <p:ph type="sldNum" sz="quarter" idx="10"/>
          </p:nvPr>
        </p:nvSpPr>
        <p:spPr/>
        <p:txBody>
          <a:bodyPr/>
          <a:lstStyle/>
          <a:p>
            <a:fld id="{2DD9D80F-83A8-4972-8DDD-1E7BEE834FBA}" type="slidenum">
              <a:rPr lang="en-US" smtClean="0"/>
              <a:t>2</a:t>
            </a:fld>
            <a:endParaRPr lang="en-US"/>
          </a:p>
        </p:txBody>
      </p:sp>
    </p:spTree>
    <p:extLst>
      <p:ext uri="{BB962C8B-B14F-4D97-AF65-F5344CB8AC3E}">
        <p14:creationId xmlns:p14="http://schemas.microsoft.com/office/powerpoint/2010/main" val="290459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(Deuteronomy</a:t>
            </a:r>
            <a:r>
              <a:rPr lang="en-US" b="1" baseline="0" dirty="0"/>
              <a:t> 6:6-9), </a:t>
            </a:r>
            <a:r>
              <a:rPr lang="en-US" i="1" baseline="0" dirty="0"/>
              <a:t>“And these words which I command you today shall be in your heart. </a:t>
            </a:r>
            <a:r>
              <a:rPr lang="en-US" i="1" baseline="30000" dirty="0"/>
              <a:t>7</a:t>
            </a:r>
            <a:r>
              <a:rPr lang="en-US" i="1" baseline="0" dirty="0"/>
              <a:t> You shall teach them diligently to your children, and shall talk of them when you sit in your house, when you walk by the way, when you lie down, and when you rise up. </a:t>
            </a:r>
            <a:r>
              <a:rPr lang="en-US" i="1" baseline="30000" dirty="0"/>
              <a:t>8</a:t>
            </a:r>
            <a:r>
              <a:rPr lang="en-US" i="1" baseline="0" dirty="0"/>
              <a:t> You shall bind them as a sign on your hand, and they shall be as frontlets between your eyes. </a:t>
            </a:r>
            <a:r>
              <a:rPr lang="en-US" i="1" baseline="30000" dirty="0"/>
              <a:t>9</a:t>
            </a:r>
            <a:r>
              <a:rPr lang="en-US" i="1" baseline="0" dirty="0"/>
              <a:t> You shall write them on the doorposts of your house and on your gates.”</a:t>
            </a:r>
            <a:endParaRPr lang="en-US" i="1" dirty="0"/>
          </a:p>
          <a:p>
            <a:pPr marL="175308" indent="-175308">
              <a:buFont typeface="Arial" panose="020B0604020202020204" pitchFamily="34" charset="0"/>
              <a:buChar char="•"/>
            </a:pPr>
            <a:r>
              <a:rPr lang="en-US" dirty="0"/>
              <a:t>Dads should take advantage of opportunities to link decisions and problems encountered in the home to principles taught in God’s word.  </a:t>
            </a:r>
          </a:p>
          <a:p>
            <a:pPr marL="175308" indent="-175308">
              <a:buFont typeface="Arial" panose="020B0604020202020204" pitchFamily="34" charset="0"/>
              <a:buChar char="•"/>
            </a:pPr>
            <a:r>
              <a:rPr lang="en-US" dirty="0"/>
              <a:t>This does not require lecturing the kids, but providing gentle reminders of how Biblical lessons can help solve practical problems of life.  </a:t>
            </a:r>
          </a:p>
          <a:p>
            <a:pPr marL="175308" indent="-175308">
              <a:buFont typeface="Arial" panose="020B0604020202020204" pitchFamily="34" charset="0"/>
              <a:buChar char="•"/>
            </a:pPr>
            <a:r>
              <a:rPr lang="en-US" dirty="0"/>
              <a:t>This is essential to help kids see the usefulness of God’s truth in their own lives.</a:t>
            </a:r>
          </a:p>
        </p:txBody>
      </p:sp>
      <p:sp>
        <p:nvSpPr>
          <p:cNvPr id="4" name="Slide Number Placeholder 3"/>
          <p:cNvSpPr>
            <a:spLocks noGrp="1"/>
          </p:cNvSpPr>
          <p:nvPr>
            <p:ph type="sldNum" sz="quarter" idx="10"/>
          </p:nvPr>
        </p:nvSpPr>
        <p:spPr/>
        <p:txBody>
          <a:bodyPr/>
          <a:lstStyle/>
          <a:p>
            <a:fld id="{2DD9D80F-83A8-4972-8DDD-1E7BEE834FBA}" type="slidenum">
              <a:rPr lang="en-US" smtClean="0"/>
              <a:t>3</a:t>
            </a:fld>
            <a:endParaRPr lang="en-US"/>
          </a:p>
        </p:txBody>
      </p:sp>
    </p:spTree>
    <p:extLst>
      <p:ext uri="{BB962C8B-B14F-4D97-AF65-F5344CB8AC3E}">
        <p14:creationId xmlns:p14="http://schemas.microsoft.com/office/powerpoint/2010/main" val="111669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(Exodus 13:11-16) READ</a:t>
            </a:r>
          </a:p>
          <a:p>
            <a:pPr marL="642795" lvl="1" indent="-175308">
              <a:buFont typeface="Arial" panose="020B0604020202020204" pitchFamily="34" charset="0"/>
              <a:buChar char="•"/>
            </a:pPr>
            <a:r>
              <a:rPr lang="en-US" dirty="0"/>
              <a:t>Children will see what you are doing, and ask why!</a:t>
            </a:r>
          </a:p>
          <a:p>
            <a:pPr marL="642795" lvl="1" indent="-175308">
              <a:buFont typeface="Arial" panose="020B0604020202020204" pitchFamily="34" charset="0"/>
              <a:buChar char="•"/>
            </a:pPr>
            <a:r>
              <a:rPr lang="en-US" dirty="0"/>
              <a:t>Wonderful opportunities</a:t>
            </a:r>
            <a:r>
              <a:rPr lang="en-US" baseline="0" dirty="0"/>
              <a:t> to teach them, and to indicate the importance of God’s will in your own life!</a:t>
            </a:r>
            <a:endParaRPr lang="en-US" dirty="0"/>
          </a:p>
          <a:p>
            <a:endParaRPr lang="en-US" dirty="0"/>
          </a:p>
          <a:p>
            <a:r>
              <a:rPr lang="en-US" dirty="0"/>
              <a:t>Nothing will impress a child with the power of God’s word more than seeing it lived out in the example of his father.  </a:t>
            </a:r>
          </a:p>
          <a:p>
            <a:pPr marL="642795" lvl="1" indent="-175308">
              <a:buFont typeface="Arial" panose="020B0604020202020204" pitchFamily="34" charset="0"/>
              <a:buChar char="•"/>
            </a:pPr>
            <a:r>
              <a:rPr lang="en-US" dirty="0"/>
              <a:t>Even when a father makes a mistake, if he follows God’s prescription for dealing with it, a child will gain respect for his dad, and for the source of wisdom that guides him.</a:t>
            </a:r>
          </a:p>
          <a:p>
            <a:pPr marL="642795" lvl="1" indent="-175308">
              <a:buFont typeface="Arial" panose="020B0604020202020204" pitchFamily="34" charset="0"/>
              <a:buChar char="•"/>
            </a:pPr>
            <a:r>
              <a:rPr lang="en-US" dirty="0"/>
              <a:t>If fathers diligently follow these steps, they will have more influence on their children than they may realize. </a:t>
            </a:r>
          </a:p>
          <a:p>
            <a:pPr marL="642795" lvl="1" indent="-175308">
              <a:buFont typeface="Arial" panose="020B0604020202020204" pitchFamily="34" charset="0"/>
              <a:buChar char="•"/>
            </a:pPr>
            <a:r>
              <a:rPr lang="en-US" dirty="0"/>
              <a:t>The Bible tells us that near the end of his long life, Manasseh repented of his evil and turned to God.  </a:t>
            </a:r>
          </a:p>
          <a:p>
            <a:pPr marL="642795" lvl="1" indent="-175308">
              <a:buFont typeface="Arial" panose="020B0604020202020204" pitchFamily="34" charset="0"/>
              <a:buChar char="•"/>
            </a:pPr>
            <a:r>
              <a:rPr lang="en-US" dirty="0"/>
              <a:t>Hezekiah did not live to see it, but in the end, perhaps the truth he taught his son was not wasted after all.</a:t>
            </a:r>
          </a:p>
        </p:txBody>
      </p:sp>
      <p:sp>
        <p:nvSpPr>
          <p:cNvPr id="4" name="Slide Number Placeholder 3"/>
          <p:cNvSpPr>
            <a:spLocks noGrp="1"/>
          </p:cNvSpPr>
          <p:nvPr>
            <p:ph type="sldNum" sz="quarter" idx="10"/>
          </p:nvPr>
        </p:nvSpPr>
        <p:spPr/>
        <p:txBody>
          <a:bodyPr/>
          <a:lstStyle/>
          <a:p>
            <a:fld id="{2DD9D80F-83A8-4972-8DDD-1E7BEE834FBA}" type="slidenum">
              <a:rPr lang="en-US" smtClean="0"/>
              <a:t>4</a:t>
            </a:fld>
            <a:endParaRPr lang="en-US"/>
          </a:p>
        </p:txBody>
      </p:sp>
    </p:spTree>
    <p:extLst>
      <p:ext uri="{BB962C8B-B14F-4D97-AF65-F5344CB8AC3E}">
        <p14:creationId xmlns:p14="http://schemas.microsoft.com/office/powerpoint/2010/main" val="424008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642795" lvl="1" indent="-175308">
              <a:buFont typeface="Arial" panose="020B0604020202020204" pitchFamily="34" charset="0"/>
              <a:buChar char="•"/>
            </a:pPr>
            <a:r>
              <a:rPr lang="en-US" b="1" i="0" dirty="0"/>
              <a:t>The context of Matthew 18:6 shows it is referring to those</a:t>
            </a:r>
            <a:r>
              <a:rPr lang="en-US" b="1" i="0" baseline="0" dirty="0"/>
              <a:t> who “become as little children”</a:t>
            </a:r>
          </a:p>
          <a:p>
            <a:pPr marL="642795" lvl="1" indent="-175308">
              <a:buFont typeface="Arial" panose="020B0604020202020204" pitchFamily="34" charset="0"/>
              <a:buChar char="•"/>
            </a:pPr>
            <a:r>
              <a:rPr lang="en-US" b="1" i="0" baseline="0" dirty="0"/>
              <a:t>Purity in spirit, humility and guilelessness.  Born again in faith…</a:t>
            </a:r>
          </a:p>
          <a:p>
            <a:pPr marL="642795" lvl="1" indent="-175308">
              <a:buFont typeface="Arial" panose="020B0604020202020204" pitchFamily="34" charset="0"/>
              <a:buChar char="•"/>
            </a:pPr>
            <a:endParaRPr lang="en-US" b="1" i="0" baseline="0" dirty="0"/>
          </a:p>
          <a:p>
            <a:r>
              <a:rPr lang="en-US" b="1" i="0" baseline="0" dirty="0"/>
              <a:t>Note:  The illustration is poignant BECAUSE of the value, and the vulnerability of the small child….</a:t>
            </a:r>
            <a:endParaRPr lang="en-US" b="1" i="0" dirty="0"/>
          </a:p>
          <a:p>
            <a:endParaRPr lang="en-US" b="1" i="1" baseline="0" dirty="0"/>
          </a:p>
          <a:p>
            <a:r>
              <a:rPr lang="en-US" b="1" i="1" baseline="0" dirty="0"/>
              <a:t>Raise your children well!  </a:t>
            </a:r>
          </a:p>
          <a:p>
            <a:pPr marL="642795" lvl="1" indent="-175308">
              <a:buFont typeface="Arial" panose="020B0604020202020204" pitchFamily="34" charset="0"/>
              <a:buChar char="•"/>
            </a:pPr>
            <a:r>
              <a:rPr lang="en-US" b="1" i="1" baseline="0" dirty="0"/>
              <a:t>There is nothing more important you can do!</a:t>
            </a:r>
          </a:p>
          <a:p>
            <a:pPr marL="642795" lvl="1" indent="-175308">
              <a:buFont typeface="Arial" panose="020B0604020202020204" pitchFamily="34" charset="0"/>
              <a:buChar char="•"/>
            </a:pPr>
            <a:r>
              <a:rPr lang="en-US" b="1" i="1" baseline="0" dirty="0"/>
              <a:t>God will hold you accountable!</a:t>
            </a:r>
            <a:endParaRPr lang="en-US" i="1" dirty="0"/>
          </a:p>
        </p:txBody>
      </p:sp>
      <p:sp>
        <p:nvSpPr>
          <p:cNvPr id="4" name="Slide Number Placeholder 3"/>
          <p:cNvSpPr>
            <a:spLocks noGrp="1"/>
          </p:cNvSpPr>
          <p:nvPr>
            <p:ph type="sldNum" sz="quarter" idx="10"/>
          </p:nvPr>
        </p:nvSpPr>
        <p:spPr/>
        <p:txBody>
          <a:bodyPr/>
          <a:lstStyle/>
          <a:p>
            <a:fld id="{2DD9D80F-83A8-4972-8DDD-1E7BEE834FBA}" type="slidenum">
              <a:rPr lang="en-US" smtClean="0"/>
              <a:t>5</a:t>
            </a:fld>
            <a:endParaRPr lang="en-US"/>
          </a:p>
        </p:txBody>
      </p:sp>
    </p:spTree>
    <p:extLst>
      <p:ext uri="{BB962C8B-B14F-4D97-AF65-F5344CB8AC3E}">
        <p14:creationId xmlns:p14="http://schemas.microsoft.com/office/powerpoint/2010/main" val="349593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EBA85-B348-4F07-962B-530C7B40E61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213984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EBA85-B348-4F07-962B-530C7B40E61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283263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EBA85-B348-4F07-962B-530C7B40E61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325657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EBA85-B348-4F07-962B-530C7B40E61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367534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0EBA85-B348-4F07-962B-530C7B40E612}"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362128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0EBA85-B348-4F07-962B-530C7B40E612}"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110369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0EBA85-B348-4F07-962B-530C7B40E612}"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393316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EBA85-B348-4F07-962B-530C7B40E612}"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285163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EBA85-B348-4F07-962B-530C7B40E612}"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304097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EBA85-B348-4F07-962B-530C7B40E612}"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364833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EBA85-B348-4F07-962B-530C7B40E612}"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A54E0-FF3F-4413-A831-4E64ED988D0B}" type="slidenum">
              <a:rPr lang="en-US" smtClean="0"/>
              <a:t>‹#›</a:t>
            </a:fld>
            <a:endParaRPr lang="en-US"/>
          </a:p>
        </p:txBody>
      </p:sp>
    </p:spTree>
    <p:extLst>
      <p:ext uri="{BB962C8B-B14F-4D97-AF65-F5344CB8AC3E}">
        <p14:creationId xmlns:p14="http://schemas.microsoft.com/office/powerpoint/2010/main" val="362543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EBA85-B348-4F07-962B-530C7B40E612}"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A54E0-FF3F-4413-A831-4E64ED988D0B}" type="slidenum">
              <a:rPr lang="en-US" smtClean="0"/>
              <a:t>‹#›</a:t>
            </a:fld>
            <a:endParaRPr lang="en-US"/>
          </a:p>
        </p:txBody>
      </p:sp>
    </p:spTree>
    <p:extLst>
      <p:ext uri="{BB962C8B-B14F-4D97-AF65-F5344CB8AC3E}">
        <p14:creationId xmlns:p14="http://schemas.microsoft.com/office/powerpoint/2010/main" val="247068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14" y="0"/>
            <a:ext cx="12192000" cy="6868856"/>
          </a:xfrm>
          <a:prstGeom prst="rect">
            <a:avLst/>
          </a:prstGeom>
        </p:spPr>
      </p:pic>
      <p:sp>
        <p:nvSpPr>
          <p:cNvPr id="2" name="Title 1"/>
          <p:cNvSpPr>
            <a:spLocks noGrp="1"/>
          </p:cNvSpPr>
          <p:nvPr>
            <p:ph type="ctrTitle"/>
          </p:nvPr>
        </p:nvSpPr>
        <p:spPr>
          <a:xfrm>
            <a:off x="670560" y="528320"/>
            <a:ext cx="10891520" cy="5933440"/>
          </a:xfrm>
        </p:spPr>
        <p:txBody>
          <a:bodyPr anchor="t">
            <a:normAutofit/>
          </a:bodyPr>
          <a:lstStyle/>
          <a:p>
            <a:pPr indent="284163" algn="l"/>
            <a:r>
              <a:rPr lang="en-US" dirty="0">
                <a:solidFill>
                  <a:schemeClr val="bg1"/>
                </a:solidFill>
                <a:effectLst>
                  <a:outerShdw blurRad="38100" dist="38100" dir="2700000" algn="tl">
                    <a:srgbClr val="000000">
                      <a:alpha val="43137"/>
                    </a:srgbClr>
                  </a:outerShdw>
                </a:effectLst>
                <a:latin typeface="BlackChancery" pitchFamily="2" charset="0"/>
              </a:rPr>
              <a:t>“The living, the living man, he shall praise You, as I do this day;              the father shall make                       known Your truth                           to the children.”</a:t>
            </a:r>
            <a:br>
              <a:rPr lang="en-US" sz="2800" dirty="0">
                <a:solidFill>
                  <a:schemeClr val="bg1"/>
                </a:solidFill>
                <a:effectLst>
                  <a:outerShdw blurRad="38100" dist="38100" dir="2700000" algn="tl">
                    <a:srgbClr val="000000">
                      <a:alpha val="43137"/>
                    </a:srgbClr>
                  </a:outerShdw>
                </a:effectLst>
                <a:latin typeface="BlackChancery" pitchFamily="2" charset="0"/>
              </a:rPr>
            </a:br>
            <a:br>
              <a:rPr lang="en-US" sz="2800" dirty="0">
                <a:solidFill>
                  <a:schemeClr val="bg1"/>
                </a:solidFill>
                <a:effectLst>
                  <a:outerShdw blurRad="38100" dist="38100" dir="2700000" algn="tl">
                    <a:srgbClr val="000000">
                      <a:alpha val="43137"/>
                    </a:srgbClr>
                  </a:outerShdw>
                </a:effectLst>
                <a:latin typeface="BlackChancery" pitchFamily="2" charset="0"/>
              </a:rPr>
            </a:br>
            <a:r>
              <a:rPr lang="en-US" sz="2800" dirty="0">
                <a:solidFill>
                  <a:schemeClr val="bg1"/>
                </a:solidFill>
                <a:effectLst>
                  <a:outerShdw blurRad="38100" dist="38100" dir="2700000" algn="tl">
                    <a:srgbClr val="000000">
                      <a:alpha val="43137"/>
                    </a:srgbClr>
                  </a:outerShdw>
                </a:effectLst>
                <a:latin typeface="BlackChancery" pitchFamily="2" charset="0"/>
              </a:rPr>
              <a:t>                                     </a:t>
            </a:r>
            <a:r>
              <a:rPr lang="en-US" sz="4800" dirty="0">
                <a:solidFill>
                  <a:schemeClr val="bg1"/>
                </a:solidFill>
                <a:effectLst>
                  <a:outerShdw blurRad="38100" dist="38100" dir="2700000" algn="tl">
                    <a:srgbClr val="000000">
                      <a:alpha val="43137"/>
                    </a:srgbClr>
                  </a:outerShdw>
                </a:effectLst>
                <a:latin typeface="BlackChancery" pitchFamily="2" charset="0"/>
              </a:rPr>
              <a:t>Isaiah 38:19</a:t>
            </a:r>
          </a:p>
        </p:txBody>
      </p:sp>
    </p:spTree>
    <p:extLst>
      <p:ext uri="{BB962C8B-B14F-4D97-AF65-F5344CB8AC3E}">
        <p14:creationId xmlns:p14="http://schemas.microsoft.com/office/powerpoint/2010/main" val="364664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14" y="0"/>
            <a:ext cx="12192000" cy="6868856"/>
          </a:xfrm>
          <a:prstGeom prst="rect">
            <a:avLst/>
          </a:prstGeom>
        </p:spPr>
      </p:pic>
      <p:sp>
        <p:nvSpPr>
          <p:cNvPr id="2" name="Title 1"/>
          <p:cNvSpPr>
            <a:spLocks noGrp="1"/>
          </p:cNvSpPr>
          <p:nvPr>
            <p:ph type="ctrTitle"/>
          </p:nvPr>
        </p:nvSpPr>
        <p:spPr>
          <a:xfrm>
            <a:off x="670560" y="528320"/>
            <a:ext cx="5815965" cy="5933440"/>
          </a:xfrm>
          <a:solidFill>
            <a:srgbClr val="1C0822">
              <a:alpha val="87000"/>
            </a:srgbClr>
          </a:solidFill>
        </p:spPr>
        <p:txBody>
          <a:bodyPr anchor="t">
            <a:normAutofit/>
          </a:bodyPr>
          <a:lstStyle/>
          <a:p>
            <a:br>
              <a:rPr lang="en-US" sz="900" b="1" dirty="0">
                <a:solidFill>
                  <a:schemeClr val="bg1"/>
                </a:solidFill>
                <a:effectLst>
                  <a:outerShdw blurRad="38100" dist="38100" dir="2700000" algn="tl">
                    <a:srgbClr val="000000">
                      <a:alpha val="43137"/>
                    </a:srgbClr>
                  </a:outerShdw>
                </a:effectLst>
                <a:latin typeface="+mn-lt"/>
              </a:rPr>
            </a:br>
            <a:br>
              <a:rPr lang="en-US" sz="900" b="1" dirty="0">
                <a:solidFill>
                  <a:schemeClr val="bg1"/>
                </a:solidFill>
                <a:effectLst>
                  <a:outerShdw blurRad="38100" dist="38100" dir="2700000" algn="tl">
                    <a:srgbClr val="000000">
                      <a:alpha val="43137"/>
                    </a:srgbClr>
                  </a:outerShdw>
                </a:effectLst>
                <a:latin typeface="+mn-lt"/>
              </a:rPr>
            </a:br>
            <a:br>
              <a:rPr lang="en-US" sz="900" b="1" dirty="0">
                <a:solidFill>
                  <a:schemeClr val="bg1"/>
                </a:solidFill>
                <a:effectLst>
                  <a:outerShdw blurRad="38100" dist="38100" dir="2700000" algn="tl">
                    <a:srgbClr val="000000">
                      <a:alpha val="43137"/>
                    </a:srgbClr>
                  </a:outerShdw>
                </a:effectLst>
                <a:latin typeface="+mn-lt"/>
              </a:rPr>
            </a:br>
            <a:r>
              <a:rPr lang="en-US" sz="4000" b="1" dirty="0">
                <a:solidFill>
                  <a:srgbClr val="D6BBEB"/>
                </a:solidFill>
                <a:effectLst>
                  <a:outerShdw blurRad="38100" dist="38100" dir="2700000" algn="tl">
                    <a:srgbClr val="000000">
                      <a:alpha val="43137"/>
                    </a:srgbClr>
                  </a:outerShdw>
                </a:effectLst>
                <a:latin typeface="+mn-lt"/>
              </a:rPr>
              <a:t>He must establish the family habit of going to assembly regularly to worship God and        study His word.</a:t>
            </a:r>
            <a:br>
              <a:rPr lang="en-US" sz="4000" b="1" dirty="0">
                <a:solidFill>
                  <a:schemeClr val="bg1"/>
                </a:solidFill>
                <a:effectLst>
                  <a:outerShdw blurRad="38100" dist="38100" dir="2700000" algn="tl">
                    <a:srgbClr val="000000">
                      <a:alpha val="43137"/>
                    </a:srgbClr>
                  </a:outerShdw>
                </a:effectLst>
                <a:latin typeface="+mn-lt"/>
              </a:rPr>
            </a:br>
            <a:br>
              <a:rPr lang="en-US" sz="4000" b="1" dirty="0">
                <a:solidFill>
                  <a:schemeClr val="bg1"/>
                </a:solidFill>
                <a:effectLst>
                  <a:outerShdw blurRad="38100" dist="38100" dir="2700000" algn="tl">
                    <a:srgbClr val="000000">
                      <a:alpha val="43137"/>
                    </a:srgbClr>
                  </a:outerShdw>
                </a:effectLst>
                <a:latin typeface="+mn-lt"/>
              </a:rPr>
            </a:br>
            <a:r>
              <a:rPr lang="en-US" sz="4000" b="1" dirty="0">
                <a:solidFill>
                  <a:schemeClr val="bg1"/>
                </a:solidFill>
                <a:effectLst>
                  <a:outerShdw blurRad="38100" dist="38100" dir="2700000" algn="tl">
                    <a:srgbClr val="000000">
                      <a:alpha val="43137"/>
                    </a:srgbClr>
                  </a:outerShdw>
                </a:effectLst>
                <a:latin typeface="+mn-lt"/>
              </a:rPr>
              <a:t>Ephesians 6:4</a:t>
            </a:r>
            <a:br>
              <a:rPr lang="en-US" sz="4000" b="1" dirty="0">
                <a:solidFill>
                  <a:schemeClr val="bg1"/>
                </a:solidFill>
                <a:effectLst>
                  <a:outerShdw blurRad="38100" dist="38100" dir="2700000" algn="tl">
                    <a:srgbClr val="000000">
                      <a:alpha val="43137"/>
                    </a:srgbClr>
                  </a:outerShdw>
                </a:effectLst>
                <a:latin typeface="+mn-lt"/>
              </a:rPr>
            </a:br>
            <a:r>
              <a:rPr lang="en-US" sz="4000" b="1" dirty="0">
                <a:solidFill>
                  <a:schemeClr val="bg1"/>
                </a:solidFill>
                <a:effectLst>
                  <a:outerShdw blurRad="38100" dist="38100" dir="2700000" algn="tl">
                    <a:srgbClr val="000000">
                      <a:alpha val="43137"/>
                    </a:srgbClr>
                  </a:outerShdw>
                </a:effectLst>
                <a:latin typeface="+mn-lt"/>
              </a:rPr>
              <a:t>Hebrews 10:24-25</a:t>
            </a:r>
            <a:br>
              <a:rPr lang="en-US" sz="4000" b="1" dirty="0">
                <a:solidFill>
                  <a:schemeClr val="bg1"/>
                </a:solidFill>
                <a:effectLst>
                  <a:outerShdw blurRad="38100" dist="38100" dir="2700000" algn="tl">
                    <a:srgbClr val="000000">
                      <a:alpha val="43137"/>
                    </a:srgbClr>
                  </a:outerShdw>
                </a:effectLst>
                <a:latin typeface="+mn-lt"/>
              </a:rPr>
            </a:br>
            <a:r>
              <a:rPr lang="en-US" sz="4000" b="1" dirty="0">
                <a:solidFill>
                  <a:schemeClr val="bg1"/>
                </a:solidFill>
                <a:effectLst>
                  <a:outerShdw blurRad="38100" dist="38100" dir="2700000" algn="tl">
                    <a:srgbClr val="000000">
                      <a:alpha val="43137"/>
                    </a:srgbClr>
                  </a:outerShdw>
                </a:effectLst>
                <a:latin typeface="+mn-lt"/>
              </a:rPr>
              <a:t>cf. 2 Timothy 1:3-5</a:t>
            </a:r>
          </a:p>
        </p:txBody>
      </p:sp>
      <p:sp>
        <p:nvSpPr>
          <p:cNvPr id="3" name="TextBox 2"/>
          <p:cNvSpPr txBox="1"/>
          <p:nvPr/>
        </p:nvSpPr>
        <p:spPr>
          <a:xfrm>
            <a:off x="6913971" y="271145"/>
            <a:ext cx="4900701" cy="830997"/>
          </a:xfrm>
          <a:prstGeom prst="rect">
            <a:avLst/>
          </a:prstGeom>
          <a:noFill/>
        </p:spPr>
        <p:txBody>
          <a:bodyPr wrap="none" rtlCol="0">
            <a:spAutoFit/>
          </a:bodyPr>
          <a:lstStyle/>
          <a:p>
            <a:r>
              <a:rPr lang="en-US" sz="4800" dirty="0">
                <a:solidFill>
                  <a:schemeClr val="bg1"/>
                </a:solidFill>
                <a:effectLst>
                  <a:outerShdw blurRad="38100" dist="38100" dir="2700000" algn="tl">
                    <a:srgbClr val="000000">
                      <a:alpha val="43137"/>
                    </a:srgbClr>
                  </a:outerShdw>
                </a:effectLst>
                <a:latin typeface="BlackChancery" pitchFamily="2" charset="0"/>
              </a:rPr>
              <a:t>The Father’s Duty</a:t>
            </a:r>
          </a:p>
        </p:txBody>
      </p:sp>
    </p:spTree>
    <p:extLst>
      <p:ext uri="{BB962C8B-B14F-4D97-AF65-F5344CB8AC3E}">
        <p14:creationId xmlns:p14="http://schemas.microsoft.com/office/powerpoint/2010/main" val="239703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14" y="0"/>
            <a:ext cx="12192000" cy="6868856"/>
          </a:xfrm>
          <a:prstGeom prst="rect">
            <a:avLst/>
          </a:prstGeom>
        </p:spPr>
      </p:pic>
      <p:sp>
        <p:nvSpPr>
          <p:cNvPr id="2" name="Title 1"/>
          <p:cNvSpPr>
            <a:spLocks noGrp="1"/>
          </p:cNvSpPr>
          <p:nvPr>
            <p:ph type="ctrTitle"/>
          </p:nvPr>
        </p:nvSpPr>
        <p:spPr>
          <a:xfrm>
            <a:off x="670560" y="528320"/>
            <a:ext cx="5815965" cy="5933440"/>
          </a:xfrm>
          <a:solidFill>
            <a:srgbClr val="1C0822">
              <a:alpha val="87000"/>
            </a:srgbClr>
          </a:solidFill>
        </p:spPr>
        <p:txBody>
          <a:bodyPr anchor="t">
            <a:normAutofit/>
          </a:bodyPr>
          <a:lstStyle/>
          <a:p>
            <a:br>
              <a:rPr lang="en-US" sz="4000" b="1" dirty="0">
                <a:solidFill>
                  <a:schemeClr val="bg1"/>
                </a:solidFill>
                <a:effectLst>
                  <a:outerShdw blurRad="38100" dist="38100" dir="2700000" algn="tl">
                    <a:srgbClr val="000000">
                      <a:alpha val="43137"/>
                    </a:srgbClr>
                  </a:outerShdw>
                </a:effectLst>
                <a:latin typeface="+mn-lt"/>
              </a:rPr>
            </a:br>
            <a:br>
              <a:rPr lang="en-US" sz="4000" b="1" dirty="0">
                <a:solidFill>
                  <a:schemeClr val="bg1"/>
                </a:solidFill>
                <a:effectLst>
                  <a:outerShdw blurRad="38100" dist="38100" dir="2700000" algn="tl">
                    <a:srgbClr val="000000">
                      <a:alpha val="43137"/>
                    </a:srgbClr>
                  </a:outerShdw>
                </a:effectLst>
                <a:latin typeface="+mn-lt"/>
              </a:rPr>
            </a:br>
            <a:r>
              <a:rPr lang="en-US" sz="4000" b="1" dirty="0">
                <a:solidFill>
                  <a:srgbClr val="D6BBEB"/>
                </a:solidFill>
                <a:effectLst>
                  <a:outerShdw blurRad="38100" dist="38100" dir="2700000" algn="tl">
                    <a:srgbClr val="000000">
                      <a:alpha val="43137"/>
                    </a:srgbClr>
                  </a:outerShdw>
                </a:effectLst>
                <a:latin typeface="+mn-lt"/>
              </a:rPr>
              <a:t>He must weave Biblical (God’s) truth into the fabric of everyday life      at home.</a:t>
            </a:r>
            <a:br>
              <a:rPr lang="en-US" sz="4000" b="1" dirty="0">
                <a:solidFill>
                  <a:schemeClr val="bg1"/>
                </a:solidFill>
                <a:effectLst>
                  <a:outerShdw blurRad="38100" dist="38100" dir="2700000" algn="tl">
                    <a:srgbClr val="000000">
                      <a:alpha val="43137"/>
                    </a:srgbClr>
                  </a:outerShdw>
                </a:effectLst>
                <a:latin typeface="+mn-lt"/>
              </a:rPr>
            </a:br>
            <a:br>
              <a:rPr lang="en-US" sz="4000" b="1" dirty="0">
                <a:solidFill>
                  <a:schemeClr val="bg1"/>
                </a:solidFill>
                <a:effectLst>
                  <a:outerShdw blurRad="38100" dist="38100" dir="2700000" algn="tl">
                    <a:srgbClr val="000000">
                      <a:alpha val="43137"/>
                    </a:srgbClr>
                  </a:outerShdw>
                </a:effectLst>
                <a:latin typeface="+mn-lt"/>
              </a:rPr>
            </a:br>
            <a:r>
              <a:rPr lang="en-US" sz="4000" b="1" dirty="0">
                <a:solidFill>
                  <a:schemeClr val="bg1"/>
                </a:solidFill>
                <a:effectLst>
                  <a:outerShdw blurRad="38100" dist="38100" dir="2700000" algn="tl">
                    <a:srgbClr val="000000">
                      <a:alpha val="43137"/>
                    </a:srgbClr>
                  </a:outerShdw>
                </a:effectLst>
                <a:latin typeface="+mn-lt"/>
              </a:rPr>
              <a:t>Deuteronomy 6:6-9</a:t>
            </a:r>
          </a:p>
        </p:txBody>
      </p:sp>
      <p:sp>
        <p:nvSpPr>
          <p:cNvPr id="3" name="TextBox 2"/>
          <p:cNvSpPr txBox="1"/>
          <p:nvPr/>
        </p:nvSpPr>
        <p:spPr>
          <a:xfrm>
            <a:off x="6913971" y="271145"/>
            <a:ext cx="4900701" cy="830997"/>
          </a:xfrm>
          <a:prstGeom prst="rect">
            <a:avLst/>
          </a:prstGeom>
          <a:noFill/>
        </p:spPr>
        <p:txBody>
          <a:bodyPr wrap="none" rtlCol="0">
            <a:spAutoFit/>
          </a:bodyPr>
          <a:lstStyle/>
          <a:p>
            <a:r>
              <a:rPr lang="en-US" sz="4800" dirty="0">
                <a:solidFill>
                  <a:schemeClr val="bg1"/>
                </a:solidFill>
                <a:effectLst>
                  <a:outerShdw blurRad="38100" dist="38100" dir="2700000" algn="tl">
                    <a:srgbClr val="000000">
                      <a:alpha val="43137"/>
                    </a:srgbClr>
                  </a:outerShdw>
                </a:effectLst>
                <a:latin typeface="BlackChancery" pitchFamily="2" charset="0"/>
              </a:rPr>
              <a:t>The Father’s Duty</a:t>
            </a:r>
          </a:p>
        </p:txBody>
      </p:sp>
    </p:spTree>
    <p:extLst>
      <p:ext uri="{BB962C8B-B14F-4D97-AF65-F5344CB8AC3E}">
        <p14:creationId xmlns:p14="http://schemas.microsoft.com/office/powerpoint/2010/main" val="103945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14" y="0"/>
            <a:ext cx="12192000" cy="6868856"/>
          </a:xfrm>
          <a:prstGeom prst="rect">
            <a:avLst/>
          </a:prstGeom>
        </p:spPr>
      </p:pic>
      <p:sp>
        <p:nvSpPr>
          <p:cNvPr id="2" name="Title 1"/>
          <p:cNvSpPr>
            <a:spLocks noGrp="1"/>
          </p:cNvSpPr>
          <p:nvPr>
            <p:ph type="ctrTitle"/>
          </p:nvPr>
        </p:nvSpPr>
        <p:spPr>
          <a:xfrm>
            <a:off x="670560" y="528320"/>
            <a:ext cx="5815965" cy="5933440"/>
          </a:xfrm>
          <a:solidFill>
            <a:srgbClr val="1C0822">
              <a:alpha val="87000"/>
            </a:srgbClr>
          </a:solidFill>
        </p:spPr>
        <p:txBody>
          <a:bodyPr anchor="t">
            <a:normAutofit/>
          </a:bodyPr>
          <a:lstStyle/>
          <a:p>
            <a:br>
              <a:rPr lang="en-US" sz="800" b="1" dirty="0">
                <a:solidFill>
                  <a:srgbClr val="CFAFE7"/>
                </a:solidFill>
                <a:effectLst>
                  <a:outerShdw blurRad="38100" dist="38100" dir="2700000" algn="tl">
                    <a:srgbClr val="000000">
                      <a:alpha val="43137"/>
                    </a:srgbClr>
                  </a:outerShdw>
                </a:effectLst>
                <a:latin typeface="+mn-lt"/>
              </a:rPr>
            </a:br>
            <a:br>
              <a:rPr lang="en-US" sz="800" b="1" dirty="0">
                <a:solidFill>
                  <a:srgbClr val="CFAFE7"/>
                </a:solidFill>
                <a:effectLst>
                  <a:outerShdw blurRad="38100" dist="38100" dir="2700000" algn="tl">
                    <a:srgbClr val="000000">
                      <a:alpha val="43137"/>
                    </a:srgbClr>
                  </a:outerShdw>
                </a:effectLst>
                <a:latin typeface="+mn-lt"/>
              </a:rPr>
            </a:br>
            <a:br>
              <a:rPr lang="en-US" sz="800" b="1" dirty="0">
                <a:solidFill>
                  <a:srgbClr val="CFAFE7"/>
                </a:solidFill>
                <a:effectLst>
                  <a:outerShdw blurRad="38100" dist="38100" dir="2700000" algn="tl">
                    <a:srgbClr val="000000">
                      <a:alpha val="43137"/>
                    </a:srgbClr>
                  </a:outerShdw>
                </a:effectLst>
                <a:latin typeface="+mn-lt"/>
              </a:rPr>
            </a:br>
            <a:br>
              <a:rPr lang="en-US" sz="800" b="1" dirty="0">
                <a:solidFill>
                  <a:srgbClr val="CFAFE7"/>
                </a:solidFill>
                <a:effectLst>
                  <a:outerShdw blurRad="38100" dist="38100" dir="2700000" algn="tl">
                    <a:srgbClr val="000000">
                      <a:alpha val="43137"/>
                    </a:srgbClr>
                  </a:outerShdw>
                </a:effectLst>
                <a:latin typeface="+mn-lt"/>
              </a:rPr>
            </a:br>
            <a:br>
              <a:rPr lang="en-US" sz="800" b="1" dirty="0">
                <a:solidFill>
                  <a:srgbClr val="CFAFE7"/>
                </a:solidFill>
                <a:effectLst>
                  <a:outerShdw blurRad="38100" dist="38100" dir="2700000" algn="tl">
                    <a:srgbClr val="000000">
                      <a:alpha val="43137"/>
                    </a:srgbClr>
                  </a:outerShdw>
                </a:effectLst>
                <a:latin typeface="+mn-lt"/>
              </a:rPr>
            </a:br>
            <a:br>
              <a:rPr lang="en-US" sz="800" b="1" dirty="0">
                <a:solidFill>
                  <a:srgbClr val="CFAFE7"/>
                </a:solidFill>
                <a:effectLst>
                  <a:outerShdw blurRad="38100" dist="38100" dir="2700000" algn="tl">
                    <a:srgbClr val="000000">
                      <a:alpha val="43137"/>
                    </a:srgbClr>
                  </a:outerShdw>
                </a:effectLst>
                <a:latin typeface="+mn-lt"/>
              </a:rPr>
            </a:br>
            <a:r>
              <a:rPr lang="en-US" sz="4000" b="1" dirty="0">
                <a:solidFill>
                  <a:srgbClr val="D6BBEB"/>
                </a:solidFill>
                <a:effectLst>
                  <a:outerShdw blurRad="38100" dist="38100" dir="2700000" algn="tl">
                    <a:srgbClr val="000000">
                      <a:alpha val="43137"/>
                    </a:srgbClr>
                  </a:outerShdw>
                </a:effectLst>
                <a:latin typeface="+mn-lt"/>
              </a:rPr>
              <a:t>He must demonstrate     the role of divine truth     in his own life, to serve    as an example                    to his children.</a:t>
            </a:r>
            <a:br>
              <a:rPr lang="en-US" sz="4000" b="1" dirty="0">
                <a:solidFill>
                  <a:schemeClr val="bg1"/>
                </a:solidFill>
                <a:effectLst>
                  <a:outerShdw blurRad="38100" dist="38100" dir="2700000" algn="tl">
                    <a:srgbClr val="000000">
                      <a:alpha val="43137"/>
                    </a:srgbClr>
                  </a:outerShdw>
                </a:effectLst>
                <a:latin typeface="+mn-lt"/>
              </a:rPr>
            </a:br>
            <a:br>
              <a:rPr lang="en-US" sz="4000" b="1" dirty="0">
                <a:solidFill>
                  <a:schemeClr val="bg1"/>
                </a:solidFill>
                <a:effectLst>
                  <a:outerShdw blurRad="38100" dist="38100" dir="2700000" algn="tl">
                    <a:srgbClr val="000000">
                      <a:alpha val="43137"/>
                    </a:srgbClr>
                  </a:outerShdw>
                </a:effectLst>
                <a:latin typeface="+mn-lt"/>
              </a:rPr>
            </a:br>
            <a:r>
              <a:rPr lang="en-US" sz="4000" b="1" dirty="0">
                <a:solidFill>
                  <a:schemeClr val="bg1"/>
                </a:solidFill>
                <a:effectLst>
                  <a:outerShdw blurRad="38100" dist="38100" dir="2700000" algn="tl">
                    <a:srgbClr val="000000">
                      <a:alpha val="43137"/>
                    </a:srgbClr>
                  </a:outerShdw>
                </a:effectLst>
                <a:latin typeface="+mn-lt"/>
              </a:rPr>
              <a:t>cf. Law of the Firstborn</a:t>
            </a:r>
            <a:br>
              <a:rPr lang="en-US" sz="4000" b="1" dirty="0">
                <a:solidFill>
                  <a:schemeClr val="bg1"/>
                </a:solidFill>
                <a:effectLst>
                  <a:outerShdw blurRad="38100" dist="38100" dir="2700000" algn="tl">
                    <a:srgbClr val="000000">
                      <a:alpha val="43137"/>
                    </a:srgbClr>
                  </a:outerShdw>
                </a:effectLst>
                <a:latin typeface="+mn-lt"/>
              </a:rPr>
            </a:br>
            <a:r>
              <a:rPr lang="en-US" sz="4000" b="1" dirty="0">
                <a:solidFill>
                  <a:schemeClr val="bg1"/>
                </a:solidFill>
                <a:effectLst>
                  <a:outerShdw blurRad="38100" dist="38100" dir="2700000" algn="tl">
                    <a:srgbClr val="000000">
                      <a:alpha val="43137"/>
                    </a:srgbClr>
                  </a:outerShdw>
                </a:effectLst>
                <a:latin typeface="+mn-lt"/>
              </a:rPr>
              <a:t>Exodus 13:11-16</a:t>
            </a:r>
          </a:p>
        </p:txBody>
      </p:sp>
      <p:sp>
        <p:nvSpPr>
          <p:cNvPr id="3" name="TextBox 2"/>
          <p:cNvSpPr txBox="1"/>
          <p:nvPr/>
        </p:nvSpPr>
        <p:spPr>
          <a:xfrm>
            <a:off x="6913971" y="271145"/>
            <a:ext cx="4900701" cy="830997"/>
          </a:xfrm>
          <a:prstGeom prst="rect">
            <a:avLst/>
          </a:prstGeom>
          <a:noFill/>
        </p:spPr>
        <p:txBody>
          <a:bodyPr wrap="none" rtlCol="0">
            <a:spAutoFit/>
          </a:bodyPr>
          <a:lstStyle/>
          <a:p>
            <a:r>
              <a:rPr lang="en-US" sz="4800" dirty="0">
                <a:solidFill>
                  <a:schemeClr val="bg1"/>
                </a:solidFill>
                <a:effectLst>
                  <a:outerShdw blurRad="38100" dist="38100" dir="2700000" algn="tl">
                    <a:srgbClr val="000000">
                      <a:alpha val="43137"/>
                    </a:srgbClr>
                  </a:outerShdw>
                </a:effectLst>
                <a:latin typeface="BlackChancery" pitchFamily="2" charset="0"/>
              </a:rPr>
              <a:t>The Father’s Duty</a:t>
            </a:r>
          </a:p>
        </p:txBody>
      </p:sp>
    </p:spTree>
    <p:extLst>
      <p:ext uri="{BB962C8B-B14F-4D97-AF65-F5344CB8AC3E}">
        <p14:creationId xmlns:p14="http://schemas.microsoft.com/office/powerpoint/2010/main" val="315073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14" y="0"/>
            <a:ext cx="12192000" cy="6868856"/>
          </a:xfrm>
          <a:prstGeom prst="rect">
            <a:avLst/>
          </a:prstGeom>
        </p:spPr>
      </p:pic>
      <p:sp>
        <p:nvSpPr>
          <p:cNvPr id="2" name="Title 1"/>
          <p:cNvSpPr>
            <a:spLocks noGrp="1"/>
          </p:cNvSpPr>
          <p:nvPr>
            <p:ph type="ctrTitle"/>
          </p:nvPr>
        </p:nvSpPr>
        <p:spPr>
          <a:xfrm>
            <a:off x="670560" y="311753"/>
            <a:ext cx="10891520" cy="5933440"/>
          </a:xfrm>
        </p:spPr>
        <p:txBody>
          <a:bodyPr anchor="t">
            <a:normAutofit/>
          </a:bodyPr>
          <a:lstStyle/>
          <a:p>
            <a:pPr indent="284163" algn="l"/>
            <a:r>
              <a:rPr lang="en-US" sz="4800" b="1" dirty="0">
                <a:solidFill>
                  <a:schemeClr val="bg1"/>
                </a:solidFill>
                <a:effectLst>
                  <a:outerShdw blurRad="38100" dist="38100" dir="2700000" algn="tl">
                    <a:srgbClr val="000000">
                      <a:alpha val="43137"/>
                    </a:srgbClr>
                  </a:outerShdw>
                </a:effectLst>
                <a:latin typeface="+mn-lt"/>
              </a:rPr>
              <a:t>“Whoever causes one of these little ones who believe in Me to sin, it would be better for him if a millstone                   were hung around his                             neck, and he were                                  drowned in the depth                                  of the sea.”</a:t>
            </a:r>
            <a:br>
              <a:rPr lang="en-US" sz="4800" b="1" dirty="0">
                <a:solidFill>
                  <a:schemeClr val="bg1"/>
                </a:solidFill>
                <a:effectLst>
                  <a:outerShdw blurRad="38100" dist="38100" dir="2700000" algn="tl">
                    <a:srgbClr val="000000">
                      <a:alpha val="43137"/>
                    </a:srgbClr>
                  </a:outerShdw>
                </a:effectLst>
                <a:latin typeface="+mn-lt"/>
              </a:rPr>
            </a:br>
            <a:r>
              <a:rPr lang="en-US" sz="4800" b="1" dirty="0">
                <a:solidFill>
                  <a:schemeClr val="bg1"/>
                </a:solidFill>
                <a:effectLst>
                  <a:outerShdw blurRad="38100" dist="38100" dir="2700000" algn="tl">
                    <a:srgbClr val="000000">
                      <a:alpha val="43137"/>
                    </a:srgbClr>
                  </a:outerShdw>
                </a:effectLst>
                <a:latin typeface="+mn-lt"/>
              </a:rPr>
              <a:t>                       </a:t>
            </a:r>
            <a:r>
              <a:rPr lang="en-US" sz="4000" b="1" dirty="0">
                <a:solidFill>
                  <a:schemeClr val="bg1"/>
                </a:solidFill>
                <a:effectLst>
                  <a:outerShdw blurRad="38100" dist="38100" dir="2700000" algn="tl">
                    <a:srgbClr val="000000">
                      <a:alpha val="43137"/>
                    </a:srgbClr>
                  </a:outerShdw>
                </a:effectLst>
                <a:latin typeface="+mn-lt"/>
              </a:rPr>
              <a:t>Matthew 18:6</a:t>
            </a:r>
          </a:p>
        </p:txBody>
      </p:sp>
    </p:spTree>
    <p:extLst>
      <p:ext uri="{BB962C8B-B14F-4D97-AF65-F5344CB8AC3E}">
        <p14:creationId xmlns:p14="http://schemas.microsoft.com/office/powerpoint/2010/main" val="687264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619</Words>
  <Application>Microsoft Office PowerPoint</Application>
  <PresentationFormat>Widescreen</PresentationFormat>
  <Paragraphs>59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BlackChancery</vt:lpstr>
      <vt:lpstr>Calibri Light</vt:lpstr>
      <vt:lpstr>Arial</vt:lpstr>
      <vt:lpstr>Calibri</vt:lpstr>
      <vt:lpstr>Office Theme</vt:lpstr>
      <vt:lpstr>“The living, the living man, he shall praise You, as I do this day;              the father shall make                       known Your truth                           to the children.”                                       Isaiah 38:19</vt:lpstr>
      <vt:lpstr>   He must establish the family habit of going to assembly regularly to worship God and        study His word.  Ephesians 6:4 Hebrews 10:24-25 cf. 2 Timothy 1:3-5</vt:lpstr>
      <vt:lpstr>  He must weave Biblical (God’s) truth into the fabric of everyday life      at home.  Deuteronomy 6:6-9</vt:lpstr>
      <vt:lpstr>      He must demonstrate     the role of divine truth     in his own life, to serve    as an example                    to his children.  cf. Law of the Firstborn Exodus 13:11-16</vt:lpstr>
      <vt:lpstr>“Whoever causes one of these little ones who believe in Me to sin, it would be better for him if a millstone                   were hung around his                             neck, and he were                                  drowned in the depth                                  of the sea.”                        Matthew 18:6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living, the living man, he shall praise You, as I do this day;              the father shall make                       known Your truth                           to the children.”                                       Isaiah 38:19</dc:title>
  <dc:creator>Stan Cox</dc:creator>
  <cp:lastModifiedBy>Stan Cox</cp:lastModifiedBy>
  <cp:revision>10</cp:revision>
  <cp:lastPrinted>2016-11-13T20:48:10Z</cp:lastPrinted>
  <dcterms:created xsi:type="dcterms:W3CDTF">2016-11-13T19:49:27Z</dcterms:created>
  <dcterms:modified xsi:type="dcterms:W3CDTF">2016-11-14T04:01:28Z</dcterms:modified>
</cp:coreProperties>
</file>