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4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873BB-865F-442F-AED4-455E3882F9AE}" v="20" dt="2023-09-24T04:24:28.956"/>
    <p1510:client id="{47D8AEB6-45DE-40C0-9CB0-048C54360278}" v="2" dt="2023-09-24T04:54:34.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693" autoAdjust="0"/>
  </p:normalViewPr>
  <p:slideViewPr>
    <p:cSldViewPr snapToGrid="0">
      <p:cViewPr varScale="1">
        <p:scale>
          <a:sx n="45" d="100"/>
          <a:sy n="45" d="100"/>
        </p:scale>
        <p:origin x="2054" y="34"/>
      </p:cViewPr>
      <p:guideLst/>
    </p:cSldViewPr>
  </p:slideViewPr>
  <p:notesTextViewPr>
    <p:cViewPr>
      <p:scale>
        <a:sx n="100" d="100"/>
        <a:sy n="100" d="100"/>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7D8AEB6-45DE-40C0-9CB0-048C54360278}"/>
    <pc:docChg chg="undo custSel addSld delSld modSld modNotesMaster modHandout">
      <pc:chgData name="Stan Cox" userId="9376f276357bfffd" providerId="LiveId" clId="{47D8AEB6-45DE-40C0-9CB0-048C54360278}" dt="2023-09-24T04:54:59.947" v="161" actId="1035"/>
      <pc:docMkLst>
        <pc:docMk/>
      </pc:docMkLst>
      <pc:sldChg chg="modSp mod">
        <pc:chgData name="Stan Cox" userId="9376f276357bfffd" providerId="LiveId" clId="{47D8AEB6-45DE-40C0-9CB0-048C54360278}" dt="2023-09-24T04:54:59.947" v="161" actId="1035"/>
        <pc:sldMkLst>
          <pc:docMk/>
          <pc:sldMk cId="2082610231" sldId="256"/>
        </pc:sldMkLst>
        <pc:picChg chg="mod">
          <ac:chgData name="Stan Cox" userId="9376f276357bfffd" providerId="LiveId" clId="{47D8AEB6-45DE-40C0-9CB0-048C54360278}" dt="2023-09-24T04:54:59.947" v="161" actId="1035"/>
          <ac:picMkLst>
            <pc:docMk/>
            <pc:sldMk cId="2082610231" sldId="256"/>
            <ac:picMk id="6" creationId="{7B721151-6706-87A0-FB56-47FDB808F848}"/>
          </ac:picMkLst>
        </pc:picChg>
      </pc:sldChg>
      <pc:sldChg chg="addSp delSp add del mod">
        <pc:chgData name="Stan Cox" userId="9376f276357bfffd" providerId="LiveId" clId="{47D8AEB6-45DE-40C0-9CB0-048C54360278}" dt="2023-09-24T04:54:39.648" v="140" actId="478"/>
        <pc:sldMkLst>
          <pc:docMk/>
          <pc:sldMk cId="785287918" sldId="257"/>
        </pc:sldMkLst>
        <pc:picChg chg="add del">
          <ac:chgData name="Stan Cox" userId="9376f276357bfffd" providerId="LiveId" clId="{47D8AEB6-45DE-40C0-9CB0-048C54360278}" dt="2023-09-24T04:54:39.648" v="140" actId="478"/>
          <ac:picMkLst>
            <pc:docMk/>
            <pc:sldMk cId="785287918" sldId="257"/>
            <ac:picMk id="6" creationId="{BB789EB2-0DDB-A20B-D57F-B2715F2FCF61}"/>
          </ac:picMkLst>
        </pc:picChg>
      </pc:sldChg>
      <pc:sldChg chg="addSp delSp mod">
        <pc:chgData name="Stan Cox" userId="9376f276357bfffd" providerId="LiveId" clId="{47D8AEB6-45DE-40C0-9CB0-048C54360278}" dt="2023-09-24T04:54:37.773" v="139" actId="478"/>
        <pc:sldMkLst>
          <pc:docMk/>
          <pc:sldMk cId="3407627660" sldId="258"/>
        </pc:sldMkLst>
        <pc:picChg chg="add del">
          <ac:chgData name="Stan Cox" userId="9376f276357bfffd" providerId="LiveId" clId="{47D8AEB6-45DE-40C0-9CB0-048C54360278}" dt="2023-09-24T04:54:37.773" v="139" actId="478"/>
          <ac:picMkLst>
            <pc:docMk/>
            <pc:sldMk cId="3407627660" sldId="258"/>
            <ac:picMk id="5" creationId="{4522A85B-01F5-A009-EACE-43D87D421562}"/>
          </ac:picMkLst>
        </pc:picChg>
      </pc:sldChg>
      <pc:sldChg chg="addSp delSp mod">
        <pc:chgData name="Stan Cox" userId="9376f276357bfffd" providerId="LiveId" clId="{47D8AEB6-45DE-40C0-9CB0-048C54360278}" dt="2023-09-24T04:54:34.069" v="138"/>
        <pc:sldMkLst>
          <pc:docMk/>
          <pc:sldMk cId="1366862586" sldId="259"/>
        </pc:sldMkLst>
        <pc:picChg chg="add del">
          <ac:chgData name="Stan Cox" userId="9376f276357bfffd" providerId="LiveId" clId="{47D8AEB6-45DE-40C0-9CB0-048C54360278}" dt="2023-09-24T04:54:34.069" v="138"/>
          <ac:picMkLst>
            <pc:docMk/>
            <pc:sldMk cId="1366862586" sldId="259"/>
            <ac:picMk id="6" creationId="{E2B9CEE1-68E5-F683-7FF7-B9B6CEB19B2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8A29EC-5EFF-9A5D-CC48-6CBE6E407B3B}"/>
              </a:ext>
            </a:extLst>
          </p:cNvPr>
          <p:cNvSpPr>
            <a:spLocks noGrp="1"/>
          </p:cNvSpPr>
          <p:nvPr>
            <p:ph type="hdr" sz="quarter"/>
          </p:nvPr>
        </p:nvSpPr>
        <p:spPr>
          <a:xfrm>
            <a:off x="0" y="1"/>
            <a:ext cx="3429000" cy="736600"/>
          </a:xfrm>
          <a:prstGeom prst="rect">
            <a:avLst/>
          </a:prstGeom>
        </p:spPr>
        <p:txBody>
          <a:bodyPr vert="horz" lIns="91435" tIns="45718" rIns="91435" bIns="45718" rtlCol="0"/>
          <a:lstStyle>
            <a:lvl1pPr algn="l">
              <a:defRPr sz="1200"/>
            </a:lvl1pPr>
          </a:lstStyle>
          <a:p>
            <a:r>
              <a:rPr lang="en-US" sz="2400" dirty="0">
                <a:latin typeface="Cookie" panose="02000000000000000000" pitchFamily="2" charset="0"/>
              </a:rPr>
              <a:t>A Practical Discussion of Modesty</a:t>
            </a:r>
          </a:p>
        </p:txBody>
      </p:sp>
      <p:sp>
        <p:nvSpPr>
          <p:cNvPr id="3" name="Date Placeholder 2">
            <a:extLst>
              <a:ext uri="{FF2B5EF4-FFF2-40B4-BE49-F238E27FC236}">
                <a16:creationId xmlns:a16="http://schemas.microsoft.com/office/drawing/2014/main" id="{979EA3E6-F65F-0DF8-5E91-9C6797BCA3E4}"/>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September 24, 2023</a:t>
            </a:r>
          </a:p>
        </p:txBody>
      </p:sp>
      <p:sp>
        <p:nvSpPr>
          <p:cNvPr id="4" name="Footer Placeholder 3">
            <a:extLst>
              <a:ext uri="{FF2B5EF4-FFF2-40B4-BE49-F238E27FC236}">
                <a16:creationId xmlns:a16="http://schemas.microsoft.com/office/drawing/2014/main" id="{93FB3BF9-3203-53B1-3F15-ED5F69279DCC}"/>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EF02B65-77FA-7116-F667-02F703883A0C}"/>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4E77E29B-975F-4CE9-9CBB-F6C106CDF212}" type="slidenum">
              <a:rPr lang="en-US" smtClean="0"/>
              <a:t>‹#›</a:t>
            </a:fld>
            <a:endParaRPr lang="en-US" dirty="0"/>
          </a:p>
        </p:txBody>
      </p:sp>
    </p:spTree>
    <p:extLst>
      <p:ext uri="{BB962C8B-B14F-4D97-AF65-F5344CB8AC3E}">
        <p14:creationId xmlns:p14="http://schemas.microsoft.com/office/powerpoint/2010/main" val="2068991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C5AC608D-A11A-4881-8898-85B8F1440B94}"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223780A2-F222-4C69-8753-256EE11625AC}" type="slidenum">
              <a:rPr lang="en-US" smtClean="0"/>
              <a:t>‹#›</a:t>
            </a:fld>
            <a:endParaRPr lang="en-US"/>
          </a:p>
        </p:txBody>
      </p:sp>
    </p:spTree>
    <p:extLst>
      <p:ext uri="{BB962C8B-B14F-4D97-AF65-F5344CB8AC3E}">
        <p14:creationId xmlns:p14="http://schemas.microsoft.com/office/powerpoint/2010/main" val="1211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1441" indent="-171441">
              <a:buFont typeface="Arial" panose="020B0604020202020204" pitchFamily="34" charset="0"/>
              <a:buChar char="•"/>
            </a:pPr>
            <a:r>
              <a:rPr lang="en-US" b="1" dirty="0"/>
              <a:t>I was asked today to speak on a subject where we all can use guidance and reminding</a:t>
            </a:r>
          </a:p>
          <a:p>
            <a:pPr marL="628615" lvl="1" indent="-171441">
              <a:buFont typeface="Arial" panose="020B0604020202020204" pitchFamily="34" charset="0"/>
              <a:buChar char="•"/>
            </a:pPr>
            <a:r>
              <a:rPr lang="en-US" dirty="0"/>
              <a:t>The subject is modesty</a:t>
            </a:r>
          </a:p>
          <a:p>
            <a:pPr marL="628615" lvl="1" indent="-171441">
              <a:buFont typeface="Arial" panose="020B0604020202020204" pitchFamily="34" charset="0"/>
              <a:buChar char="•"/>
            </a:pPr>
            <a:r>
              <a:rPr lang="en-US" dirty="0"/>
              <a:t>I haven’t preached on this matter through the hottest summer in years, which was probably negligent of me.</a:t>
            </a:r>
          </a:p>
          <a:p>
            <a:pPr marL="628615" lvl="1" indent="-171441">
              <a:buFont typeface="Arial" panose="020B0604020202020204" pitchFamily="34" charset="0"/>
              <a:buChar char="•"/>
            </a:pPr>
            <a:r>
              <a:rPr lang="en-US" dirty="0"/>
              <a:t>Reminding is important, and I am happy to do so today</a:t>
            </a:r>
          </a:p>
          <a:p>
            <a:r>
              <a:rPr lang="en-US" dirty="0"/>
              <a:t>(Peter on Reminding)</a:t>
            </a:r>
          </a:p>
          <a:p>
            <a:pPr marL="171441" indent="-171441">
              <a:buFont typeface="Arial" panose="020B0604020202020204" pitchFamily="34" charset="0"/>
              <a:buChar char="•"/>
            </a:pPr>
            <a:r>
              <a:rPr lang="en-US" b="1" dirty="0"/>
              <a:t>The first point I want to make is that God has made no distinction regarding what constitutes modesty, between males and females</a:t>
            </a:r>
          </a:p>
          <a:p>
            <a:pPr marL="628615" lvl="1" indent="-171441">
              <a:buFont typeface="Arial" panose="020B0604020202020204" pitchFamily="34" charset="0"/>
              <a:buChar char="•"/>
            </a:pPr>
            <a:r>
              <a:rPr lang="en-US" b="0" dirty="0"/>
              <a:t>What we discuss today applies equally to both.  For example, going without a shirt.</a:t>
            </a:r>
          </a:p>
          <a:p>
            <a:pPr marL="1085790" lvl="2" indent="-171441">
              <a:buFont typeface="Arial" panose="020B0604020202020204" pitchFamily="34" charset="0"/>
              <a:buChar char="•"/>
            </a:pPr>
            <a:r>
              <a:rPr lang="en-US" b="0" dirty="0"/>
              <a:t>Society makes a distinction, and probably most cultures always have</a:t>
            </a:r>
          </a:p>
          <a:p>
            <a:pPr marL="1542965" lvl="3" indent="-171441">
              <a:buFont typeface="Arial" panose="020B0604020202020204" pitchFamily="34" charset="0"/>
              <a:buChar char="•"/>
            </a:pPr>
            <a:r>
              <a:rPr lang="en-US" b="0" dirty="0"/>
              <a:t>Even our Bible Class curriculum (Sweet graphics) does so, requiring me to be careful what I put up and what I can use for our Bible drills</a:t>
            </a:r>
          </a:p>
          <a:p>
            <a:pPr marL="1542965" lvl="3" indent="-171441">
              <a:buFont typeface="Arial" panose="020B0604020202020204" pitchFamily="34" charset="0"/>
              <a:buChar char="•"/>
            </a:pPr>
            <a:r>
              <a:rPr lang="en-US" b="0" dirty="0"/>
              <a:t>But God makes no distinction, because nakedness is nakedness, whether it is a  man or a woman</a:t>
            </a:r>
          </a:p>
          <a:p>
            <a:pPr marL="171441" indent="-171441">
              <a:buFont typeface="Arial" panose="020B0604020202020204" pitchFamily="34" charset="0"/>
              <a:buChar char="•"/>
            </a:pPr>
            <a:r>
              <a:rPr lang="en-US" b="1" dirty="0"/>
              <a:t>However, what God has said on Modesty has a definite bias in emphasis that we do need to acknowledge</a:t>
            </a:r>
          </a:p>
          <a:p>
            <a:pPr marL="628615" lvl="1" indent="-171441">
              <a:buFont typeface="Arial" panose="020B0604020202020204" pitchFamily="34" charset="0"/>
              <a:buChar char="•"/>
            </a:pPr>
            <a:r>
              <a:rPr lang="en-US" b="0" dirty="0"/>
              <a:t>Both with admonitions to dress modestly, and examples transgression, women are more often written about </a:t>
            </a:r>
          </a:p>
          <a:p>
            <a:pPr marL="628615" lvl="1" indent="-171441">
              <a:buFont typeface="Arial" panose="020B0604020202020204" pitchFamily="34" charset="0"/>
              <a:buChar char="•"/>
            </a:pPr>
            <a:r>
              <a:rPr lang="en-US" b="0" dirty="0"/>
              <a:t>Why? Men are different from women, and are more likely to objectify the woman, than otherwise. (Though in our crass culture, women are guilty </a:t>
            </a:r>
            <a:r>
              <a:rPr lang="en-US" b="0" dirty="0" err="1"/>
              <a:t>amost</a:t>
            </a:r>
            <a:r>
              <a:rPr lang="en-US" b="0" dirty="0"/>
              <a:t> as often as men).</a:t>
            </a:r>
          </a:p>
          <a:p>
            <a:pPr marL="628615" lvl="1" indent="-171441">
              <a:buFont typeface="Arial" panose="020B0604020202020204" pitchFamily="34" charset="0"/>
              <a:buChar char="•"/>
            </a:pPr>
            <a:r>
              <a:rPr lang="en-US" b="0" dirty="0"/>
              <a:t>So, women’s outfits for sports, dates, swimming, summertime, dresses, etc., tend to be too revealing</a:t>
            </a:r>
          </a:p>
          <a:p>
            <a:pPr marL="628615" lvl="1" indent="-171441">
              <a:buFont typeface="Arial" panose="020B0604020202020204" pitchFamily="34" charset="0"/>
              <a:buChar char="•"/>
            </a:pPr>
            <a:r>
              <a:rPr lang="en-US" b="0" dirty="0"/>
              <a:t>Outfits in volleyball, track, gymnastics, cheerleading, swimming, even day to day wear emphasize tightness and skin, in large part because it appeals to the opposite sex</a:t>
            </a:r>
          </a:p>
          <a:p>
            <a:pPr marL="628615" lvl="1" indent="-171441">
              <a:buFont typeface="Arial" panose="020B0604020202020204" pitchFamily="34" charset="0"/>
              <a:buChar char="•"/>
            </a:pPr>
            <a:r>
              <a:rPr lang="en-US" b="0" dirty="0"/>
              <a:t>Society sells sex and revels in sex appeal. Entertainment, sports, influencers, peers in school, even those in the church who are either unapologetically </a:t>
            </a:r>
            <a:r>
              <a:rPr lang="en-US" b="0" dirty="0" err="1"/>
              <a:t>wordly</a:t>
            </a:r>
            <a:r>
              <a:rPr lang="en-US" b="0" dirty="0"/>
              <a:t> or ignorant all make it hard for godly men and women to dress and behave as they should</a:t>
            </a:r>
          </a:p>
          <a:p>
            <a:pPr marL="628615" lvl="1" indent="-171441">
              <a:buFont typeface="Arial" panose="020B0604020202020204" pitchFamily="34" charset="0"/>
              <a:buChar char="•"/>
            </a:pPr>
            <a:r>
              <a:rPr lang="en-US" b="0" dirty="0"/>
              <a:t>So, lets spend a few moments contrasting what the Bible says with what the world practices, and determine what Christians should avoid.</a:t>
            </a:r>
          </a:p>
        </p:txBody>
      </p:sp>
      <p:sp>
        <p:nvSpPr>
          <p:cNvPr id="4" name="Slide Number Placeholder 3"/>
          <p:cNvSpPr>
            <a:spLocks noGrp="1"/>
          </p:cNvSpPr>
          <p:nvPr>
            <p:ph type="sldNum" sz="quarter" idx="5"/>
          </p:nvPr>
        </p:nvSpPr>
        <p:spPr/>
        <p:txBody>
          <a:bodyPr/>
          <a:lstStyle/>
          <a:p>
            <a:fld id="{223780A2-F222-4C69-8753-256EE11625AC}" type="slidenum">
              <a:rPr lang="en-US" smtClean="0"/>
              <a:t>1</a:t>
            </a:fld>
            <a:endParaRPr lang="en-US"/>
          </a:p>
        </p:txBody>
      </p:sp>
    </p:spTree>
    <p:extLst>
      <p:ext uri="{BB962C8B-B14F-4D97-AF65-F5344CB8AC3E}">
        <p14:creationId xmlns:p14="http://schemas.microsoft.com/office/powerpoint/2010/main" val="363715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Christians VS the World</a:t>
            </a:r>
          </a:p>
          <a:p>
            <a:pPr marL="171441" indent="-171441">
              <a:buFont typeface="Arial" panose="020B0604020202020204" pitchFamily="34" charset="0"/>
              <a:buChar char="•"/>
            </a:pPr>
            <a:r>
              <a:rPr lang="en-US" b="1" dirty="0"/>
              <a:t>The world is characterizes by lewdness and lasciviousness</a:t>
            </a:r>
          </a:p>
          <a:p>
            <a:pPr marL="628615" lvl="1" indent="-171441">
              <a:buFont typeface="Arial" panose="020B0604020202020204" pitchFamily="34" charset="0"/>
              <a:buChar char="•"/>
            </a:pPr>
            <a:r>
              <a:rPr lang="en-US" b="0" dirty="0"/>
              <a:t>Lusts of the flesh</a:t>
            </a:r>
          </a:p>
          <a:p>
            <a:r>
              <a:rPr lang="en-US" b="1" dirty="0"/>
              <a:t>(Galatians 5:19-21), </a:t>
            </a:r>
            <a:r>
              <a:rPr lang="en-US" b="0" i="1" dirty="0"/>
              <a:t>“Now the works of the flesh are evident, which are: adultery, fornication, </a:t>
            </a:r>
            <a:r>
              <a:rPr lang="en-US" b="0" i="1" u="sng" dirty="0"/>
              <a:t>uncleanness, lewdness</a:t>
            </a:r>
            <a:r>
              <a:rPr lang="en-US" b="0" i="1" dirty="0"/>
              <a:t>, </a:t>
            </a:r>
            <a:r>
              <a:rPr lang="en-US" b="0" i="1" baseline="30000" dirty="0"/>
              <a:t>20</a:t>
            </a:r>
            <a:r>
              <a:rPr lang="en-US" b="0" i="1" dirty="0"/>
              <a:t> idolatry, sorcery, hatred, contentions, jealousies, outbursts of wrath, selfish ambitions, dissensions, heresies, </a:t>
            </a:r>
            <a:r>
              <a:rPr lang="en-US" b="0" i="1" baseline="30000" dirty="0"/>
              <a:t>21</a:t>
            </a:r>
            <a:r>
              <a:rPr lang="en-US" b="0" i="1" dirty="0"/>
              <a:t> envy, murders, drunkenness, revelries, and the like; of which I tell you beforehand, just as I also told [you] in time past, that those who practice such things will not inherit the kingdom of God.”</a:t>
            </a:r>
            <a:endParaRPr lang="en-US" b="0" dirty="0"/>
          </a:p>
          <a:p>
            <a:pPr marL="628615" lvl="1" indent="-171441">
              <a:buFont typeface="Arial" panose="020B0604020202020204" pitchFamily="34" charset="0"/>
              <a:buChar char="•"/>
            </a:pPr>
            <a:r>
              <a:rPr lang="en-US" b="0" dirty="0" err="1"/>
              <a:t>Uncleaness</a:t>
            </a:r>
            <a:r>
              <a:rPr lang="en-US" b="0" dirty="0"/>
              <a:t> (</a:t>
            </a:r>
            <a:r>
              <a:rPr lang="en-US" b="0" dirty="0" err="1"/>
              <a:t>akatharsia</a:t>
            </a:r>
            <a:r>
              <a:rPr lang="en-US" b="0" dirty="0"/>
              <a:t>) – In a moral sense, the impurity of lustful living (Thayer)</a:t>
            </a:r>
          </a:p>
          <a:p>
            <a:pPr marL="628615" lvl="1" indent="-171441">
              <a:buFont typeface="Arial" panose="020B0604020202020204" pitchFamily="34" charset="0"/>
              <a:buChar char="•"/>
            </a:pPr>
            <a:r>
              <a:rPr lang="en-US" b="0" dirty="0"/>
              <a:t>Lewdness (KJV lasciviousness) (</a:t>
            </a:r>
            <a:r>
              <a:rPr lang="en-US" b="0" dirty="0" err="1"/>
              <a:t>aselgia</a:t>
            </a:r>
            <a:r>
              <a:rPr lang="en-US" b="0" dirty="0"/>
              <a:t>) unbridled lust, excess, wantonness, outrageousness, </a:t>
            </a:r>
            <a:r>
              <a:rPr lang="en-US" b="0" dirty="0" err="1"/>
              <a:t>shamlessness</a:t>
            </a:r>
            <a:r>
              <a:rPr lang="en-US" b="0" dirty="0"/>
              <a:t> (Thayer)</a:t>
            </a:r>
          </a:p>
          <a:p>
            <a:pPr marL="628615" lvl="1" indent="-171441">
              <a:buFont typeface="Arial" panose="020B0604020202020204" pitchFamily="34" charset="0"/>
              <a:buChar char="•"/>
            </a:pPr>
            <a:r>
              <a:rPr lang="en-US" b="1" dirty="0"/>
              <a:t>Example:  </a:t>
            </a:r>
            <a:r>
              <a:rPr lang="en-US" b="0" dirty="0"/>
              <a:t>The daughter of Herodias</a:t>
            </a:r>
          </a:p>
          <a:p>
            <a:r>
              <a:rPr lang="en-US" b="1" dirty="0"/>
              <a:t>(Matthew 14:6-8),</a:t>
            </a:r>
            <a:r>
              <a:rPr lang="en-US" b="1" i="1" dirty="0"/>
              <a:t> </a:t>
            </a:r>
            <a:r>
              <a:rPr lang="en-US" b="0" i="1" dirty="0"/>
              <a:t>“But when Herod's birthday was celebrated, the daughter of Herodias danced before them and pleased Herod. </a:t>
            </a:r>
            <a:r>
              <a:rPr lang="en-US" b="0" i="1" baseline="30000" dirty="0"/>
              <a:t>7</a:t>
            </a:r>
            <a:r>
              <a:rPr lang="en-US" b="0" i="1" dirty="0"/>
              <a:t> Therefore he promised with an oath to give her whatever she might ask.</a:t>
            </a:r>
            <a:r>
              <a:rPr lang="en-US" b="0" i="1" baseline="30000" dirty="0"/>
              <a:t> 8 </a:t>
            </a:r>
            <a:r>
              <a:rPr lang="en-US" b="0" i="1" dirty="0"/>
              <a:t>So she, having been prompted by her mother, said, "Give me John the Baptist's head here on a platter.“</a:t>
            </a:r>
          </a:p>
          <a:p>
            <a:pPr marL="628615" lvl="1" indent="-171441">
              <a:buFont typeface="Arial" panose="020B0604020202020204" pitchFamily="34" charset="0"/>
              <a:buChar char="•"/>
            </a:pPr>
            <a:r>
              <a:rPr lang="en-US" b="0" i="1" dirty="0"/>
              <a:t>It is a bad thing to be lewd (unbridled in your lust and appetite for sin, wantonness and shamelessness</a:t>
            </a:r>
          </a:p>
          <a:p>
            <a:r>
              <a:rPr lang="en-US" b="1" i="0" dirty="0"/>
              <a:t>(Romans 3:7-8), </a:t>
            </a:r>
            <a:r>
              <a:rPr lang="en-US" b="0" i="1" dirty="0"/>
              <a:t>“For if the truth of God has increased through my lie to His glory, why am I also still judged as a sinner? </a:t>
            </a:r>
            <a:r>
              <a:rPr lang="en-US" b="0" i="1" baseline="30000" dirty="0"/>
              <a:t>8</a:t>
            </a:r>
            <a:r>
              <a:rPr lang="en-US" b="0" i="1" dirty="0"/>
              <a:t> And [why] not [say], "Let us do evil that good may come"?--as we are slanderously reported and as some affirm that we say. Their condemnation is just.”</a:t>
            </a:r>
          </a:p>
          <a:p>
            <a:pPr marL="171441" indent="-171441">
              <a:buFont typeface="Arial" panose="020B0604020202020204" pitchFamily="34" charset="0"/>
              <a:buChar char="•"/>
            </a:pPr>
            <a:r>
              <a:rPr lang="en-US" b="1" dirty="0"/>
              <a:t>Christians are to be different from the world!</a:t>
            </a:r>
          </a:p>
          <a:p>
            <a:r>
              <a:rPr lang="en-US" b="1" dirty="0"/>
              <a:t>(1 Peter 4:1-3), </a:t>
            </a:r>
            <a:r>
              <a:rPr lang="en-US" b="0" i="1" dirty="0"/>
              <a:t>”Therefore, since Christ suffered for us in the flesh, arm yourselves also with the same mind, for he who has suffered in the flesh has ceased from sin,</a:t>
            </a:r>
            <a:r>
              <a:rPr lang="en-US" b="0" i="1" baseline="30000" dirty="0"/>
              <a:t> 2 </a:t>
            </a:r>
            <a:r>
              <a:rPr lang="en-US" b="0" i="1" dirty="0"/>
              <a:t>that he no longer should live the rest of [his] time in the flesh for the lusts of men, but for the will of God. </a:t>
            </a:r>
            <a:r>
              <a:rPr lang="en-US" b="0" i="1" baseline="30000" dirty="0"/>
              <a:t>3</a:t>
            </a:r>
            <a:r>
              <a:rPr lang="en-US" b="0" i="1" dirty="0"/>
              <a:t> </a:t>
            </a:r>
            <a:r>
              <a:rPr lang="en-US" b="0" i="1" u="sng" dirty="0"/>
              <a:t>For we [have spent] enough of our past lifetime in doing the will of the Gentiles</a:t>
            </a:r>
            <a:r>
              <a:rPr lang="en-US" b="0" i="1" dirty="0"/>
              <a:t>--</a:t>
            </a:r>
            <a:r>
              <a:rPr lang="en-US" b="0" i="1" u="sng" dirty="0"/>
              <a:t>when we walked in lewdness, lusts</a:t>
            </a:r>
            <a:r>
              <a:rPr lang="en-US" b="0" i="1" dirty="0"/>
              <a:t>, drunkenness, revelries, drinking parties, and abominable idolatries.”</a:t>
            </a:r>
          </a:p>
          <a:p>
            <a:r>
              <a:rPr lang="en-US" b="1" dirty="0"/>
              <a:t>(1 Timothy 2:9-10),</a:t>
            </a:r>
            <a:r>
              <a:rPr lang="en-US" b="1" i="1" dirty="0"/>
              <a:t> </a:t>
            </a:r>
            <a:r>
              <a:rPr lang="en-US" b="0" i="1" dirty="0"/>
              <a:t>“in like manner also, that </a:t>
            </a:r>
            <a:r>
              <a:rPr lang="en-US" b="0" i="1" u="sng" dirty="0"/>
              <a:t>the women adorn themselves in modest apparel, with propriety and moderation</a:t>
            </a:r>
            <a:r>
              <a:rPr lang="en-US" b="0" i="1" dirty="0"/>
              <a:t>, not with braided hair or gold or pearls or costly clothing, </a:t>
            </a:r>
            <a:r>
              <a:rPr lang="en-US" b="0" i="1" baseline="30000" dirty="0"/>
              <a:t>10</a:t>
            </a:r>
            <a:r>
              <a:rPr lang="en-US" b="0" i="1" dirty="0"/>
              <a:t> but, which is proper for women professing godliness, with good works.”</a:t>
            </a:r>
          </a:p>
          <a:p>
            <a:r>
              <a:rPr lang="en-US" b="1" i="0" dirty="0"/>
              <a:t>(1 Peter 3:1-6), </a:t>
            </a:r>
            <a:r>
              <a:rPr lang="en-US" b="0" i="1" dirty="0"/>
              <a:t>“Wives, likewise, [be] submissive to your own husbands, that even if some do not obey the word, they, without a word, may be won by the conduct of their wives, </a:t>
            </a:r>
            <a:r>
              <a:rPr lang="en-US" b="0" i="1" baseline="30000" dirty="0"/>
              <a:t>2</a:t>
            </a:r>
            <a:r>
              <a:rPr lang="en-US" b="0" i="1" dirty="0"/>
              <a:t> </a:t>
            </a:r>
            <a:r>
              <a:rPr lang="en-US" b="0" i="1" u="sng" dirty="0"/>
              <a:t>when they observe your chaste conduct [accompanied] by fear. </a:t>
            </a:r>
            <a:r>
              <a:rPr lang="en-US" b="0" i="1" u="sng" baseline="30000" dirty="0"/>
              <a:t>3</a:t>
            </a:r>
            <a:r>
              <a:rPr lang="en-US" b="0" i="1" u="sng" dirty="0"/>
              <a:t> Do not let your adornment be [merely] outward--arranging the hair, wearing gold, or putting on [fine] apparel-- </a:t>
            </a:r>
            <a:r>
              <a:rPr lang="en-US" b="0" i="1" u="sng" baseline="30000" dirty="0"/>
              <a:t>4</a:t>
            </a:r>
            <a:r>
              <a:rPr lang="en-US" b="0" i="1" u="sng" dirty="0"/>
              <a:t> rather [let it be] the hidden person of the heart, with the incorruptible [beauty] of a gentle and quiet spirit, which is very precious in the sight of God</a:t>
            </a:r>
            <a:r>
              <a:rPr lang="en-US" b="0" i="1" dirty="0"/>
              <a:t>. </a:t>
            </a:r>
            <a:r>
              <a:rPr lang="en-US" b="0" i="1" baseline="30000" dirty="0"/>
              <a:t>5</a:t>
            </a:r>
            <a:r>
              <a:rPr lang="en-US" b="0" i="1" dirty="0"/>
              <a:t> For in this manner, in former times, the holy women who trusted in God also adorned themselves, being submissive to their own husbands, </a:t>
            </a:r>
            <a:r>
              <a:rPr lang="en-US" b="0" i="1" baseline="30000" dirty="0"/>
              <a:t>6</a:t>
            </a:r>
            <a:r>
              <a:rPr lang="en-US" b="0" i="1" dirty="0"/>
              <a:t> as Sarah obeyed Abraham, calling him lord, whose daughters you are if you do good and are not afraid with any terror.”</a:t>
            </a:r>
          </a:p>
          <a:p>
            <a:pPr marL="628615" lvl="1" indent="-171441">
              <a:buFont typeface="Arial" panose="020B0604020202020204" pitchFamily="34" charset="0"/>
              <a:buChar char="•"/>
            </a:pPr>
            <a:r>
              <a:rPr lang="en-US" b="0" dirty="0"/>
              <a:t>We are to be strangers and pilgrims; sojourners who stand out from the world</a:t>
            </a:r>
          </a:p>
          <a:p>
            <a:pPr marL="171441" indent="-171441">
              <a:buFont typeface="Arial" panose="020B0604020202020204" pitchFamily="34" charset="0"/>
              <a:buChar char="•"/>
            </a:pPr>
            <a:r>
              <a:rPr lang="en-US" b="1" dirty="0"/>
              <a:t>Note: The world should know by looking at you, that you do not engage in immodest dress or behavior.</a:t>
            </a:r>
          </a:p>
          <a:p>
            <a:pPr marL="628615" lvl="1" indent="-171441">
              <a:buFont typeface="Arial" panose="020B0604020202020204" pitchFamily="34" charset="0"/>
              <a:buChar char="•"/>
            </a:pPr>
            <a:r>
              <a:rPr lang="en-US" b="0" dirty="0"/>
              <a:t>This is and should be a lesson taught to even our small children, and emphasized often as they grow.</a:t>
            </a:r>
          </a:p>
          <a:p>
            <a:r>
              <a:rPr lang="en-US" b="1" dirty="0"/>
              <a:t>(Proverbs 31:25-30), </a:t>
            </a:r>
            <a:r>
              <a:rPr lang="en-US" b="0" i="1" dirty="0"/>
              <a:t>“Strength and honor [are] her clothing; She shall rejoice in time to come. </a:t>
            </a:r>
            <a:r>
              <a:rPr lang="en-US" b="0" i="1" baseline="30000" dirty="0"/>
              <a:t>26</a:t>
            </a:r>
            <a:r>
              <a:rPr lang="en-US" b="0" i="1" dirty="0"/>
              <a:t> She opens her mouth with wisdom, And on her tongue [is] the law of kindness. </a:t>
            </a:r>
            <a:r>
              <a:rPr lang="en-US" b="0" i="1" baseline="30000" dirty="0"/>
              <a:t>27</a:t>
            </a:r>
            <a:r>
              <a:rPr lang="en-US" b="0" i="1" dirty="0"/>
              <a:t> She watches over the ways of her household, And does not eat the bread of idleness. </a:t>
            </a:r>
            <a:r>
              <a:rPr lang="en-US" b="0" i="1" baseline="30000" dirty="0"/>
              <a:t>28</a:t>
            </a:r>
            <a:r>
              <a:rPr lang="en-US" b="0" i="1" dirty="0"/>
              <a:t> Her children rise up and call her blessed; Her husband [also], and he praises her: </a:t>
            </a:r>
            <a:r>
              <a:rPr lang="en-US" b="0" i="1" baseline="30000" dirty="0"/>
              <a:t>29</a:t>
            </a:r>
            <a:r>
              <a:rPr lang="en-US" b="0" i="1" dirty="0"/>
              <a:t> "Many daughters have done well, But you excel them all." </a:t>
            </a:r>
            <a:r>
              <a:rPr lang="en-US" b="0" i="1" baseline="30000" dirty="0"/>
              <a:t>30</a:t>
            </a:r>
            <a:r>
              <a:rPr lang="en-US" b="0" i="1" dirty="0"/>
              <a:t> Charm [is] deceitful and beauty [is] passing, But a woman [who] fears the LORD, she shall be praised.</a:t>
            </a:r>
          </a:p>
          <a:p>
            <a:pPr marL="628615" lvl="1" indent="-171441">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223780A2-F222-4C69-8753-256EE11625AC}" type="slidenum">
              <a:rPr lang="en-US" smtClean="0"/>
              <a:t>2</a:t>
            </a:fld>
            <a:endParaRPr lang="en-US"/>
          </a:p>
        </p:txBody>
      </p:sp>
    </p:spTree>
    <p:extLst>
      <p:ext uri="{BB962C8B-B14F-4D97-AF65-F5344CB8AC3E}">
        <p14:creationId xmlns:p14="http://schemas.microsoft.com/office/powerpoint/2010/main" val="388036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Modesty, Propriety, Nakedness defined</a:t>
            </a:r>
          </a:p>
          <a:p>
            <a:r>
              <a:rPr lang="en-US" b="1" dirty="0"/>
              <a:t>(1 Timothy 2:9-10), </a:t>
            </a:r>
            <a:r>
              <a:rPr lang="en-US" b="0" i="1" dirty="0"/>
              <a:t>“in like manner also, that the women adorn themselves in </a:t>
            </a:r>
            <a:r>
              <a:rPr lang="en-US" b="0" i="1" u="sng" dirty="0"/>
              <a:t>modest</a:t>
            </a:r>
            <a:r>
              <a:rPr lang="en-US" b="0" i="1" dirty="0"/>
              <a:t> apparel, with </a:t>
            </a:r>
            <a:r>
              <a:rPr lang="en-US" b="0" i="1" u="sng" dirty="0"/>
              <a:t>propriety</a:t>
            </a:r>
            <a:r>
              <a:rPr lang="en-US" b="0" i="1" dirty="0"/>
              <a:t> and moderation, not with braided hair or gold or pearls or costly clothing, 10 but, which is proper for women professing godliness, with good works.”</a:t>
            </a:r>
          </a:p>
          <a:p>
            <a:pPr marL="171441" indent="-171441">
              <a:buFont typeface="Arial" panose="020B0604020202020204" pitchFamily="34" charset="0"/>
              <a:buChar char="•"/>
            </a:pPr>
            <a:r>
              <a:rPr lang="en-US" b="1" dirty="0"/>
              <a:t>Modesty </a:t>
            </a:r>
            <a:r>
              <a:rPr lang="en-US" dirty="0"/>
              <a:t>(</a:t>
            </a:r>
            <a:r>
              <a:rPr lang="en-US" dirty="0" err="1"/>
              <a:t>kosmios</a:t>
            </a:r>
            <a:r>
              <a:rPr lang="en-US" dirty="0"/>
              <a:t>)  </a:t>
            </a:r>
            <a:r>
              <a:rPr lang="en-US" b="1" dirty="0"/>
              <a:t>– </a:t>
            </a:r>
            <a:r>
              <a:rPr lang="en-US" dirty="0"/>
              <a:t>well arranged, seemly, modest (Thayer)</a:t>
            </a:r>
          </a:p>
          <a:p>
            <a:pPr marL="628615" lvl="1" indent="-171441">
              <a:buFont typeface="Arial" panose="020B0604020202020204" pitchFamily="34" charset="0"/>
              <a:buChar char="•"/>
            </a:pPr>
            <a:r>
              <a:rPr lang="en-US" dirty="0"/>
              <a:t>Correct that there is an emphasis here on simple clothing that does not bring inordinate attention, rather than insufficient clothing</a:t>
            </a:r>
          </a:p>
          <a:p>
            <a:pPr marL="628615" lvl="1" indent="-171441">
              <a:buFont typeface="Arial" panose="020B0604020202020204" pitchFamily="34" charset="0"/>
              <a:buChar char="•"/>
            </a:pPr>
            <a:r>
              <a:rPr lang="en-US" dirty="0"/>
              <a:t>Apparently elaborate hairdos, expensive and revealing clothing that clung to the body, and was often sheer was </a:t>
            </a:r>
            <a:r>
              <a:rPr lang="en-US" i="1" dirty="0" err="1"/>
              <a:t>avante</a:t>
            </a:r>
            <a:r>
              <a:rPr lang="en-US" i="1" dirty="0"/>
              <a:t> </a:t>
            </a:r>
            <a:r>
              <a:rPr lang="en-US" i="1" dirty="0" err="1"/>
              <a:t>garde</a:t>
            </a:r>
            <a:r>
              <a:rPr lang="en-US" i="1" dirty="0"/>
              <a:t> </a:t>
            </a:r>
            <a:r>
              <a:rPr lang="en-US" dirty="0"/>
              <a:t>for the rich. In other words, they dressed to allure, and to be seen.</a:t>
            </a:r>
          </a:p>
          <a:p>
            <a:r>
              <a:rPr lang="en-US" b="1" dirty="0"/>
              <a:t>(Proverbs 7:6-10), </a:t>
            </a:r>
            <a:r>
              <a:rPr lang="en-US" i="1" dirty="0"/>
              <a:t>“For at the window of my house I looked through my lattice, 7 And saw among the simple, I perceived among the youths, A young man devoid of understanding, </a:t>
            </a:r>
            <a:r>
              <a:rPr lang="en-US" i="1" baseline="30000" dirty="0"/>
              <a:t>8</a:t>
            </a:r>
            <a:r>
              <a:rPr lang="en-US" i="1" dirty="0"/>
              <a:t> Passing along the street near her corner; And he took the path to her house </a:t>
            </a:r>
            <a:r>
              <a:rPr lang="en-US" i="1" baseline="30000" dirty="0"/>
              <a:t>9</a:t>
            </a:r>
            <a:r>
              <a:rPr lang="en-US" i="1" dirty="0"/>
              <a:t> In the twilight, in the evening, In the black and dark night. </a:t>
            </a:r>
            <a:r>
              <a:rPr lang="en-US" i="1" baseline="30000" dirty="0"/>
              <a:t>10</a:t>
            </a:r>
            <a:r>
              <a:rPr lang="en-US" i="1" dirty="0"/>
              <a:t> And there a woman met him, </a:t>
            </a:r>
            <a:r>
              <a:rPr lang="en-US" i="1" u="sng" dirty="0"/>
              <a:t>[With] the attire of a harlot</a:t>
            </a:r>
            <a:r>
              <a:rPr lang="en-US" i="1" dirty="0"/>
              <a:t>, </a:t>
            </a:r>
            <a:r>
              <a:rPr lang="en-US" i="1" u="sng" dirty="0"/>
              <a:t>and a crafty heart</a:t>
            </a:r>
            <a:r>
              <a:rPr lang="en-US" i="1" dirty="0"/>
              <a:t>.” </a:t>
            </a:r>
          </a:p>
          <a:p>
            <a:pPr marL="628615" lvl="1" indent="-171441">
              <a:buFont typeface="Arial" panose="020B0604020202020204" pitchFamily="34" charset="0"/>
              <a:buChar char="•"/>
            </a:pPr>
            <a:r>
              <a:rPr lang="en-US" dirty="0"/>
              <a:t>It can be denied, but some women dress to be alluring physically, to seduce or manipulate.  To be seen and appreciated for the sexual wares!  A Christian woman must never dress in this way.  </a:t>
            </a:r>
          </a:p>
          <a:p>
            <a:pPr marL="628615" lvl="1" indent="-171441">
              <a:buFont typeface="Arial" panose="020B0604020202020204" pitchFamily="34" charset="0"/>
              <a:buChar char="•"/>
            </a:pPr>
            <a:r>
              <a:rPr lang="en-US" dirty="0"/>
              <a:t>What is the reason for your dress.  To cover, conceal, show a gentle, quiet spirit?  Or to be seen – to have a sensual impact!</a:t>
            </a:r>
          </a:p>
          <a:p>
            <a:pPr marL="171441" indent="-171441">
              <a:buFont typeface="Arial" panose="020B0604020202020204" pitchFamily="34" charset="0"/>
              <a:buChar char="•"/>
            </a:pPr>
            <a:r>
              <a:rPr lang="en-US" b="1" dirty="0"/>
              <a:t>Propriety (KJV, shamefacedness, </a:t>
            </a:r>
            <a:r>
              <a:rPr lang="en-US" dirty="0" err="1"/>
              <a:t>aidōs</a:t>
            </a:r>
            <a:r>
              <a:rPr lang="en-US" dirty="0"/>
              <a:t>) - a sense of shame or </a:t>
            </a:r>
            <a:r>
              <a:rPr lang="en-US" dirty="0" err="1"/>
              <a:t>honour</a:t>
            </a:r>
            <a:r>
              <a:rPr lang="en-US" dirty="0"/>
              <a:t>, modesty, bashfulness, reverence, regard for others, respect (Thayer)</a:t>
            </a:r>
          </a:p>
          <a:p>
            <a:pPr marL="628615" lvl="1" indent="-171441">
              <a:buFont typeface="Arial" panose="020B0604020202020204" pitchFamily="34" charset="0"/>
              <a:buChar char="•"/>
            </a:pPr>
            <a:r>
              <a:rPr lang="en-US" dirty="0"/>
              <a:t>The KJV is old-fashioned, but IS an ACCURATE translation of the text!</a:t>
            </a:r>
          </a:p>
          <a:p>
            <a:pPr marL="628615" lvl="1" indent="-171441">
              <a:buFont typeface="Arial" panose="020B0604020202020204" pitchFamily="34" charset="0"/>
              <a:buChar char="•"/>
            </a:pPr>
            <a:r>
              <a:rPr lang="en-US" dirty="0"/>
              <a:t>Consider the small child, hiding in the folds of their mother’s dress.  They don’t want to be seen, paid attention to.  They are embarrassed to have attention placed upon them.</a:t>
            </a:r>
          </a:p>
          <a:p>
            <a:pPr marL="628615" lvl="1" indent="-171441">
              <a:buFont typeface="Arial" panose="020B0604020202020204" pitchFamily="34" charset="0"/>
              <a:buChar char="•"/>
            </a:pPr>
            <a:r>
              <a:rPr lang="en-US" dirty="0"/>
              <a:t>Such shamefacedness, bashfulness, regard for others, respect should be characteristic of all Christians dress.  Men and women.</a:t>
            </a:r>
          </a:p>
          <a:p>
            <a:pPr marL="628615" lvl="1" indent="-171441">
              <a:buFont typeface="Arial" panose="020B0604020202020204" pitchFamily="34" charset="0"/>
              <a:buChar char="•"/>
            </a:pPr>
            <a:r>
              <a:rPr lang="en-US" dirty="0"/>
              <a:t>“I wouldn’t be caught dead in such attire” (It takes a great deal of excess for men and women of the world to say such things!)</a:t>
            </a:r>
          </a:p>
          <a:p>
            <a:pPr marL="171441" indent="-171441">
              <a:buFont typeface="Arial" panose="020B0604020202020204" pitchFamily="34" charset="0"/>
              <a:buChar char="•"/>
            </a:pPr>
            <a:r>
              <a:rPr lang="en-US" b="1" dirty="0"/>
              <a:t>Nakedness  </a:t>
            </a:r>
            <a:r>
              <a:rPr lang="en-US" dirty="0"/>
              <a:t>(</a:t>
            </a:r>
            <a:r>
              <a:rPr lang="en-US" dirty="0" err="1"/>
              <a:t>ervah</a:t>
            </a:r>
            <a:r>
              <a:rPr lang="en-US" dirty="0"/>
              <a:t>) -  nudity, literally; or figuratively, disgrace, blemish: - nakedness, shame, unclean (-ness). (Strong)</a:t>
            </a:r>
          </a:p>
          <a:p>
            <a:pPr marL="628615" lvl="1" indent="-171441">
              <a:buFont typeface="Arial" panose="020B0604020202020204" pitchFamily="34" charset="0"/>
              <a:buChar char="•"/>
            </a:pPr>
            <a:r>
              <a:rPr lang="en-US" dirty="0"/>
              <a:t>This is the Hebrew word most often translated Nakedness in the Old Testament</a:t>
            </a:r>
            <a:endParaRPr lang="en-US" b="1" dirty="0"/>
          </a:p>
          <a:p>
            <a:pPr marL="628615" lvl="1" indent="-171441">
              <a:buFont typeface="Arial" panose="020B0604020202020204" pitchFamily="34" charset="0"/>
              <a:buChar char="•"/>
            </a:pPr>
            <a:r>
              <a:rPr lang="en-US" dirty="0"/>
              <a:t>A simple point understood from this word and the idea of propriety and moderation in the New Testament.  If God considers you naked, you are not dressed as a Christian should dress!</a:t>
            </a:r>
          </a:p>
          <a:p>
            <a:pPr marL="628615" lvl="1" indent="-171441">
              <a:buFont typeface="Arial" panose="020B0604020202020204" pitchFamily="34" charset="0"/>
              <a:buChar char="•"/>
            </a:pPr>
            <a:r>
              <a:rPr lang="en-US" dirty="0"/>
              <a:t>Nakedness has to be determined by examining context.</a:t>
            </a:r>
          </a:p>
          <a:p>
            <a:pPr marL="628615" lvl="1" indent="-171441">
              <a:buFont typeface="Arial" panose="020B0604020202020204" pitchFamily="34" charset="0"/>
              <a:buChar char="•"/>
            </a:pPr>
            <a:r>
              <a:rPr lang="en-US" dirty="0"/>
              <a:t>Example:  </a:t>
            </a:r>
            <a:r>
              <a:rPr lang="en-US" b="1" dirty="0"/>
              <a:t>Adam and Eve</a:t>
            </a:r>
          </a:p>
          <a:p>
            <a:r>
              <a:rPr lang="en-US" b="1" dirty="0"/>
              <a:t>(Genesis 3:7-11, 21) </a:t>
            </a:r>
            <a:r>
              <a:rPr lang="en-US" i="1" dirty="0"/>
              <a:t>“Then the eyes of both of them were opened, and they knew that they [were] naked; and they sewed fig leaves together and made themselves coverings. </a:t>
            </a:r>
            <a:r>
              <a:rPr lang="en-US" i="1" baseline="30000" dirty="0"/>
              <a:t>8</a:t>
            </a:r>
            <a:r>
              <a:rPr lang="en-US" i="1" dirty="0"/>
              <a:t> And they heard the sound of the LORD God walking in the garden in the cool of the day, and Adam and his wife hid themselves from the presence of the LORD God among the trees of the garden.</a:t>
            </a:r>
            <a:r>
              <a:rPr lang="en-US" i="1" baseline="30000" dirty="0"/>
              <a:t> 9 </a:t>
            </a:r>
            <a:r>
              <a:rPr lang="en-US" i="1" dirty="0"/>
              <a:t>Then the LORD God called to Adam and said to him, "Where [are] you?" </a:t>
            </a:r>
            <a:r>
              <a:rPr lang="en-US" i="1" baseline="30000" dirty="0"/>
              <a:t>10</a:t>
            </a:r>
            <a:r>
              <a:rPr lang="en-US" i="1" dirty="0"/>
              <a:t> So he said, "I heard Your voice in the garden, and I was afraid because I was naked; and I hid myself." </a:t>
            </a:r>
            <a:r>
              <a:rPr lang="en-US" i="1" baseline="30000" dirty="0"/>
              <a:t>11</a:t>
            </a:r>
            <a:r>
              <a:rPr lang="en-US" i="1" dirty="0"/>
              <a:t> And He said, "Who told you that you [were] naked? Have you eaten from the tree of which I commanded you that you should not eat?" ... (21) “Also for Adam and his wife the LORD God made tunics of skin, and clothed them.”</a:t>
            </a:r>
          </a:p>
          <a:p>
            <a:pPr marL="1085790" lvl="2" indent="-171441">
              <a:buFont typeface="Arial" panose="020B0604020202020204" pitchFamily="34" charset="0"/>
              <a:buChar char="•"/>
            </a:pPr>
            <a:r>
              <a:rPr lang="en-US" dirty="0"/>
              <a:t>The clothing God made for Adam and Eve (they were naked even after sewing fig leaves together) a tunic, did not reveal cleavage, did not have spaghetti straps, did not expose the midriff, and covered the thigh. </a:t>
            </a:r>
          </a:p>
          <a:p>
            <a:pPr marL="1085790" lvl="2" indent="-171441">
              <a:buFont typeface="Arial" panose="020B0604020202020204" pitchFamily="34" charset="0"/>
              <a:buChar char="•"/>
            </a:pPr>
            <a:r>
              <a:rPr lang="en-US" dirty="0"/>
              <a:t>If your clothing covers less, than what Adam and Eve were clothed in, you are presuming God is OK with it, without knowing for sure.</a:t>
            </a:r>
          </a:p>
          <a:p>
            <a:pPr marL="1085790" lvl="2" indent="-171441">
              <a:buFont typeface="Arial" panose="020B0604020202020204" pitchFamily="34" charset="0"/>
              <a:buChar char="•"/>
            </a:pPr>
            <a:r>
              <a:rPr lang="en-US" dirty="0"/>
              <a:t>You may see nothing wrong with it.  But you have to acknowledge you are a product of this culture.  How in the world can you say God is OK with it?  We have to go to God’s word to know what God says on the matter!</a:t>
            </a:r>
          </a:p>
          <a:p>
            <a:r>
              <a:rPr lang="en-US" b="1" dirty="0"/>
              <a:t>(1 Corinthians 2:11), </a:t>
            </a:r>
            <a:r>
              <a:rPr lang="en-US" i="1" dirty="0"/>
              <a:t>“For what man knows the things of a man except the spirit of the man which is in him? Even so no one knows the things of God except the Spirit of God.”</a:t>
            </a:r>
          </a:p>
          <a:p>
            <a:pPr marL="628615" lvl="1" indent="-171441">
              <a:buFont typeface="Arial" panose="020B0604020202020204" pitchFamily="34" charset="0"/>
              <a:buChar char="•"/>
            </a:pPr>
            <a:r>
              <a:rPr lang="en-US" dirty="0"/>
              <a:t>Other examples: Aaron and his sons given linen britches </a:t>
            </a:r>
            <a:r>
              <a:rPr lang="en-US" b="1" dirty="0"/>
              <a:t>(Exodus 28:42); </a:t>
            </a:r>
            <a:r>
              <a:rPr lang="en-US" dirty="0"/>
              <a:t>the ungodliness of Babylon (uncovering the thigh the equivalent of showing their nakedness </a:t>
            </a:r>
            <a:r>
              <a:rPr lang="en-US" b="1" dirty="0"/>
              <a:t>(Isaiah 47:2-3) </a:t>
            </a:r>
            <a:r>
              <a:rPr lang="en-US" dirty="0"/>
              <a:t>also show the truth that nakedness in scripture means the uncovering of sexually alluring attributes.</a:t>
            </a:r>
          </a:p>
          <a:p>
            <a:pPr marL="628615" lvl="1" indent="-171441">
              <a:buFont typeface="Arial" panose="020B0604020202020204" pitchFamily="34" charset="0"/>
              <a:buChar char="•"/>
            </a:pPr>
            <a:r>
              <a:rPr lang="en-US" dirty="0"/>
              <a:t>This is true both of men and women (though again, women are emphasized more due to the difference in the sexes.</a:t>
            </a:r>
          </a:p>
        </p:txBody>
      </p:sp>
      <p:sp>
        <p:nvSpPr>
          <p:cNvPr id="4" name="Slide Number Placeholder 3"/>
          <p:cNvSpPr>
            <a:spLocks noGrp="1"/>
          </p:cNvSpPr>
          <p:nvPr>
            <p:ph type="sldNum" sz="quarter" idx="5"/>
          </p:nvPr>
        </p:nvSpPr>
        <p:spPr/>
        <p:txBody>
          <a:bodyPr/>
          <a:lstStyle/>
          <a:p>
            <a:fld id="{223780A2-F222-4C69-8753-256EE11625AC}" type="slidenum">
              <a:rPr lang="en-US" smtClean="0"/>
              <a:t>3</a:t>
            </a:fld>
            <a:endParaRPr lang="en-US"/>
          </a:p>
        </p:txBody>
      </p:sp>
    </p:spTree>
    <p:extLst>
      <p:ext uri="{BB962C8B-B14F-4D97-AF65-F5344CB8AC3E}">
        <p14:creationId xmlns:p14="http://schemas.microsoft.com/office/powerpoint/2010/main" val="43644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Considerations</a:t>
            </a:r>
          </a:p>
          <a:p>
            <a:pPr marL="171441" indent="-171441">
              <a:buFont typeface="Arial" panose="020B0604020202020204" pitchFamily="34" charset="0"/>
              <a:buChar char="•"/>
            </a:pPr>
            <a:r>
              <a:rPr lang="en-US" b="1" dirty="0"/>
              <a:t>The purpose of revealing yourself</a:t>
            </a:r>
          </a:p>
          <a:p>
            <a:pPr marL="628615" lvl="1" indent="-171441" defTabSz="914350">
              <a:buFont typeface="Arial" panose="020B0604020202020204" pitchFamily="34" charset="0"/>
              <a:buChar char="•"/>
              <a:defRPr/>
            </a:pPr>
            <a:r>
              <a:rPr lang="en-US" dirty="0"/>
              <a:t>Jimmy Steven’s lesson on this matter, which emphasizes the beauty of a monogamous, committed love between a man and woman</a:t>
            </a:r>
          </a:p>
          <a:p>
            <a:pPr marL="628615" lvl="1" indent="-171441" defTabSz="914350">
              <a:buFont typeface="Arial" panose="020B0604020202020204" pitchFamily="34" charset="0"/>
              <a:buChar char="•"/>
              <a:defRPr/>
            </a:pPr>
            <a:r>
              <a:rPr lang="en-US" dirty="0"/>
              <a:t>God has made man and women to love one another “and the two shall become one flesh.” It is a precious love, contrasted with fornication, lewdness and uncleanness</a:t>
            </a:r>
          </a:p>
          <a:p>
            <a:pPr marL="628615" lvl="1" indent="-171441" defTabSz="914350">
              <a:buFont typeface="Arial" panose="020B0604020202020204" pitchFamily="34" charset="0"/>
              <a:buChar char="•"/>
              <a:defRPr/>
            </a:pPr>
            <a:r>
              <a:rPr lang="en-US" dirty="0"/>
              <a:t>Sex is only pure and beautiful in the marriage relationship.  Anywhere else, it is perverted and sinful!</a:t>
            </a:r>
          </a:p>
          <a:p>
            <a:pPr defTabSz="914350">
              <a:defRPr/>
            </a:pPr>
            <a:r>
              <a:rPr lang="en-US" b="1" dirty="0"/>
              <a:t>(Hebrews 13:4),</a:t>
            </a:r>
            <a:r>
              <a:rPr lang="en-US" dirty="0"/>
              <a:t> </a:t>
            </a:r>
            <a:r>
              <a:rPr lang="en-US" i="1" dirty="0"/>
              <a:t>“Marriage [is] honorable among all, and the bed undefiled; but fornicators and adulterers God will judge.”</a:t>
            </a:r>
          </a:p>
          <a:p>
            <a:pPr defTabSz="914350">
              <a:defRPr/>
            </a:pPr>
            <a:r>
              <a:rPr lang="en-US" b="1" dirty="0"/>
              <a:t>(Song of Solomon 1:15-17) [Shows the beauty of the love between a man and his wife, as the Holy Spirit reveals in this song], </a:t>
            </a:r>
            <a:r>
              <a:rPr lang="en-US" i="1" dirty="0"/>
              <a:t>“[The Beloved] Behold, you [are] fair, my love! Behold, you [are] fair! You [have] dove's eyes. </a:t>
            </a:r>
            <a:r>
              <a:rPr lang="en-US" i="1" baseline="30000" dirty="0"/>
              <a:t>16</a:t>
            </a:r>
            <a:r>
              <a:rPr lang="en-US" i="1" dirty="0"/>
              <a:t> [The Shulamite] Behold, you [are] handsome, my beloved! Yes, pleasant! Also our bed [is] green. </a:t>
            </a:r>
            <a:r>
              <a:rPr lang="en-US" i="1" baseline="30000" dirty="0"/>
              <a:t>17</a:t>
            </a:r>
            <a:r>
              <a:rPr lang="en-US" i="1" dirty="0"/>
              <a:t> The beams of our houses [are] cedar, [And] our rafters of fir.”</a:t>
            </a:r>
          </a:p>
          <a:p>
            <a:pPr marL="171441" indent="-171441">
              <a:buFont typeface="Arial" panose="020B0604020202020204" pitchFamily="34" charset="0"/>
              <a:buChar char="•"/>
            </a:pPr>
            <a:r>
              <a:rPr lang="en-US" b="1" dirty="0"/>
              <a:t>The illogical nature of “the Bible doesn’t draw a line”</a:t>
            </a:r>
          </a:p>
          <a:p>
            <a:pPr marL="628615" lvl="1" indent="-171441">
              <a:buFont typeface="Arial" panose="020B0604020202020204" pitchFamily="34" charset="0"/>
              <a:buChar char="•"/>
            </a:pPr>
            <a:r>
              <a:rPr lang="en-US" dirty="0"/>
              <a:t>God’s word thoroughly equips us to good works</a:t>
            </a:r>
          </a:p>
          <a:p>
            <a:r>
              <a:rPr lang="en-US" b="1" dirty="0"/>
              <a:t>(2 Timothy 3:16-17), </a:t>
            </a:r>
            <a:r>
              <a:rPr lang="en-US" i="1" dirty="0"/>
              <a:t>“All Scripture [is] given by inspiration of God, and [is] profitable for doctrine, for reproof, for correction, for instruction in righteousness, </a:t>
            </a:r>
            <a:r>
              <a:rPr lang="en-US" i="1" baseline="30000" dirty="0"/>
              <a:t>17 </a:t>
            </a:r>
            <a:r>
              <a:rPr lang="en-US" i="1" dirty="0"/>
              <a:t>that the man of God may be complete, thoroughly equipped for every good work.”</a:t>
            </a:r>
          </a:p>
          <a:p>
            <a:pPr marL="628615" lvl="1" indent="-171441">
              <a:buFont typeface="Arial" panose="020B0604020202020204" pitchFamily="34" charset="0"/>
              <a:buChar char="•"/>
            </a:pPr>
            <a:r>
              <a:rPr lang="en-US" dirty="0"/>
              <a:t>It would be a capricious thing for God to require something of us, but NOT establish clearly what He commands (How much is too much, how tight is too tight, how little is too little)</a:t>
            </a:r>
          </a:p>
          <a:p>
            <a:pPr marL="628615" lvl="1" indent="-171441">
              <a:buFont typeface="Arial" panose="020B0604020202020204" pitchFamily="34" charset="0"/>
              <a:buChar char="•"/>
            </a:pPr>
            <a:r>
              <a:rPr lang="en-US" dirty="0"/>
              <a:t>It is a lie of our society to allow culture to determine our actions! (Women in church, Homosexuality, toleration of sin and false doctrine, AND modesty)</a:t>
            </a:r>
          </a:p>
          <a:p>
            <a:pPr marL="628615" lvl="1" indent="-171441">
              <a:buFont typeface="Arial" panose="020B0604020202020204" pitchFamily="34" charset="0"/>
              <a:buChar char="•"/>
            </a:pPr>
            <a:r>
              <a:rPr lang="en-US" dirty="0"/>
              <a:t>Consider the short video I saw last week (Bible could not have condemned homosexuality because an understanding of it was not available to men until the 1940’s at the earliest!)</a:t>
            </a:r>
          </a:p>
          <a:p>
            <a:pPr marL="628615" lvl="1" indent="-171441">
              <a:buFont typeface="Arial" panose="020B0604020202020204" pitchFamily="34" charset="0"/>
              <a:buChar char="•"/>
            </a:pPr>
            <a:r>
              <a:rPr lang="en-US" dirty="0"/>
              <a:t>How can we discipline the immorality of immodesty if God has not established a standard? (Some preach against immodesty, but are unwilling to deal with it individually).</a:t>
            </a:r>
          </a:p>
          <a:p>
            <a:pPr marL="171441" indent="-171441">
              <a:buFont typeface="Arial" panose="020B0604020202020204" pitchFamily="34" charset="0"/>
              <a:buChar char="•"/>
            </a:pPr>
            <a:r>
              <a:rPr lang="en-US" b="1" dirty="0"/>
              <a:t>The question of influence</a:t>
            </a:r>
          </a:p>
          <a:p>
            <a:pPr marL="742909" lvl="1" indent="-285734">
              <a:buFont typeface="Arial" panose="020B0604020202020204" pitchFamily="34" charset="0"/>
              <a:buChar char="•"/>
            </a:pPr>
            <a:r>
              <a:rPr lang="en-US" dirty="0"/>
              <a:t>How you present yourself is important to the Lord!</a:t>
            </a:r>
          </a:p>
          <a:p>
            <a:pPr marL="742909" lvl="1" indent="-285734">
              <a:buFont typeface="Arial" panose="020B0604020202020204" pitchFamily="34" charset="0"/>
              <a:buChar char="•"/>
            </a:pPr>
            <a:r>
              <a:rPr lang="en-US" dirty="0"/>
              <a:t>Typed in Modest Attire on Canva – Almost every example of modesty was Muslim unless it either was dowdy and downright old fashioned, or inappropriate</a:t>
            </a:r>
          </a:p>
          <a:p>
            <a:pPr marL="742909" lvl="1" indent="-285734">
              <a:buFont typeface="Arial" panose="020B0604020202020204" pitchFamily="34" charset="0"/>
              <a:buChar char="•"/>
            </a:pPr>
            <a:r>
              <a:rPr lang="en-US" dirty="0"/>
              <a:t>Why is it that Christian women (or those who claim to be) are not found in that material, or if they are (there is cleavage, short and tight skirts, clingy leggings, etc.?) It is because out culture has impacted men and women and their views of godliness</a:t>
            </a:r>
          </a:p>
          <a:p>
            <a:pPr marL="742909" lvl="1" indent="-285734">
              <a:buFont typeface="Arial" panose="020B0604020202020204" pitchFamily="34" charset="0"/>
              <a:buChar char="•"/>
            </a:pPr>
            <a:r>
              <a:rPr lang="en-US" dirty="0"/>
              <a:t>They no longer accord with the scriptures!</a:t>
            </a:r>
          </a:p>
          <a:p>
            <a:r>
              <a:rPr lang="en-US" b="1" dirty="0"/>
              <a:t>(Matthew 5:13-16), </a:t>
            </a:r>
            <a:r>
              <a:rPr lang="en-US" i="1" dirty="0"/>
              <a:t>"You are the salt of the earth; but if the salt loses its flavor, how shall it be seasoned? It is then good for nothing but to be thrown out and trampled underfoot by men. </a:t>
            </a:r>
            <a:r>
              <a:rPr lang="en-US" i="1" baseline="30000" dirty="0"/>
              <a:t>14</a:t>
            </a:r>
            <a:r>
              <a:rPr lang="en-US" i="1" dirty="0"/>
              <a:t> "You are the light of the world. A city that is set on a hill cannot be hidden. </a:t>
            </a:r>
            <a:r>
              <a:rPr lang="en-US" i="1" baseline="30000" dirty="0"/>
              <a:t>15</a:t>
            </a:r>
            <a:r>
              <a:rPr lang="en-US" i="1" dirty="0"/>
              <a:t> "Nor do they light a lamp and put it under a basket, but on a lampstand, and it gives light to all [who are] in the house. </a:t>
            </a:r>
            <a:r>
              <a:rPr lang="en-US" i="1" baseline="30000" dirty="0"/>
              <a:t>16 </a:t>
            </a:r>
            <a:r>
              <a:rPr lang="en-US" i="1" dirty="0"/>
              <a:t>"Let your light so shine before men, that they may see your good works and glorify your Father in heaven.”</a:t>
            </a:r>
          </a:p>
          <a:p>
            <a:r>
              <a:rPr lang="en-US" b="1" dirty="0"/>
              <a:t>Conclusion:</a:t>
            </a:r>
          </a:p>
          <a:p>
            <a:pPr marL="171441" indent="-171441">
              <a:buFont typeface="Arial" panose="020B0604020202020204" pitchFamily="34" charset="0"/>
              <a:buChar char="•"/>
            </a:pPr>
            <a:r>
              <a:rPr lang="en-US" b="1" dirty="0"/>
              <a:t>Don’t look to culture and fashion, either for men or women to find modesty</a:t>
            </a:r>
          </a:p>
          <a:p>
            <a:pPr marL="171441" indent="-171441">
              <a:buFont typeface="Arial" panose="020B0604020202020204" pitchFamily="34" charset="0"/>
              <a:buChar char="•"/>
            </a:pPr>
            <a:r>
              <a:rPr lang="en-US" b="1" dirty="0"/>
              <a:t>Don’t dress to allure, to be seen, to make an impact, to show you wares</a:t>
            </a:r>
          </a:p>
          <a:p>
            <a:pPr marL="171441" indent="-171441">
              <a:buFont typeface="Arial" panose="020B0604020202020204" pitchFamily="34" charset="0"/>
              <a:buChar char="•"/>
            </a:pPr>
            <a:r>
              <a:rPr lang="en-US" b="1" dirty="0"/>
              <a:t>Sexuality is to be limited to marriage, and is appropriate only for the one you love</a:t>
            </a:r>
          </a:p>
          <a:p>
            <a:pPr marL="171441" indent="-171441">
              <a:buFont typeface="Arial" panose="020B0604020202020204" pitchFamily="34" charset="0"/>
              <a:buChar char="•"/>
            </a:pPr>
            <a:r>
              <a:rPr lang="en-US" b="1" dirty="0"/>
              <a:t>Instead, show the world that you are different!  Revel in the fact that “they think it strange that you do not run with them in the same flood of dissipation” (1 Peter 4:4)</a:t>
            </a:r>
          </a:p>
          <a:p>
            <a:pPr marL="171441" indent="-171441">
              <a:buFont typeface="Arial" panose="020B0604020202020204" pitchFamily="34" charset="0"/>
              <a:buChar char="•"/>
            </a:pPr>
            <a:r>
              <a:rPr lang="en-US" b="1" dirty="0"/>
              <a:t>What you need to do, in dress and demeanor, is to bring glory to God, and do not concern yourself at all with what the ungodly think!</a:t>
            </a:r>
            <a:endParaRPr lang="en-US" b="1" i="0" dirty="0"/>
          </a:p>
        </p:txBody>
      </p:sp>
      <p:sp>
        <p:nvSpPr>
          <p:cNvPr id="4" name="Slide Number Placeholder 3"/>
          <p:cNvSpPr>
            <a:spLocks noGrp="1"/>
          </p:cNvSpPr>
          <p:nvPr>
            <p:ph type="sldNum" sz="quarter" idx="5"/>
          </p:nvPr>
        </p:nvSpPr>
        <p:spPr/>
        <p:txBody>
          <a:bodyPr/>
          <a:lstStyle/>
          <a:p>
            <a:fld id="{223780A2-F222-4C69-8753-256EE11625AC}" type="slidenum">
              <a:rPr lang="en-US" smtClean="0"/>
              <a:t>4</a:t>
            </a:fld>
            <a:endParaRPr lang="en-US"/>
          </a:p>
        </p:txBody>
      </p:sp>
    </p:spTree>
    <p:extLst>
      <p:ext uri="{BB962C8B-B14F-4D97-AF65-F5344CB8AC3E}">
        <p14:creationId xmlns:p14="http://schemas.microsoft.com/office/powerpoint/2010/main" val="157622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C602-8320-79A5-A7A0-1A137A4771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C92A9-EF00-B921-41DC-706D01CD0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F3C2A-7E91-295E-CBEB-B0707F9D2035}"/>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5" name="Footer Placeholder 4">
            <a:extLst>
              <a:ext uri="{FF2B5EF4-FFF2-40B4-BE49-F238E27FC236}">
                <a16:creationId xmlns:a16="http://schemas.microsoft.com/office/drawing/2014/main" id="{6D08CBB5-07AB-8767-8A0D-1DEFEB7F9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AC2CA-CA1B-9276-30DD-0F8173B42CE6}"/>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171227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F5A8-385A-FF02-7560-9020D369E6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37806-45BC-B836-EAF5-04B62DDB5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03715-E629-F78E-FDBD-7B201E967EDB}"/>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5" name="Footer Placeholder 4">
            <a:extLst>
              <a:ext uri="{FF2B5EF4-FFF2-40B4-BE49-F238E27FC236}">
                <a16:creationId xmlns:a16="http://schemas.microsoft.com/office/drawing/2014/main" id="{11037BCB-C112-96DD-500F-924948EA1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DC350-A973-AB90-4F41-3E05F32FADAB}"/>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24530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756DB-00D9-CD04-AADD-E83C45736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451B64-A18D-B71A-52F6-B1B81E6277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5314F-15B4-B36A-FD1A-48C7A5AC0916}"/>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5" name="Footer Placeholder 4">
            <a:extLst>
              <a:ext uri="{FF2B5EF4-FFF2-40B4-BE49-F238E27FC236}">
                <a16:creationId xmlns:a16="http://schemas.microsoft.com/office/drawing/2014/main" id="{158388AE-710C-0F79-58A1-06F312334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9F815-C0F1-176A-455D-D702CBB958AA}"/>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176696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6050-CDAD-7058-FFB4-1C57FF6A4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FA8CE-1C5B-69E0-7167-129BB195B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019C5-4CFC-3E65-CDCF-E75A91D0BF96}"/>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5" name="Footer Placeholder 4">
            <a:extLst>
              <a:ext uri="{FF2B5EF4-FFF2-40B4-BE49-F238E27FC236}">
                <a16:creationId xmlns:a16="http://schemas.microsoft.com/office/drawing/2014/main" id="{88090FDA-2F08-11F4-5672-DC8491572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BE1B0-0621-FC09-378E-DF16F0AD8F4B}"/>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1208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50860-6909-0B65-0AFB-8BE751B068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B34B42-417E-ED53-E382-EC3CE70D64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4C655-7FFF-19CB-09DB-FB6E5E752B0A}"/>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5" name="Footer Placeholder 4">
            <a:extLst>
              <a:ext uri="{FF2B5EF4-FFF2-40B4-BE49-F238E27FC236}">
                <a16:creationId xmlns:a16="http://schemas.microsoft.com/office/drawing/2014/main" id="{00F2963A-CAEB-952E-C86E-D2FA6CD25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907AD-CE4A-ECFC-0751-848BAFEA7641}"/>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44058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31C4-A674-998F-44EF-6E6DD571D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4E49D-B2D6-2A18-E7E0-2C95F4BFB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507DB4-5E2C-B9C7-8873-DA32E9928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AE0161-72BB-85A4-BB0A-6A9F6F36E606}"/>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6" name="Footer Placeholder 5">
            <a:extLst>
              <a:ext uri="{FF2B5EF4-FFF2-40B4-BE49-F238E27FC236}">
                <a16:creationId xmlns:a16="http://schemas.microsoft.com/office/drawing/2014/main" id="{D28F9034-2956-F83D-9C5A-21A938FA2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8F87F-82B3-6116-575B-9AAD9715CF1F}"/>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134587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AF6F-0ABE-48AB-30C3-FED61D9A71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8A3EB-8E1E-23C1-E1DE-48591BB35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A91A9-88D6-7E87-C128-A072FA66B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BC785-F2E0-A2ED-3414-1054EA82D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955384-E121-CF66-5EFD-DBE7350974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E8066-5EAF-A495-9D10-C957679E553E}"/>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8" name="Footer Placeholder 7">
            <a:extLst>
              <a:ext uri="{FF2B5EF4-FFF2-40B4-BE49-F238E27FC236}">
                <a16:creationId xmlns:a16="http://schemas.microsoft.com/office/drawing/2014/main" id="{21F78065-58F6-2DB1-B4CA-14CBA36FA1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4A7F87-9C30-4387-B885-DB9827297AE6}"/>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368402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A5EF-FB80-F26D-2F92-3981299BD6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830E26-2F3B-F942-07B6-E6011EE27239}"/>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4" name="Footer Placeholder 3">
            <a:extLst>
              <a:ext uri="{FF2B5EF4-FFF2-40B4-BE49-F238E27FC236}">
                <a16:creationId xmlns:a16="http://schemas.microsoft.com/office/drawing/2014/main" id="{57CDEB7F-EF71-8F0A-82CF-4C851BA1FE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1DE50E-3195-E012-B73D-79B449B3384C}"/>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282327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8055E-18CD-2CA6-36D2-ECC34E914162}"/>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3" name="Footer Placeholder 2">
            <a:extLst>
              <a:ext uri="{FF2B5EF4-FFF2-40B4-BE49-F238E27FC236}">
                <a16:creationId xmlns:a16="http://schemas.microsoft.com/office/drawing/2014/main" id="{B92EB986-3416-8CDC-5CDE-A553220241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A5F6C8-50FC-E20F-9AEB-54EEBF96B846}"/>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100452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9CCE-2345-2FFD-724B-6B550584F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D6B05-0F4F-670F-832A-434A700E4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CCA653-7D1A-8E85-8AB4-D2831742E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5CD0A-B6D2-3E5E-B193-EA74136D669A}"/>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6" name="Footer Placeholder 5">
            <a:extLst>
              <a:ext uri="{FF2B5EF4-FFF2-40B4-BE49-F238E27FC236}">
                <a16:creationId xmlns:a16="http://schemas.microsoft.com/office/drawing/2014/main" id="{040A2173-C88A-40BC-13C8-F0B96F7CD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48ACF-18F3-E6C8-781B-CEB327B36EED}"/>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296038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F4B2-C028-AA3C-15C1-0B0B81634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2CB4F0-57F0-AC7A-76F2-4973E7941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3F4248-1132-831E-E206-CC438F494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B5BD2-037D-D38F-A2B5-3E7EB3F24BF9}"/>
              </a:ext>
            </a:extLst>
          </p:cNvPr>
          <p:cNvSpPr>
            <a:spLocks noGrp="1"/>
          </p:cNvSpPr>
          <p:nvPr>
            <p:ph type="dt" sz="half" idx="10"/>
          </p:nvPr>
        </p:nvSpPr>
        <p:spPr/>
        <p:txBody>
          <a:bodyPr/>
          <a:lstStyle/>
          <a:p>
            <a:fld id="{1103A896-AB6C-4627-AC52-9BAE2019AE05}" type="datetimeFigureOut">
              <a:rPr lang="en-US" smtClean="0"/>
              <a:t>9/23/2023</a:t>
            </a:fld>
            <a:endParaRPr lang="en-US"/>
          </a:p>
        </p:txBody>
      </p:sp>
      <p:sp>
        <p:nvSpPr>
          <p:cNvPr id="6" name="Footer Placeholder 5">
            <a:extLst>
              <a:ext uri="{FF2B5EF4-FFF2-40B4-BE49-F238E27FC236}">
                <a16:creationId xmlns:a16="http://schemas.microsoft.com/office/drawing/2014/main" id="{CED7B333-B416-2BAE-8AC4-69EE66CB8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17CC9-E9D7-666D-15F1-002C0FECD372}"/>
              </a:ext>
            </a:extLst>
          </p:cNvPr>
          <p:cNvSpPr>
            <a:spLocks noGrp="1"/>
          </p:cNvSpPr>
          <p:nvPr>
            <p:ph type="sldNum" sz="quarter" idx="12"/>
          </p:nvPr>
        </p:nvSpPr>
        <p:spPr/>
        <p:txBody>
          <a:bodyPr/>
          <a:lstStyle/>
          <a:p>
            <a:fld id="{3D0D2B1F-326F-4271-8D54-A3654E5EDDBC}" type="slidenum">
              <a:rPr lang="en-US" smtClean="0"/>
              <a:t>‹#›</a:t>
            </a:fld>
            <a:endParaRPr lang="en-US"/>
          </a:p>
        </p:txBody>
      </p:sp>
    </p:spTree>
    <p:extLst>
      <p:ext uri="{BB962C8B-B14F-4D97-AF65-F5344CB8AC3E}">
        <p14:creationId xmlns:p14="http://schemas.microsoft.com/office/powerpoint/2010/main" val="20970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306B7-6369-25FF-0199-28CA823DD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0DC83B-39F6-B35C-1FE4-FA3991E8D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ACBFD-20A2-392F-F5EF-533B9DD14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3A896-AB6C-4627-AC52-9BAE2019AE05}" type="datetimeFigureOut">
              <a:rPr lang="en-US" smtClean="0"/>
              <a:t>9/23/2023</a:t>
            </a:fld>
            <a:endParaRPr lang="en-US"/>
          </a:p>
        </p:txBody>
      </p:sp>
      <p:sp>
        <p:nvSpPr>
          <p:cNvPr id="5" name="Footer Placeholder 4">
            <a:extLst>
              <a:ext uri="{FF2B5EF4-FFF2-40B4-BE49-F238E27FC236}">
                <a16:creationId xmlns:a16="http://schemas.microsoft.com/office/drawing/2014/main" id="{B9B58A7C-BBE5-3316-9F6A-1737D1ADD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37376F-D904-0C9C-EF2F-6650CB6E7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D2B1F-326F-4271-8D54-A3654E5EDDBC}" type="slidenum">
              <a:rPr lang="en-US" smtClean="0"/>
              <a:t>‹#›</a:t>
            </a:fld>
            <a:endParaRPr lang="en-US"/>
          </a:p>
        </p:txBody>
      </p:sp>
    </p:spTree>
    <p:extLst>
      <p:ext uri="{BB962C8B-B14F-4D97-AF65-F5344CB8AC3E}">
        <p14:creationId xmlns:p14="http://schemas.microsoft.com/office/powerpoint/2010/main" val="109181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6B8-9F4E-9452-653B-9FD67E32FEF8}"/>
              </a:ext>
            </a:extLst>
          </p:cNvPr>
          <p:cNvSpPr>
            <a:spLocks noGrp="1"/>
          </p:cNvSpPr>
          <p:nvPr>
            <p:ph type="ctrTitle"/>
          </p:nvPr>
        </p:nvSpPr>
        <p:spPr/>
        <p:txBody>
          <a:bodyPr/>
          <a:lstStyle/>
          <a:p>
            <a:r>
              <a:rPr lang="en-US" dirty="0">
                <a:solidFill>
                  <a:schemeClr val="accent4">
                    <a:lumMod val="50000"/>
                  </a:schemeClr>
                </a:solidFill>
              </a:rPr>
              <a:t>A </a:t>
            </a:r>
            <a:r>
              <a:rPr lang="en-US" dirty="0"/>
              <a:t>Practical Discussion of</a:t>
            </a:r>
            <a:br>
              <a:rPr lang="en-US" dirty="0"/>
            </a:br>
            <a:r>
              <a:rPr lang="en-US" dirty="0"/>
              <a:t>Modesty</a:t>
            </a:r>
          </a:p>
        </p:txBody>
      </p:sp>
      <p:sp>
        <p:nvSpPr>
          <p:cNvPr id="3" name="Subtitle 2">
            <a:extLst>
              <a:ext uri="{FF2B5EF4-FFF2-40B4-BE49-F238E27FC236}">
                <a16:creationId xmlns:a16="http://schemas.microsoft.com/office/drawing/2014/main" id="{07F31B54-977D-B5F9-478B-232A4E074372}"/>
              </a:ext>
            </a:extLst>
          </p:cNvPr>
          <p:cNvSpPr>
            <a:spLocks noGrp="1"/>
          </p:cNvSpPr>
          <p:nvPr>
            <p:ph type="subTitle" idx="1"/>
          </p:nvPr>
        </p:nvSpPr>
        <p:spPr/>
        <p:txBody>
          <a:bodyPr/>
          <a:lstStyle/>
          <a:p>
            <a:endParaRPr lang="en-US" dirty="0"/>
          </a:p>
        </p:txBody>
      </p:sp>
      <p:pic>
        <p:nvPicPr>
          <p:cNvPr id="5" name="Picture 4" descr="A person smiling with her eyes closed&#10;&#10;Description automatically generated">
            <a:extLst>
              <a:ext uri="{FF2B5EF4-FFF2-40B4-BE49-F238E27FC236}">
                <a16:creationId xmlns:a16="http://schemas.microsoft.com/office/drawing/2014/main" id="{F98F5F92-218E-F203-46AF-0588A8732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Picture 5">
            <a:extLst>
              <a:ext uri="{FF2B5EF4-FFF2-40B4-BE49-F238E27FC236}">
                <a16:creationId xmlns:a16="http://schemas.microsoft.com/office/drawing/2014/main" id="{7B721151-6706-87A0-FB56-47FDB808F848}"/>
              </a:ext>
            </a:extLst>
          </p:cNvPr>
          <p:cNvPicPr>
            <a:picLocks noChangeAspect="1"/>
          </p:cNvPicPr>
          <p:nvPr/>
        </p:nvPicPr>
        <p:blipFill>
          <a:blip r:embed="rId4"/>
          <a:stretch>
            <a:fillRect/>
          </a:stretch>
        </p:blipFill>
        <p:spPr>
          <a:xfrm>
            <a:off x="0" y="15877"/>
            <a:ext cx="12344400" cy="6943724"/>
          </a:xfrm>
          <a:prstGeom prst="rect">
            <a:avLst/>
          </a:prstGeom>
        </p:spPr>
      </p:pic>
    </p:spTree>
    <p:extLst>
      <p:ext uri="{BB962C8B-B14F-4D97-AF65-F5344CB8AC3E}">
        <p14:creationId xmlns:p14="http://schemas.microsoft.com/office/powerpoint/2010/main" val="2082610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6B8-9F4E-9452-653B-9FD67E32FEF8}"/>
              </a:ext>
            </a:extLst>
          </p:cNvPr>
          <p:cNvSpPr>
            <a:spLocks noGrp="1"/>
          </p:cNvSpPr>
          <p:nvPr>
            <p:ph type="ctrTitle"/>
          </p:nvPr>
        </p:nvSpPr>
        <p:spPr>
          <a:xfrm>
            <a:off x="440267" y="54509"/>
            <a:ext cx="9448800" cy="1334028"/>
          </a:xfrm>
        </p:spPr>
        <p:txBody>
          <a:bodyPr>
            <a:normAutofit/>
          </a:bodyPr>
          <a:lstStyle/>
          <a:p>
            <a:pPr algn="l"/>
            <a:r>
              <a:rPr lang="en-US" sz="7200" dirty="0">
                <a:solidFill>
                  <a:srgbClr val="794A2E"/>
                </a:solidFill>
                <a:latin typeface="Cookie" panose="02000000000000000000" pitchFamily="2" charset="0"/>
              </a:rPr>
              <a:t>Christians VS the World</a:t>
            </a:r>
          </a:p>
        </p:txBody>
      </p:sp>
      <p:sp>
        <p:nvSpPr>
          <p:cNvPr id="3" name="Subtitle 2">
            <a:extLst>
              <a:ext uri="{FF2B5EF4-FFF2-40B4-BE49-F238E27FC236}">
                <a16:creationId xmlns:a16="http://schemas.microsoft.com/office/drawing/2014/main" id="{07F31B54-977D-B5F9-478B-232A4E074372}"/>
              </a:ext>
            </a:extLst>
          </p:cNvPr>
          <p:cNvSpPr>
            <a:spLocks noGrp="1"/>
          </p:cNvSpPr>
          <p:nvPr>
            <p:ph type="subTitle" idx="1"/>
          </p:nvPr>
        </p:nvSpPr>
        <p:spPr>
          <a:xfrm>
            <a:off x="440267" y="1574800"/>
            <a:ext cx="11311466" cy="5127093"/>
          </a:xfrm>
        </p:spPr>
        <p:txBody>
          <a:bodyPr>
            <a:normAutofit/>
          </a:bodyPr>
          <a:lstStyle/>
          <a:p>
            <a:pPr marL="508000" indent="-508000" algn="l">
              <a:buFont typeface="Arial" panose="020B0604020202020204" pitchFamily="34" charset="0"/>
              <a:buChar char="•"/>
            </a:pPr>
            <a:r>
              <a:rPr lang="en-US" sz="4400" b="1" dirty="0">
                <a:solidFill>
                  <a:srgbClr val="794A2E"/>
                </a:solidFill>
              </a:rPr>
              <a:t>The world is characterized by                   uncleanness and lewdness</a:t>
            </a:r>
          </a:p>
          <a:p>
            <a:pPr marL="965200" lvl="1" algn="l"/>
            <a:r>
              <a:rPr lang="en-US" sz="4000" dirty="0">
                <a:solidFill>
                  <a:srgbClr val="794A2E"/>
                </a:solidFill>
              </a:rPr>
              <a:t>Galatians 5; Matthew 14:6-8;                         Romans 3:7-8</a:t>
            </a:r>
          </a:p>
          <a:p>
            <a:pPr marL="508000" indent="-508000" algn="l">
              <a:buFont typeface="Arial" panose="020B0604020202020204" pitchFamily="34" charset="0"/>
              <a:buChar char="•"/>
            </a:pPr>
            <a:r>
              <a:rPr lang="en-US" sz="4400" b="1" dirty="0">
                <a:solidFill>
                  <a:srgbClr val="794A2E"/>
                </a:solidFill>
              </a:rPr>
              <a:t>Christians are to be different from the world!</a:t>
            </a:r>
          </a:p>
          <a:p>
            <a:pPr marL="965200" lvl="1" algn="l"/>
            <a:r>
              <a:rPr lang="en-US" sz="4000" dirty="0">
                <a:solidFill>
                  <a:srgbClr val="794A2E"/>
                </a:solidFill>
              </a:rPr>
              <a:t>1 Peter 4:1-3; 1 Timothy 2:9-10; 1 Peter 3:1-6</a:t>
            </a:r>
          </a:p>
          <a:p>
            <a:pPr marL="0" lvl="1" algn="l"/>
            <a:endParaRPr lang="en-US" sz="2400" b="1" dirty="0">
              <a:solidFill>
                <a:srgbClr val="00B050"/>
              </a:solidFill>
              <a:latin typeface="Cookie" panose="02000000000000000000" pitchFamily="2" charset="0"/>
            </a:endParaRPr>
          </a:p>
          <a:p>
            <a:pPr marL="0" lvl="1"/>
            <a:r>
              <a:rPr lang="en-US" sz="4800" b="1" dirty="0">
                <a:solidFill>
                  <a:srgbClr val="00B050"/>
                </a:solidFill>
                <a:latin typeface="Cookie" panose="02000000000000000000" pitchFamily="2" charset="0"/>
              </a:rPr>
              <a:t>The world should know by looking you don’t fit the norm</a:t>
            </a:r>
          </a:p>
        </p:txBody>
      </p:sp>
      <p:pic>
        <p:nvPicPr>
          <p:cNvPr id="5" name="Picture 4" descr="A close-up of a person smiling&#10;&#10;Description automatically generated">
            <a:extLst>
              <a:ext uri="{FF2B5EF4-FFF2-40B4-BE49-F238E27FC236}">
                <a16:creationId xmlns:a16="http://schemas.microsoft.com/office/drawing/2014/main" id="{1C11A44B-5644-8335-31D5-2DC46296E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135" y="240772"/>
            <a:ext cx="2895598" cy="2875455"/>
          </a:xfrm>
          <a:prstGeom prst="rect">
            <a:avLst/>
          </a:prstGeom>
          <a:ln w="50800">
            <a:solidFill>
              <a:schemeClr val="accent4">
                <a:lumMod val="50000"/>
              </a:schemeClr>
            </a:solidFill>
          </a:ln>
        </p:spPr>
      </p:pic>
      <p:pic>
        <p:nvPicPr>
          <p:cNvPr id="6" name="Picture 5">
            <a:extLst>
              <a:ext uri="{FF2B5EF4-FFF2-40B4-BE49-F238E27FC236}">
                <a16:creationId xmlns:a16="http://schemas.microsoft.com/office/drawing/2014/main" id="{BB789EB2-0DDB-A20B-D57F-B2715F2FCF61}"/>
              </a:ext>
            </a:extLst>
          </p:cNvPr>
          <p:cNvPicPr>
            <a:picLocks noChangeAspect="1"/>
          </p:cNvPicPr>
          <p:nvPr/>
        </p:nvPicPr>
        <p:blipFill>
          <a:blip r:embed="rId4"/>
          <a:stretch>
            <a:fillRect/>
          </a:stretch>
        </p:blipFill>
        <p:spPr>
          <a:xfrm>
            <a:off x="-1" y="-1"/>
            <a:ext cx="12192001" cy="6858001"/>
          </a:xfrm>
          <a:prstGeom prst="rect">
            <a:avLst/>
          </a:prstGeom>
        </p:spPr>
      </p:pic>
    </p:spTree>
    <p:extLst>
      <p:ext uri="{BB962C8B-B14F-4D97-AF65-F5344CB8AC3E}">
        <p14:creationId xmlns:p14="http://schemas.microsoft.com/office/powerpoint/2010/main" val="785287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6B8-9F4E-9452-653B-9FD67E32FEF8}"/>
              </a:ext>
            </a:extLst>
          </p:cNvPr>
          <p:cNvSpPr>
            <a:spLocks noGrp="1"/>
          </p:cNvSpPr>
          <p:nvPr>
            <p:ph type="ctrTitle"/>
          </p:nvPr>
        </p:nvSpPr>
        <p:spPr>
          <a:xfrm>
            <a:off x="321733" y="156110"/>
            <a:ext cx="11599334" cy="1215489"/>
          </a:xfrm>
        </p:spPr>
        <p:txBody>
          <a:bodyPr>
            <a:noAutofit/>
          </a:bodyPr>
          <a:lstStyle/>
          <a:p>
            <a:pPr algn="l"/>
            <a:r>
              <a:rPr lang="en-US" sz="7200" dirty="0">
                <a:solidFill>
                  <a:srgbClr val="794A2E"/>
                </a:solidFill>
                <a:latin typeface="Cookie" panose="02000000000000000000" pitchFamily="2" charset="0"/>
              </a:rPr>
              <a:t>Modesty ,Propriety, Nakedness</a:t>
            </a:r>
          </a:p>
        </p:txBody>
      </p:sp>
      <p:sp>
        <p:nvSpPr>
          <p:cNvPr id="3" name="Subtitle 2">
            <a:extLst>
              <a:ext uri="{FF2B5EF4-FFF2-40B4-BE49-F238E27FC236}">
                <a16:creationId xmlns:a16="http://schemas.microsoft.com/office/drawing/2014/main" id="{07F31B54-977D-B5F9-478B-232A4E074372}"/>
              </a:ext>
            </a:extLst>
          </p:cNvPr>
          <p:cNvSpPr>
            <a:spLocks noGrp="1"/>
          </p:cNvSpPr>
          <p:nvPr>
            <p:ph type="subTitle" idx="1"/>
          </p:nvPr>
        </p:nvSpPr>
        <p:spPr>
          <a:xfrm>
            <a:off x="321733" y="1405471"/>
            <a:ext cx="11599334" cy="5300133"/>
          </a:xfrm>
        </p:spPr>
        <p:txBody>
          <a:bodyPr>
            <a:normAutofit/>
          </a:bodyPr>
          <a:lstStyle/>
          <a:p>
            <a:pPr marL="508000" indent="-508000" algn="l">
              <a:buFont typeface="Arial" panose="020B0604020202020204" pitchFamily="34" charset="0"/>
              <a:buChar char="•"/>
            </a:pPr>
            <a:r>
              <a:rPr lang="en-US" sz="4000" b="1" dirty="0">
                <a:solidFill>
                  <a:srgbClr val="794A2E"/>
                </a:solidFill>
              </a:rPr>
              <a:t>Modesty </a:t>
            </a:r>
            <a:r>
              <a:rPr lang="en-US" sz="4000" dirty="0">
                <a:solidFill>
                  <a:srgbClr val="794A2E"/>
                </a:solidFill>
              </a:rPr>
              <a:t>(</a:t>
            </a:r>
            <a:r>
              <a:rPr lang="en-US" sz="4000" dirty="0" err="1">
                <a:solidFill>
                  <a:srgbClr val="794A2E"/>
                </a:solidFill>
              </a:rPr>
              <a:t>kosmios</a:t>
            </a:r>
            <a:r>
              <a:rPr lang="en-US" sz="4000" dirty="0">
                <a:solidFill>
                  <a:srgbClr val="794A2E"/>
                </a:solidFill>
              </a:rPr>
              <a:t>)  </a:t>
            </a:r>
            <a:r>
              <a:rPr lang="en-US" sz="4000" b="1" dirty="0">
                <a:solidFill>
                  <a:srgbClr val="794A2E"/>
                </a:solidFill>
              </a:rPr>
              <a:t>– </a:t>
            </a:r>
            <a:r>
              <a:rPr lang="en-US" sz="4000" dirty="0">
                <a:solidFill>
                  <a:srgbClr val="794A2E"/>
                </a:solidFill>
              </a:rPr>
              <a:t>well arranged,                   seemly, modest (Thayer)</a:t>
            </a:r>
          </a:p>
          <a:p>
            <a:pPr marL="508000" indent="-508000" algn="l">
              <a:buFont typeface="Arial" panose="020B0604020202020204" pitchFamily="34" charset="0"/>
              <a:buChar char="•"/>
            </a:pPr>
            <a:r>
              <a:rPr lang="en-US" sz="4000" b="1" dirty="0">
                <a:solidFill>
                  <a:srgbClr val="794A2E"/>
                </a:solidFill>
              </a:rPr>
              <a:t>Propriety (KJV, shamefacedness,                            </a:t>
            </a:r>
            <a:r>
              <a:rPr lang="en-US" sz="4000" dirty="0" err="1">
                <a:solidFill>
                  <a:srgbClr val="794A2E"/>
                </a:solidFill>
              </a:rPr>
              <a:t>aidōs</a:t>
            </a:r>
            <a:r>
              <a:rPr lang="en-US" sz="4000" dirty="0">
                <a:solidFill>
                  <a:srgbClr val="794A2E"/>
                </a:solidFill>
              </a:rPr>
              <a:t>) - a sense of shame or </a:t>
            </a:r>
            <a:r>
              <a:rPr lang="en-US" sz="4000" dirty="0" err="1">
                <a:solidFill>
                  <a:srgbClr val="794A2E"/>
                </a:solidFill>
              </a:rPr>
              <a:t>honour</a:t>
            </a:r>
            <a:r>
              <a:rPr lang="en-US" sz="4000" dirty="0">
                <a:solidFill>
                  <a:srgbClr val="794A2E"/>
                </a:solidFill>
              </a:rPr>
              <a:t>,                    modesty, bashfulness, reverence, regard for others, respect (Thayer)</a:t>
            </a:r>
          </a:p>
          <a:p>
            <a:pPr marL="508000" indent="-508000" algn="l">
              <a:buFont typeface="Arial" panose="020B0604020202020204" pitchFamily="34" charset="0"/>
              <a:buChar char="•"/>
            </a:pPr>
            <a:r>
              <a:rPr lang="en-US" sz="4000" b="1" dirty="0">
                <a:solidFill>
                  <a:srgbClr val="794A2E"/>
                </a:solidFill>
              </a:rPr>
              <a:t>Nakedness  </a:t>
            </a:r>
            <a:r>
              <a:rPr lang="en-US" sz="4000" dirty="0">
                <a:solidFill>
                  <a:srgbClr val="794A2E"/>
                </a:solidFill>
              </a:rPr>
              <a:t>(</a:t>
            </a:r>
            <a:r>
              <a:rPr lang="en-US" sz="4000" dirty="0" err="1">
                <a:solidFill>
                  <a:srgbClr val="794A2E"/>
                </a:solidFill>
              </a:rPr>
              <a:t>ervah</a:t>
            </a:r>
            <a:r>
              <a:rPr lang="en-US" sz="4000" dirty="0">
                <a:solidFill>
                  <a:srgbClr val="794A2E"/>
                </a:solidFill>
              </a:rPr>
              <a:t>) -  nudity, literally; or figuratively, disgrace, blemish: - nakedness, shame, unclean (-ness). (Strong)</a:t>
            </a:r>
            <a:endParaRPr lang="en-US" sz="4400" dirty="0">
              <a:solidFill>
                <a:srgbClr val="794A2E"/>
              </a:solidFill>
            </a:endParaRPr>
          </a:p>
        </p:txBody>
      </p:sp>
      <p:pic>
        <p:nvPicPr>
          <p:cNvPr id="4" name="Picture 3" descr="A close-up of a person smiling&#10;&#10;Description automatically generated">
            <a:extLst>
              <a:ext uri="{FF2B5EF4-FFF2-40B4-BE49-F238E27FC236}">
                <a16:creationId xmlns:a16="http://schemas.microsoft.com/office/drawing/2014/main" id="{795AD5A5-DE70-A321-4A9D-26F07B4BA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135" y="240772"/>
            <a:ext cx="2895598" cy="2875455"/>
          </a:xfrm>
          <a:prstGeom prst="rect">
            <a:avLst/>
          </a:prstGeom>
          <a:ln w="50800">
            <a:solidFill>
              <a:schemeClr val="accent4">
                <a:lumMod val="50000"/>
              </a:schemeClr>
            </a:solidFill>
          </a:ln>
        </p:spPr>
      </p:pic>
      <p:pic>
        <p:nvPicPr>
          <p:cNvPr id="5" name="Picture 4">
            <a:extLst>
              <a:ext uri="{FF2B5EF4-FFF2-40B4-BE49-F238E27FC236}">
                <a16:creationId xmlns:a16="http://schemas.microsoft.com/office/drawing/2014/main" id="{4522A85B-01F5-A009-EACE-43D87D421562}"/>
              </a:ext>
            </a:extLst>
          </p:cNvPr>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3407627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6B8-9F4E-9452-653B-9FD67E32FEF8}"/>
              </a:ext>
            </a:extLst>
          </p:cNvPr>
          <p:cNvSpPr>
            <a:spLocks noGrp="1"/>
          </p:cNvSpPr>
          <p:nvPr>
            <p:ph type="ctrTitle"/>
          </p:nvPr>
        </p:nvSpPr>
        <p:spPr>
          <a:xfrm>
            <a:off x="321733" y="156111"/>
            <a:ext cx="11159067" cy="1232422"/>
          </a:xfrm>
        </p:spPr>
        <p:txBody>
          <a:bodyPr>
            <a:noAutofit/>
          </a:bodyPr>
          <a:lstStyle/>
          <a:p>
            <a:pPr algn="l"/>
            <a:r>
              <a:rPr lang="en-US" sz="7200" dirty="0">
                <a:solidFill>
                  <a:srgbClr val="794A2E"/>
                </a:solidFill>
                <a:latin typeface="Cookie" panose="02000000000000000000" pitchFamily="2" charset="0"/>
              </a:rPr>
              <a:t>Other Considerations</a:t>
            </a:r>
          </a:p>
        </p:txBody>
      </p:sp>
      <p:sp>
        <p:nvSpPr>
          <p:cNvPr id="3" name="Subtitle 2">
            <a:extLst>
              <a:ext uri="{FF2B5EF4-FFF2-40B4-BE49-F238E27FC236}">
                <a16:creationId xmlns:a16="http://schemas.microsoft.com/office/drawing/2014/main" id="{07F31B54-977D-B5F9-478B-232A4E074372}"/>
              </a:ext>
            </a:extLst>
          </p:cNvPr>
          <p:cNvSpPr>
            <a:spLocks noGrp="1"/>
          </p:cNvSpPr>
          <p:nvPr>
            <p:ph type="subTitle" idx="1"/>
          </p:nvPr>
        </p:nvSpPr>
        <p:spPr>
          <a:xfrm>
            <a:off x="321733" y="1388532"/>
            <a:ext cx="11599334" cy="5228695"/>
          </a:xfrm>
        </p:spPr>
        <p:txBody>
          <a:bodyPr>
            <a:normAutofit/>
          </a:bodyPr>
          <a:lstStyle/>
          <a:p>
            <a:pPr marL="508000" indent="-508000" algn="l">
              <a:buFont typeface="Arial" panose="020B0604020202020204" pitchFamily="34" charset="0"/>
              <a:buChar char="•"/>
            </a:pPr>
            <a:r>
              <a:rPr lang="en-US" sz="4400" b="1" dirty="0">
                <a:solidFill>
                  <a:srgbClr val="794A2E"/>
                </a:solidFill>
              </a:rPr>
              <a:t>The purpose of revealing                               yourself</a:t>
            </a:r>
          </a:p>
          <a:p>
            <a:pPr marL="965200" lvl="1" algn="l"/>
            <a:r>
              <a:rPr lang="en-US" sz="4000" dirty="0">
                <a:solidFill>
                  <a:srgbClr val="794A2E"/>
                </a:solidFill>
              </a:rPr>
              <a:t>Only in marriage (Hebrews 13:4;                            Song of Solomon 1:15-17)</a:t>
            </a:r>
          </a:p>
          <a:p>
            <a:pPr marL="508000" indent="-508000" algn="l">
              <a:buFont typeface="Arial" panose="020B0604020202020204" pitchFamily="34" charset="0"/>
              <a:buChar char="•"/>
            </a:pPr>
            <a:r>
              <a:rPr lang="en-US" sz="4400" b="1" dirty="0">
                <a:solidFill>
                  <a:srgbClr val="794A2E"/>
                </a:solidFill>
              </a:rPr>
              <a:t>The illogical nature of “the Bible doesn’t draw a line” </a:t>
            </a:r>
            <a:r>
              <a:rPr lang="en-US" sz="4000" dirty="0">
                <a:solidFill>
                  <a:srgbClr val="794A2E"/>
                </a:solidFill>
              </a:rPr>
              <a:t>(2 Timothy 3:16-17)</a:t>
            </a:r>
          </a:p>
          <a:p>
            <a:pPr marL="508000" indent="-508000" algn="l">
              <a:buFont typeface="Arial" panose="020B0604020202020204" pitchFamily="34" charset="0"/>
              <a:buChar char="•"/>
            </a:pPr>
            <a:r>
              <a:rPr lang="en-US" sz="4400" b="1" dirty="0">
                <a:solidFill>
                  <a:srgbClr val="794A2E"/>
                </a:solidFill>
              </a:rPr>
              <a:t>The question of influence</a:t>
            </a:r>
          </a:p>
          <a:p>
            <a:pPr marL="965200" lvl="1" algn="l"/>
            <a:r>
              <a:rPr lang="en-US" sz="4000" dirty="0">
                <a:solidFill>
                  <a:srgbClr val="794A2E"/>
                </a:solidFill>
              </a:rPr>
              <a:t>(Matthew 5:13-16)</a:t>
            </a:r>
          </a:p>
        </p:txBody>
      </p:sp>
      <p:pic>
        <p:nvPicPr>
          <p:cNvPr id="4" name="Picture 3" descr="A close-up of a person smiling&#10;&#10;Description automatically generated">
            <a:extLst>
              <a:ext uri="{FF2B5EF4-FFF2-40B4-BE49-F238E27FC236}">
                <a16:creationId xmlns:a16="http://schemas.microsoft.com/office/drawing/2014/main" id="{8E38F09B-C6A9-945C-30AA-A07B8031B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135" y="240772"/>
            <a:ext cx="2895598" cy="2875455"/>
          </a:xfrm>
          <a:prstGeom prst="rect">
            <a:avLst/>
          </a:prstGeom>
          <a:ln w="50800">
            <a:solidFill>
              <a:schemeClr val="accent4">
                <a:lumMod val="50000"/>
              </a:schemeClr>
            </a:solidFill>
          </a:ln>
        </p:spPr>
      </p:pic>
      <p:pic>
        <p:nvPicPr>
          <p:cNvPr id="6" name="Picture 5">
            <a:extLst>
              <a:ext uri="{FF2B5EF4-FFF2-40B4-BE49-F238E27FC236}">
                <a16:creationId xmlns:a16="http://schemas.microsoft.com/office/drawing/2014/main" id="{E2B9CEE1-68E5-F683-7FF7-B9B6CEB19B24}"/>
              </a:ext>
            </a:extLst>
          </p:cNvPr>
          <p:cNvPicPr>
            <a:picLocks noChangeAspect="1"/>
          </p:cNvPicPr>
          <p:nvPr/>
        </p:nvPicPr>
        <p:blipFill>
          <a:blip r:embed="rId4"/>
          <a:stretch>
            <a:fillRect/>
          </a:stretch>
        </p:blipFill>
        <p:spPr>
          <a:xfrm>
            <a:off x="1" y="0"/>
            <a:ext cx="12192000" cy="6857999"/>
          </a:xfrm>
          <a:prstGeom prst="rect">
            <a:avLst/>
          </a:prstGeom>
        </p:spPr>
      </p:pic>
    </p:spTree>
    <p:extLst>
      <p:ext uri="{BB962C8B-B14F-4D97-AF65-F5344CB8AC3E}">
        <p14:creationId xmlns:p14="http://schemas.microsoft.com/office/powerpoint/2010/main" val="1366862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3081</Words>
  <Application>Microsoft Office PowerPoint</Application>
  <PresentationFormat>Widescreen</PresentationFormat>
  <Paragraphs>109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Cookie</vt:lpstr>
      <vt:lpstr>Office Theme</vt:lpstr>
      <vt:lpstr>A Practical Discussion of Modesty</vt:lpstr>
      <vt:lpstr>Christians VS the World</vt:lpstr>
      <vt:lpstr>Modesty ,Propriety, Nakedness</vt:lpstr>
      <vt:lpstr>Other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Practical Discussion of Modesty</dc:title>
  <dc:creator>Stan Cox</dc:creator>
  <cp:lastModifiedBy>Stan Cox</cp:lastModifiedBy>
  <cp:revision>2</cp:revision>
  <cp:lastPrinted>2023-09-24T04:54:24Z</cp:lastPrinted>
  <dcterms:created xsi:type="dcterms:W3CDTF">2023-09-23T15:25:09Z</dcterms:created>
  <dcterms:modified xsi:type="dcterms:W3CDTF">2023-09-24T04:55:04Z</dcterms:modified>
</cp:coreProperties>
</file>