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Alex Brush" panose="02000400000000000000"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5DE"/>
    <a:srgbClr val="70AEED"/>
    <a:srgbClr val="017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0280E-552B-461B-A589-2C3C6CA2D6B6}" v="531" dt="2023-09-17T03:50:46.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3604" autoAdjust="0"/>
  </p:normalViewPr>
  <p:slideViewPr>
    <p:cSldViewPr snapToGrid="0">
      <p:cViewPr varScale="1">
        <p:scale>
          <a:sx n="41" d="100"/>
          <a:sy n="41" d="100"/>
        </p:scale>
        <p:origin x="2213" y="29"/>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740280E-552B-461B-A589-2C3C6CA2D6B6}"/>
    <pc:docChg chg="undo custSel addSld modSld modMainMaster modHandout">
      <pc:chgData name="Stan Cox" userId="9376f276357bfffd" providerId="LiveId" clId="{B740280E-552B-461B-A589-2C3C6CA2D6B6}" dt="2023-09-17T04:05:37.653" v="17262" actId="20577"/>
      <pc:docMkLst>
        <pc:docMk/>
      </pc:docMkLst>
      <pc:sldChg chg="modTransition setBg modNotesTx">
        <pc:chgData name="Stan Cox" userId="9376f276357bfffd" providerId="LiveId" clId="{B740280E-552B-461B-A589-2C3C6CA2D6B6}" dt="2023-09-16T22:35:02.401" v="2008"/>
        <pc:sldMkLst>
          <pc:docMk/>
          <pc:sldMk cId="1654112027" sldId="256"/>
        </pc:sldMkLst>
      </pc:sldChg>
      <pc:sldChg chg="modSp mod modTransition setBg modAnim modNotesTx">
        <pc:chgData name="Stan Cox" userId="9376f276357bfffd" providerId="LiveId" clId="{B740280E-552B-461B-A589-2C3C6CA2D6B6}" dt="2023-09-17T00:18:10.773" v="7898" actId="1076"/>
        <pc:sldMkLst>
          <pc:docMk/>
          <pc:sldMk cId="1994864957" sldId="257"/>
        </pc:sldMkLst>
        <pc:spChg chg="mod">
          <ac:chgData name="Stan Cox" userId="9376f276357bfffd" providerId="LiveId" clId="{B740280E-552B-461B-A589-2C3C6CA2D6B6}" dt="2023-09-17T00:18:10.773" v="7898" actId="1076"/>
          <ac:spMkLst>
            <pc:docMk/>
            <pc:sldMk cId="1994864957" sldId="257"/>
            <ac:spMk id="2" creationId="{B1146835-9AFB-B843-8929-844F51038989}"/>
          </ac:spMkLst>
        </pc:spChg>
        <pc:spChg chg="mod">
          <ac:chgData name="Stan Cox" userId="9376f276357bfffd" providerId="LiveId" clId="{B740280E-552B-461B-A589-2C3C6CA2D6B6}" dt="2023-09-16T23:05:05.901" v="4266" actId="14100"/>
          <ac:spMkLst>
            <pc:docMk/>
            <pc:sldMk cId="1994864957" sldId="257"/>
            <ac:spMk id="3" creationId="{648DACC4-1189-9042-5D7D-68B5B1B8DDC2}"/>
          </ac:spMkLst>
        </pc:spChg>
      </pc:sldChg>
      <pc:sldChg chg="modSp add mod modAnim modNotesTx">
        <pc:chgData name="Stan Cox" userId="9376f276357bfffd" providerId="LiveId" clId="{B740280E-552B-461B-A589-2C3C6CA2D6B6}" dt="2023-09-17T03:47:37.540" v="15331"/>
        <pc:sldMkLst>
          <pc:docMk/>
          <pc:sldMk cId="453581008" sldId="258"/>
        </pc:sldMkLst>
        <pc:spChg chg="mod">
          <ac:chgData name="Stan Cox" userId="9376f276357bfffd" providerId="LiveId" clId="{B740280E-552B-461B-A589-2C3C6CA2D6B6}" dt="2023-09-17T00:18:01.321" v="7897" actId="1076"/>
          <ac:spMkLst>
            <pc:docMk/>
            <pc:sldMk cId="453581008" sldId="258"/>
            <ac:spMk id="2" creationId="{B1146835-9AFB-B843-8929-844F51038989}"/>
          </ac:spMkLst>
        </pc:spChg>
        <pc:spChg chg="mod">
          <ac:chgData name="Stan Cox" userId="9376f276357bfffd" providerId="LiveId" clId="{B740280E-552B-461B-A589-2C3C6CA2D6B6}" dt="2023-09-17T03:47:16.820" v="15327" actId="1036"/>
          <ac:spMkLst>
            <pc:docMk/>
            <pc:sldMk cId="453581008" sldId="258"/>
            <ac:spMk id="3" creationId="{648DACC4-1189-9042-5D7D-68B5B1B8DDC2}"/>
          </ac:spMkLst>
        </pc:spChg>
      </pc:sldChg>
      <pc:sldChg chg="modSp add mod modAnim modNotesTx">
        <pc:chgData name="Stan Cox" userId="9376f276357bfffd" providerId="LiveId" clId="{B740280E-552B-461B-A589-2C3C6CA2D6B6}" dt="2023-09-17T04:00:32.010" v="17143" actId="20577"/>
        <pc:sldMkLst>
          <pc:docMk/>
          <pc:sldMk cId="2815040891" sldId="259"/>
        </pc:sldMkLst>
        <pc:spChg chg="mod">
          <ac:chgData name="Stan Cox" userId="9376f276357bfffd" providerId="LiveId" clId="{B740280E-552B-461B-A589-2C3C6CA2D6B6}" dt="2023-09-17T03:48:47.950" v="15348" actId="14100"/>
          <ac:spMkLst>
            <pc:docMk/>
            <pc:sldMk cId="2815040891" sldId="259"/>
            <ac:spMk id="2" creationId="{B1146835-9AFB-B843-8929-844F51038989}"/>
          </ac:spMkLst>
        </pc:spChg>
        <pc:spChg chg="mod">
          <ac:chgData name="Stan Cox" userId="9376f276357bfffd" providerId="LiveId" clId="{B740280E-552B-461B-A589-2C3C6CA2D6B6}" dt="2023-09-17T03:50:46.238" v="15576" actId="207"/>
          <ac:spMkLst>
            <pc:docMk/>
            <pc:sldMk cId="2815040891" sldId="259"/>
            <ac:spMk id="3" creationId="{648DACC4-1189-9042-5D7D-68B5B1B8DDC2}"/>
          </ac:spMkLst>
        </pc:spChg>
      </pc:sldChg>
      <pc:sldMasterChg chg="setBg modSldLayout">
        <pc:chgData name="Stan Cox" userId="9376f276357bfffd" providerId="LiveId" clId="{B740280E-552B-461B-A589-2C3C6CA2D6B6}" dt="2023-09-16T22:35:02.401" v="2008"/>
        <pc:sldMasterMkLst>
          <pc:docMk/>
          <pc:sldMasterMk cId="4158060708" sldId="2147483648"/>
        </pc:sldMasterMkLst>
        <pc:sldLayoutChg chg="setBg">
          <pc:chgData name="Stan Cox" userId="9376f276357bfffd" providerId="LiveId" clId="{B740280E-552B-461B-A589-2C3C6CA2D6B6}" dt="2023-09-16T22:35:02.401" v="2008"/>
          <pc:sldLayoutMkLst>
            <pc:docMk/>
            <pc:sldMasterMk cId="4158060708" sldId="2147483648"/>
            <pc:sldLayoutMk cId="494311333" sldId="2147483649"/>
          </pc:sldLayoutMkLst>
        </pc:sldLayoutChg>
        <pc:sldLayoutChg chg="setBg">
          <pc:chgData name="Stan Cox" userId="9376f276357bfffd" providerId="LiveId" clId="{B740280E-552B-461B-A589-2C3C6CA2D6B6}" dt="2023-09-16T22:35:02.401" v="2008"/>
          <pc:sldLayoutMkLst>
            <pc:docMk/>
            <pc:sldMasterMk cId="4158060708" sldId="2147483648"/>
            <pc:sldLayoutMk cId="3491854553" sldId="2147483650"/>
          </pc:sldLayoutMkLst>
        </pc:sldLayoutChg>
        <pc:sldLayoutChg chg="setBg">
          <pc:chgData name="Stan Cox" userId="9376f276357bfffd" providerId="LiveId" clId="{B740280E-552B-461B-A589-2C3C6CA2D6B6}" dt="2023-09-16T22:35:02.401" v="2008"/>
          <pc:sldLayoutMkLst>
            <pc:docMk/>
            <pc:sldMasterMk cId="4158060708" sldId="2147483648"/>
            <pc:sldLayoutMk cId="3462304122" sldId="2147483651"/>
          </pc:sldLayoutMkLst>
        </pc:sldLayoutChg>
        <pc:sldLayoutChg chg="setBg">
          <pc:chgData name="Stan Cox" userId="9376f276357bfffd" providerId="LiveId" clId="{B740280E-552B-461B-A589-2C3C6CA2D6B6}" dt="2023-09-16T22:35:02.401" v="2008"/>
          <pc:sldLayoutMkLst>
            <pc:docMk/>
            <pc:sldMasterMk cId="4158060708" sldId="2147483648"/>
            <pc:sldLayoutMk cId="2650708348" sldId="2147483652"/>
          </pc:sldLayoutMkLst>
        </pc:sldLayoutChg>
        <pc:sldLayoutChg chg="setBg">
          <pc:chgData name="Stan Cox" userId="9376f276357bfffd" providerId="LiveId" clId="{B740280E-552B-461B-A589-2C3C6CA2D6B6}" dt="2023-09-16T22:35:02.401" v="2008"/>
          <pc:sldLayoutMkLst>
            <pc:docMk/>
            <pc:sldMasterMk cId="4158060708" sldId="2147483648"/>
            <pc:sldLayoutMk cId="3345079558" sldId="2147483653"/>
          </pc:sldLayoutMkLst>
        </pc:sldLayoutChg>
        <pc:sldLayoutChg chg="setBg">
          <pc:chgData name="Stan Cox" userId="9376f276357bfffd" providerId="LiveId" clId="{B740280E-552B-461B-A589-2C3C6CA2D6B6}" dt="2023-09-16T22:35:02.401" v="2008"/>
          <pc:sldLayoutMkLst>
            <pc:docMk/>
            <pc:sldMasterMk cId="4158060708" sldId="2147483648"/>
            <pc:sldLayoutMk cId="1020319932" sldId="2147483654"/>
          </pc:sldLayoutMkLst>
        </pc:sldLayoutChg>
        <pc:sldLayoutChg chg="setBg">
          <pc:chgData name="Stan Cox" userId="9376f276357bfffd" providerId="LiveId" clId="{B740280E-552B-461B-A589-2C3C6CA2D6B6}" dt="2023-09-16T22:35:02.401" v="2008"/>
          <pc:sldLayoutMkLst>
            <pc:docMk/>
            <pc:sldMasterMk cId="4158060708" sldId="2147483648"/>
            <pc:sldLayoutMk cId="415729429" sldId="2147483655"/>
          </pc:sldLayoutMkLst>
        </pc:sldLayoutChg>
        <pc:sldLayoutChg chg="setBg">
          <pc:chgData name="Stan Cox" userId="9376f276357bfffd" providerId="LiveId" clId="{B740280E-552B-461B-A589-2C3C6CA2D6B6}" dt="2023-09-16T22:35:02.401" v="2008"/>
          <pc:sldLayoutMkLst>
            <pc:docMk/>
            <pc:sldMasterMk cId="4158060708" sldId="2147483648"/>
            <pc:sldLayoutMk cId="193237790" sldId="2147483656"/>
          </pc:sldLayoutMkLst>
        </pc:sldLayoutChg>
        <pc:sldLayoutChg chg="setBg">
          <pc:chgData name="Stan Cox" userId="9376f276357bfffd" providerId="LiveId" clId="{B740280E-552B-461B-A589-2C3C6CA2D6B6}" dt="2023-09-16T22:35:02.401" v="2008"/>
          <pc:sldLayoutMkLst>
            <pc:docMk/>
            <pc:sldMasterMk cId="4158060708" sldId="2147483648"/>
            <pc:sldLayoutMk cId="1071341344" sldId="2147483657"/>
          </pc:sldLayoutMkLst>
        </pc:sldLayoutChg>
        <pc:sldLayoutChg chg="setBg">
          <pc:chgData name="Stan Cox" userId="9376f276357bfffd" providerId="LiveId" clId="{B740280E-552B-461B-A589-2C3C6CA2D6B6}" dt="2023-09-16T22:35:02.401" v="2008"/>
          <pc:sldLayoutMkLst>
            <pc:docMk/>
            <pc:sldMasterMk cId="4158060708" sldId="2147483648"/>
            <pc:sldLayoutMk cId="1715890118" sldId="2147483658"/>
          </pc:sldLayoutMkLst>
        </pc:sldLayoutChg>
        <pc:sldLayoutChg chg="setBg">
          <pc:chgData name="Stan Cox" userId="9376f276357bfffd" providerId="LiveId" clId="{B740280E-552B-461B-A589-2C3C6CA2D6B6}" dt="2023-09-16T22:35:02.401" v="2008"/>
          <pc:sldLayoutMkLst>
            <pc:docMk/>
            <pc:sldMasterMk cId="4158060708" sldId="2147483648"/>
            <pc:sldLayoutMk cId="2326558971"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9278A-14F6-1EB4-624B-A023D16960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Alex Brush" panose="02000400000000000000" pitchFamily="2" charset="0"/>
              </a:rPr>
              <a:t>A Zealous People</a:t>
            </a:r>
          </a:p>
        </p:txBody>
      </p:sp>
      <p:sp>
        <p:nvSpPr>
          <p:cNvPr id="3" name="Date Placeholder 2">
            <a:extLst>
              <a:ext uri="{FF2B5EF4-FFF2-40B4-BE49-F238E27FC236}">
                <a16:creationId xmlns:a16="http://schemas.microsoft.com/office/drawing/2014/main" id="{E41A204D-9054-3585-866E-D860F4A532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17, 2023 at 11am</a:t>
            </a:r>
          </a:p>
        </p:txBody>
      </p:sp>
      <p:sp>
        <p:nvSpPr>
          <p:cNvPr id="4" name="Footer Placeholder 3">
            <a:extLst>
              <a:ext uri="{FF2B5EF4-FFF2-40B4-BE49-F238E27FC236}">
                <a16:creationId xmlns:a16="http://schemas.microsoft.com/office/drawing/2014/main" id="{F5CD417D-2007-280F-8B97-1DE4521FE1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5B97FF5-E9CD-FECF-746E-3645E62C41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a:t>soundteaching</a:t>
            </a:r>
            <a:r>
              <a:rPr lang="en-US" dirty="0"/>
              <a:t>.org   </a:t>
            </a:r>
            <a:fld id="{9108A402-9778-4432-A58E-32AD088AD8F7}" type="slidenum">
              <a:rPr lang="en-US" smtClean="0"/>
              <a:t>‹#›</a:t>
            </a:fld>
            <a:endParaRPr lang="en-US" dirty="0"/>
          </a:p>
        </p:txBody>
      </p:sp>
    </p:spTree>
    <p:extLst>
      <p:ext uri="{BB962C8B-B14F-4D97-AF65-F5344CB8AC3E}">
        <p14:creationId xmlns:p14="http://schemas.microsoft.com/office/powerpoint/2010/main" val="732957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B7C98-A977-41D6-99B9-443FD26B4AC4}"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B6BFE-4EF9-496B-975F-56EBE841DAFD}" type="slidenum">
              <a:rPr lang="en-US" smtClean="0"/>
              <a:t>‹#›</a:t>
            </a:fld>
            <a:endParaRPr lang="en-US"/>
          </a:p>
        </p:txBody>
      </p:sp>
    </p:spTree>
    <p:extLst>
      <p:ext uri="{BB962C8B-B14F-4D97-AF65-F5344CB8AC3E}">
        <p14:creationId xmlns:p14="http://schemas.microsoft.com/office/powerpoint/2010/main" val="129039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begin our study this morning.  I would like to read some passages which reveal a proper type of zeal that those who pleased God exhibited.</a:t>
            </a:r>
          </a:p>
          <a:p>
            <a:pPr marL="628650" lvl="1" indent="-171450">
              <a:buFont typeface="Arial" panose="020B0604020202020204" pitchFamily="34" charset="0"/>
              <a:buChar char="•"/>
            </a:pPr>
            <a:r>
              <a:rPr lang="en-US" dirty="0"/>
              <a:t>These examples are notable, but they are not superhuman.</a:t>
            </a:r>
          </a:p>
          <a:p>
            <a:pPr marL="628650" lvl="1" indent="-171450">
              <a:buFont typeface="Arial" panose="020B0604020202020204" pitchFamily="34" charset="0"/>
              <a:buChar char="•"/>
            </a:pPr>
            <a:r>
              <a:rPr lang="en-US" dirty="0"/>
              <a:t>As we consider the gift of grace given us by God, they ought to be characteristic of us as God’s people</a:t>
            </a:r>
          </a:p>
          <a:p>
            <a:pPr marL="171450" lvl="0" indent="-171450">
              <a:buFont typeface="Arial" panose="020B0604020202020204" pitchFamily="34" charset="0"/>
              <a:buChar char="•"/>
            </a:pPr>
            <a:r>
              <a:rPr lang="en-US" b="1" dirty="0"/>
              <a:t>As we read them together, I would like you to ask yourself these simple questions, and I will ask myself the same things</a:t>
            </a:r>
          </a:p>
          <a:p>
            <a:pPr marL="628650" lvl="1" indent="-171450">
              <a:buFont typeface="Arial" panose="020B0604020202020204" pitchFamily="34" charset="0"/>
              <a:buChar char="•"/>
            </a:pPr>
            <a:r>
              <a:rPr lang="en-US" dirty="0"/>
              <a:t>Do you think such demonstrations of zeal are beyond you?</a:t>
            </a:r>
          </a:p>
          <a:p>
            <a:pPr marL="628650" lvl="1" indent="-171450">
              <a:buFont typeface="Arial" panose="020B0604020202020204" pitchFamily="34" charset="0"/>
              <a:buChar char="•"/>
            </a:pPr>
            <a:r>
              <a:rPr lang="en-US" dirty="0"/>
              <a:t>Does it feel like an imposition, or unfair for God to ask you to be this dedicated?</a:t>
            </a:r>
          </a:p>
          <a:p>
            <a:pPr marL="628650" lvl="1" indent="-171450">
              <a:buFont typeface="Arial" panose="020B0604020202020204" pitchFamily="34" charset="0"/>
              <a:buChar char="•"/>
            </a:pPr>
            <a:r>
              <a:rPr lang="en-US" dirty="0"/>
              <a:t>How do you measure up to the examples that God has given for us to learn from in scripture</a:t>
            </a:r>
          </a:p>
          <a:p>
            <a:pPr marL="0" lvl="0" indent="0">
              <a:buFont typeface="Arial" panose="020B0604020202020204" pitchFamily="34" charset="0"/>
              <a:buNone/>
            </a:pPr>
            <a:r>
              <a:rPr lang="en-US" b="1" dirty="0"/>
              <a:t>(Romans 15:4), </a:t>
            </a:r>
            <a:r>
              <a:rPr lang="en-US" i="1" dirty="0"/>
              <a:t>“For whatever things were written before were written for our learning, that we through the patience and comfort of the Scriptures might have hope.”</a:t>
            </a:r>
          </a:p>
        </p:txBody>
      </p:sp>
      <p:sp>
        <p:nvSpPr>
          <p:cNvPr id="4" name="Slide Number Placeholder 3"/>
          <p:cNvSpPr>
            <a:spLocks noGrp="1"/>
          </p:cNvSpPr>
          <p:nvPr>
            <p:ph type="sldNum" sz="quarter" idx="5"/>
          </p:nvPr>
        </p:nvSpPr>
        <p:spPr/>
        <p:txBody>
          <a:bodyPr/>
          <a:lstStyle/>
          <a:p>
            <a:fld id="{6C7B6BFE-4EF9-496B-975F-56EBE841DAFD}" type="slidenum">
              <a:rPr lang="en-US" smtClean="0"/>
              <a:t>1</a:t>
            </a:fld>
            <a:endParaRPr lang="en-US"/>
          </a:p>
        </p:txBody>
      </p:sp>
    </p:spTree>
    <p:extLst>
      <p:ext uri="{BB962C8B-B14F-4D97-AF65-F5344CB8AC3E}">
        <p14:creationId xmlns:p14="http://schemas.microsoft.com/office/powerpoint/2010/main" val="25865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Zealous People</a:t>
            </a:r>
          </a:p>
          <a:p>
            <a:pPr marL="171450" indent="-171450">
              <a:buFont typeface="Arial" panose="020B0604020202020204" pitchFamily="34" charset="0"/>
              <a:buChar char="•"/>
            </a:pPr>
            <a:r>
              <a:rPr lang="en-US" b="1" dirty="0"/>
              <a:t>The children of Israel, giving materials for the building of the tabernacle</a:t>
            </a:r>
          </a:p>
          <a:p>
            <a:r>
              <a:rPr lang="en-US" b="1" dirty="0"/>
              <a:t>(Exodus 36:2-7), </a:t>
            </a:r>
            <a:r>
              <a:rPr lang="en-US" i="1" dirty="0"/>
              <a:t>“Then Moses called Bezalel and </a:t>
            </a:r>
            <a:r>
              <a:rPr lang="en-US" i="1" dirty="0" err="1"/>
              <a:t>Aholiab</a:t>
            </a:r>
            <a:r>
              <a:rPr lang="en-US" i="1" dirty="0"/>
              <a:t>, and every gifted artisan in whose heart the Lord had put wisdom, everyone whose heart was stirred, to come and do the work.</a:t>
            </a:r>
            <a:r>
              <a:rPr lang="en-US" i="1" baseline="30000" dirty="0"/>
              <a:t> 3</a:t>
            </a:r>
            <a:r>
              <a:rPr lang="en-US" i="1" dirty="0"/>
              <a:t> And they received from Moses all the offering which the children of Israel had brought for the work of the service of making the sanctuary. So they continued bringing to him freewill offerings every morning.</a:t>
            </a:r>
            <a:r>
              <a:rPr lang="en-US" i="1" baseline="30000" dirty="0"/>
              <a:t> 4</a:t>
            </a:r>
            <a:r>
              <a:rPr lang="en-US" i="1" dirty="0"/>
              <a:t> Then all the craftsmen who were doing all the work of the sanctuary came, each from the work he was doing,</a:t>
            </a:r>
            <a:r>
              <a:rPr lang="en-US" i="1" baseline="30000" dirty="0"/>
              <a:t> 5</a:t>
            </a:r>
            <a:r>
              <a:rPr lang="en-US" i="1" dirty="0"/>
              <a:t> and they spoke to Moses, saying, “</a:t>
            </a:r>
            <a:r>
              <a:rPr lang="en-US" i="1" u="sng" dirty="0"/>
              <a:t>The people bring much more than enough for the service of the work which the Lord commanded us to do</a:t>
            </a:r>
            <a:r>
              <a:rPr lang="en-US" i="1" dirty="0"/>
              <a:t>.”</a:t>
            </a:r>
            <a:br>
              <a:rPr lang="en-US" i="1" dirty="0"/>
            </a:br>
            <a:r>
              <a:rPr lang="en-US" i="1" baseline="30000" dirty="0"/>
              <a:t>6</a:t>
            </a:r>
            <a:r>
              <a:rPr lang="en-US" i="1" dirty="0"/>
              <a:t> So Moses gave a commandment, and they caused it to be proclaimed throughout the camp, saying, “Let neither man nor woman do any more work for the offering of the sanctuary.” And the people were restrained from bringing,</a:t>
            </a:r>
            <a:r>
              <a:rPr lang="en-US" i="1" baseline="30000" dirty="0"/>
              <a:t> 7</a:t>
            </a:r>
            <a:r>
              <a:rPr lang="en-US" i="1" dirty="0"/>
              <a:t> for </a:t>
            </a:r>
            <a:r>
              <a:rPr lang="en-US" i="1" u="sng" dirty="0"/>
              <a:t>the material they had was sufficient for all the work to be done—indeed too much</a:t>
            </a:r>
            <a:r>
              <a:rPr lang="en-US" i="1" dirty="0"/>
              <a:t>.”</a:t>
            </a:r>
          </a:p>
          <a:p>
            <a:pPr marL="171450" indent="-171450">
              <a:buFont typeface="Arial" panose="020B0604020202020204" pitchFamily="34" charset="0"/>
              <a:buChar char="•"/>
            </a:pPr>
            <a:r>
              <a:rPr lang="en-US" b="1" i="0" dirty="0"/>
              <a:t>[CLICK] King Hezekiah and the restoration of faithfulness in the nation of Judah</a:t>
            </a:r>
          </a:p>
          <a:p>
            <a:pPr marL="0" indent="0">
              <a:buFont typeface="Arial" panose="020B0604020202020204" pitchFamily="34" charset="0"/>
              <a:buNone/>
            </a:pPr>
            <a:r>
              <a:rPr lang="en-US" b="1" dirty="0"/>
              <a:t>(2 Chronicles 29:3-11), </a:t>
            </a:r>
            <a:r>
              <a:rPr lang="en-US" i="1" dirty="0"/>
              <a:t>“In the first year of his reign, in the first month, he opened the doors of the house of the Lord and repaired them.</a:t>
            </a:r>
            <a:r>
              <a:rPr lang="en-US" i="1" baseline="30000" dirty="0"/>
              <a:t> 4</a:t>
            </a:r>
            <a:r>
              <a:rPr lang="en-US" i="1" dirty="0"/>
              <a:t> Then he brought in the priests and the Levites, and gathered them in the East Square,</a:t>
            </a:r>
            <a:r>
              <a:rPr lang="en-US" i="1" baseline="30000" dirty="0"/>
              <a:t> 5</a:t>
            </a:r>
            <a:r>
              <a:rPr lang="en-US" i="1" dirty="0"/>
              <a:t> and said to them: “</a:t>
            </a:r>
            <a:r>
              <a:rPr lang="en-US" i="1" u="sng" dirty="0"/>
              <a:t>Hear me, Levites! Now sanctify yourselves, sanctify the house of the Lord God of your fathers, and carry out the rubbish from the holy place.</a:t>
            </a:r>
            <a:r>
              <a:rPr lang="en-US" i="1" u="sng" baseline="30000" dirty="0"/>
              <a:t> 6</a:t>
            </a:r>
            <a:r>
              <a:rPr lang="en-US" i="1" u="sng" dirty="0"/>
              <a:t> For our fathers have trespassed and done evil in the eyes of the Lord our God; they have forsaken Him, have turned their faces away from the dwelling place of the Lord, and turned their backs on Him</a:t>
            </a:r>
            <a:r>
              <a:rPr lang="en-US" i="1" dirty="0"/>
              <a:t>.</a:t>
            </a:r>
            <a:r>
              <a:rPr lang="en-US" i="1" baseline="30000" dirty="0"/>
              <a:t> 7</a:t>
            </a:r>
            <a:r>
              <a:rPr lang="en-US" i="1" dirty="0"/>
              <a:t> They have also shut up the doors of the vestibule, put out the lamps, and have not burned incense or offered burnt offerings in the holy place to the God of Israel.</a:t>
            </a:r>
            <a:r>
              <a:rPr lang="en-US" i="1" baseline="30000" dirty="0"/>
              <a:t> 8</a:t>
            </a:r>
            <a:r>
              <a:rPr lang="en-US" i="1" dirty="0"/>
              <a:t> Therefore the wrath of the Lord fell upon Judah and Jerusalem, and He has given them up to trouble, to desolation, and to jeering, as you see with your eyes.</a:t>
            </a:r>
            <a:r>
              <a:rPr lang="en-US" i="1" baseline="30000" dirty="0"/>
              <a:t> 9</a:t>
            </a:r>
            <a:r>
              <a:rPr lang="en-US" i="1" dirty="0"/>
              <a:t> For indeed, because of this our fathers have fallen by the sword; and our sons, our daughters, and our wives are in captivity. </a:t>
            </a:r>
            <a:r>
              <a:rPr lang="en-US" i="1" baseline="30000" dirty="0"/>
              <a:t>10</a:t>
            </a:r>
            <a:r>
              <a:rPr lang="en-US" i="1" dirty="0"/>
              <a:t> “</a:t>
            </a:r>
            <a:r>
              <a:rPr lang="en-US" i="1" u="sng" dirty="0"/>
              <a:t>Now it is in my heart to make a covenant with the Lord God of Israel</a:t>
            </a:r>
            <a:r>
              <a:rPr lang="en-US" i="1" dirty="0"/>
              <a:t>, that His fierce wrath may turn away from us.</a:t>
            </a:r>
            <a:r>
              <a:rPr lang="en-US" i="1" baseline="30000" dirty="0"/>
              <a:t> 11</a:t>
            </a:r>
            <a:r>
              <a:rPr lang="en-US" i="1" dirty="0"/>
              <a:t> </a:t>
            </a:r>
            <a:r>
              <a:rPr lang="en-US" i="1" u="sng" dirty="0"/>
              <a:t>My sons, do not be negligent now, for the Lord has chosen you to stand before Him, to serve Him</a:t>
            </a:r>
            <a:r>
              <a:rPr lang="en-US" i="1" dirty="0"/>
              <a:t>, and that you should minister to Him and burn incense.”</a:t>
            </a:r>
          </a:p>
          <a:p>
            <a:pPr marL="0" indent="0">
              <a:buFont typeface="Arial" panose="020B0604020202020204" pitchFamily="34" charset="0"/>
              <a:buNone/>
            </a:pPr>
            <a:r>
              <a:rPr lang="en-US" b="1" dirty="0"/>
              <a:t>(2 Chronicles 29:25-30), </a:t>
            </a:r>
            <a:r>
              <a:rPr lang="en-US" b="0" i="1" dirty="0"/>
              <a:t>“And he stationed the Levites in the house of the Lord with cymbals, with stringed instruments, and with harps, according to the commandment of David, of Gad the king's seer, and of Nathan the prophet; for thus was the commandment of the Lord by His prophets.</a:t>
            </a:r>
            <a:r>
              <a:rPr lang="en-US" b="0" i="1" baseline="30000" dirty="0"/>
              <a:t> 26</a:t>
            </a:r>
            <a:r>
              <a:rPr lang="en-US" b="0" i="1" dirty="0"/>
              <a:t> The Levites stood with the instruments of David, and the priests with the trumpets.</a:t>
            </a:r>
            <a:r>
              <a:rPr lang="en-US" b="0" i="1" baseline="30000" dirty="0"/>
              <a:t> 27</a:t>
            </a:r>
            <a:r>
              <a:rPr lang="en-US" b="0" i="1" dirty="0"/>
              <a:t> Then Hezekiah commanded them to offer the burnt offering on the altar. And when the burnt offering began, the song of the Lord also began, with the trumpets and with the instruments of David king of Israel.</a:t>
            </a:r>
            <a:r>
              <a:rPr lang="en-US" b="0" i="1" baseline="30000" dirty="0"/>
              <a:t> 28</a:t>
            </a:r>
            <a:r>
              <a:rPr lang="en-US" b="0" i="1" dirty="0"/>
              <a:t> </a:t>
            </a:r>
            <a:r>
              <a:rPr lang="en-US" b="0" i="1" u="sng" dirty="0"/>
              <a:t>So all the assembly worshiped, the singers sang, and the trumpeters sounded; all this continued until the burnt offering was finished</a:t>
            </a:r>
            <a:r>
              <a:rPr lang="en-US" b="0" i="1" dirty="0"/>
              <a:t>.</a:t>
            </a:r>
            <a:r>
              <a:rPr lang="en-US" b="0" i="1" baseline="30000" dirty="0"/>
              <a:t> 29</a:t>
            </a:r>
            <a:r>
              <a:rPr lang="en-US" b="0" i="1" dirty="0"/>
              <a:t> And when they had finished offering, the king and all who were present with him bowed and worshiped.</a:t>
            </a:r>
            <a:r>
              <a:rPr lang="en-US" b="0" i="1" baseline="30000" dirty="0"/>
              <a:t> 30</a:t>
            </a:r>
            <a:r>
              <a:rPr lang="en-US" b="0" i="1" dirty="0"/>
              <a:t> Moreover King Hezekiah and the leaders commanded the Levites to sing praise to the Lord with the words of David and of Asaph the seer. </a:t>
            </a:r>
            <a:r>
              <a:rPr lang="en-US" b="0" i="1" u="sng" dirty="0"/>
              <a:t>So they sang praises with gladness, and they bowed their heads and worshiped.</a:t>
            </a:r>
            <a:r>
              <a:rPr lang="en-US" b="0" i="1" dirty="0"/>
              <a:t>”</a:t>
            </a:r>
          </a:p>
          <a:p>
            <a:pPr marL="0" indent="0">
              <a:buFont typeface="Arial" panose="020B0604020202020204" pitchFamily="34" charset="0"/>
              <a:buNone/>
            </a:pPr>
            <a:r>
              <a:rPr lang="en-US" b="1" dirty="0"/>
              <a:t>(2 Chronicles 30:7-9), </a:t>
            </a:r>
            <a:r>
              <a:rPr lang="en-US" i="1" dirty="0"/>
              <a:t>“And do not be like your fathers and your brethren, who trespassed against the Lord God of their fathers, so that He gave them up to desolation, as you see.</a:t>
            </a:r>
            <a:r>
              <a:rPr lang="en-US" i="1" baseline="30000" dirty="0"/>
              <a:t> 8</a:t>
            </a:r>
            <a:r>
              <a:rPr lang="en-US" i="1" dirty="0"/>
              <a:t> Now do not be stiff-necked, as your fathers were, but </a:t>
            </a:r>
            <a:r>
              <a:rPr lang="en-US" i="1" u="sng" dirty="0"/>
              <a:t>yield yourselves to the Lord; and enter His sanctuary, which He has sanctified forever, and serve the Lord your God, that the fierceness of His wrath may turn away from you</a:t>
            </a:r>
            <a:r>
              <a:rPr lang="en-US" i="1" dirty="0"/>
              <a:t>.</a:t>
            </a:r>
            <a:r>
              <a:rPr lang="en-US" i="1" baseline="30000" dirty="0"/>
              <a:t> 9</a:t>
            </a:r>
            <a:r>
              <a:rPr lang="en-US" i="1" dirty="0"/>
              <a:t> For if you return to the Lord, your brethren and your children will be treated with compassion by those who lead them captive, so that they may come back to this land; </a:t>
            </a:r>
            <a:r>
              <a:rPr lang="en-US" i="1" u="sng" dirty="0"/>
              <a:t>for the Lord your God is gracious and merciful, and will not turn His face from you if you return to Him</a:t>
            </a:r>
            <a:r>
              <a:rPr lang="en-US" i="1" dirty="0"/>
              <a:t>.”</a:t>
            </a:r>
          </a:p>
          <a:p>
            <a:pPr marL="0" indent="0">
              <a:buFont typeface="Arial" panose="020B0604020202020204" pitchFamily="34" charset="0"/>
              <a:buNone/>
            </a:pPr>
            <a:r>
              <a:rPr lang="en-US" b="1" dirty="0"/>
              <a:t>(2 Chronicles 30:21-26), </a:t>
            </a:r>
            <a:r>
              <a:rPr lang="en-US" i="1" dirty="0"/>
              <a:t>“</a:t>
            </a:r>
            <a:r>
              <a:rPr lang="en-US" i="1" u="sng" dirty="0"/>
              <a:t>So the children of Israel who were present at Jerusalem kept the Feast of Unleavened Bread seven days with great gladness</a:t>
            </a:r>
            <a:r>
              <a:rPr lang="en-US" i="1" dirty="0"/>
              <a:t>; and the Levites and the priests praised the Lord day by day, singing to the Lord, accompanied by loud instruments.</a:t>
            </a:r>
            <a:r>
              <a:rPr lang="en-US" i="1" baseline="30000" dirty="0"/>
              <a:t> 22</a:t>
            </a:r>
            <a:r>
              <a:rPr lang="en-US" i="1" dirty="0"/>
              <a:t> And Hezekiah gave encouragement to all the Levites who taught the good knowledge of the Lord; and they ate throughout the feast seven days, offering peace offerings and making confession to the Lord God of their fathers. </a:t>
            </a:r>
            <a:r>
              <a:rPr lang="en-US" i="1" baseline="30000" dirty="0"/>
              <a:t>23</a:t>
            </a:r>
            <a:r>
              <a:rPr lang="en-US" i="1" dirty="0"/>
              <a:t> </a:t>
            </a:r>
            <a:r>
              <a:rPr lang="en-US" i="1" u="sng" dirty="0"/>
              <a:t>Then the whole assembly agreed to keep the feast another seven days, and they kept it another seven days with gladness</a:t>
            </a:r>
            <a:r>
              <a:rPr lang="en-US" i="1" dirty="0"/>
              <a:t>.</a:t>
            </a:r>
            <a:r>
              <a:rPr lang="en-US" i="1" baseline="30000" dirty="0"/>
              <a:t> 24</a:t>
            </a:r>
            <a:r>
              <a:rPr lang="en-US" i="1" dirty="0"/>
              <a:t> For Hezekiah king of Judah gave to the assembly a thousand bulls and seven thousand sheep, and the leaders gave to the assembly a thousand bulls and ten thousand sheep; and a great number of priests sanctified themselves.</a:t>
            </a:r>
            <a:r>
              <a:rPr lang="en-US" i="1" baseline="30000" dirty="0"/>
              <a:t> 25</a:t>
            </a:r>
            <a:r>
              <a:rPr lang="en-US" i="1" dirty="0"/>
              <a:t> </a:t>
            </a:r>
            <a:r>
              <a:rPr lang="en-US" i="1" u="sng" dirty="0"/>
              <a:t>The whole assembly of Judah rejoiced</a:t>
            </a:r>
            <a:r>
              <a:rPr lang="en-US" i="1" dirty="0"/>
              <a:t>, also the priests and Levites, </a:t>
            </a:r>
            <a:r>
              <a:rPr lang="en-US" i="1" u="sng" dirty="0"/>
              <a:t>all the assembly that came from Israel, the sojourners who came from the land of Israel, and those who dwelt in Judah</a:t>
            </a:r>
            <a:r>
              <a:rPr lang="en-US" i="1" dirty="0"/>
              <a:t>.</a:t>
            </a:r>
            <a:r>
              <a:rPr lang="en-US" i="1" baseline="30000" dirty="0"/>
              <a:t> 26</a:t>
            </a:r>
            <a:r>
              <a:rPr lang="en-US" i="1" dirty="0"/>
              <a:t> </a:t>
            </a:r>
            <a:r>
              <a:rPr lang="en-US" i="1" u="sng" dirty="0"/>
              <a:t>So there was great joy in Jerusalem, for since the time of Solomon the son of David, king of Israel, there had been nothing like this in Jerusalem</a:t>
            </a:r>
            <a:r>
              <a:rPr lang="en-US" i="1" dirty="0"/>
              <a:t>.”</a:t>
            </a:r>
            <a:endParaRPr lang="en-US" b="0" i="1" dirty="0"/>
          </a:p>
          <a:p>
            <a:pPr marL="171450" indent="-171450">
              <a:buFont typeface="Arial" panose="020B0604020202020204" pitchFamily="34" charset="0"/>
              <a:buChar char="•"/>
            </a:pPr>
            <a:r>
              <a:rPr lang="en-US" b="1" i="0" dirty="0"/>
              <a:t>[CLICK] The Prophet Jeremiah, compelled to preach judgment to God’s people!</a:t>
            </a:r>
          </a:p>
          <a:p>
            <a:pPr marL="0" indent="0">
              <a:buFont typeface="Arial" panose="020B0604020202020204" pitchFamily="34" charset="0"/>
              <a:buNone/>
            </a:pPr>
            <a:r>
              <a:rPr lang="en-US" b="1" dirty="0"/>
              <a:t>(Jeremiah 20:8-9), </a:t>
            </a:r>
            <a:r>
              <a:rPr lang="en-US" i="1" dirty="0"/>
              <a:t>“For when I spoke, I cried out; I shouted, “Violence and plunder!” Because the word of the Lord was made to me a reproach and a derision daily. </a:t>
            </a:r>
            <a:r>
              <a:rPr lang="en-US" i="1" baseline="30000" dirty="0"/>
              <a:t>9</a:t>
            </a:r>
            <a:r>
              <a:rPr lang="en-US" i="1" dirty="0"/>
              <a:t> Then I said, “I will not make mention of Him, nor speak anymore in His name.” </a:t>
            </a:r>
            <a:r>
              <a:rPr lang="en-US" i="1" u="sng" dirty="0"/>
              <a:t>But His word was in my heart like a burning fire shut up in my bones; I was weary of holding it back, and I could not</a:t>
            </a:r>
            <a:r>
              <a:rPr lang="en-US" i="1" dirty="0"/>
              <a:t>.”</a:t>
            </a:r>
          </a:p>
          <a:p>
            <a:pPr marL="628650" lvl="1" indent="-171450">
              <a:buFont typeface="Arial" panose="020B0604020202020204" pitchFamily="34" charset="0"/>
              <a:buChar char="•"/>
            </a:pPr>
            <a:r>
              <a:rPr lang="en-US" b="0" i="0" dirty="0"/>
              <a:t>The people returning to God’s favor in Jerusalem following 70 years of captivity</a:t>
            </a:r>
          </a:p>
          <a:p>
            <a:pPr marL="0" lvl="0" indent="0">
              <a:buFont typeface="Arial" panose="020B0604020202020204" pitchFamily="34" charset="0"/>
              <a:buNone/>
            </a:pPr>
            <a:r>
              <a:rPr lang="en-US" b="1" i="0" dirty="0"/>
              <a:t>(Jeremiah 29:12-13), </a:t>
            </a:r>
            <a:r>
              <a:rPr lang="en-US" b="0" i="1" dirty="0"/>
              <a:t>“</a:t>
            </a:r>
            <a:r>
              <a:rPr lang="en-US" i="1" dirty="0"/>
              <a:t>Then you will call upon Me and go and pray to Me, and I will listen to you.</a:t>
            </a:r>
            <a:r>
              <a:rPr lang="en-US" i="1" baseline="30000" dirty="0"/>
              <a:t> 13</a:t>
            </a:r>
            <a:r>
              <a:rPr lang="en-US" i="1" dirty="0"/>
              <a:t> And </a:t>
            </a:r>
            <a:r>
              <a:rPr lang="en-US" i="1" u="sng" dirty="0"/>
              <a:t>you will seek Me and find Me, when you search for Me with all your heart</a:t>
            </a:r>
            <a:r>
              <a:rPr lang="en-US" i="1" dirty="0"/>
              <a:t>.”</a:t>
            </a:r>
          </a:p>
          <a:p>
            <a:pPr marL="171450" lvl="0" indent="-171450">
              <a:buFont typeface="Arial" panose="020B0604020202020204" pitchFamily="34" charset="0"/>
              <a:buChar char="•"/>
            </a:pPr>
            <a:r>
              <a:rPr lang="en-US" b="1" i="0" dirty="0"/>
              <a:t>[CLICK] Nehemiah and the remnant who returned to Jerusalem after the captivity</a:t>
            </a:r>
          </a:p>
          <a:p>
            <a:pPr marL="0" lvl="0" indent="0">
              <a:buFont typeface="Arial" panose="020B0604020202020204" pitchFamily="34" charset="0"/>
              <a:buNone/>
            </a:pPr>
            <a:r>
              <a:rPr lang="en-US" b="1" dirty="0"/>
              <a:t>(Nehemiah 8:5-6), </a:t>
            </a:r>
            <a:r>
              <a:rPr lang="en-US" i="1" dirty="0"/>
              <a:t>“And Ezra opened the book in the sight of all the people, for he was standing above all the people; and when he opened it, </a:t>
            </a:r>
            <a:r>
              <a:rPr lang="en-US" i="1" u="sng" dirty="0"/>
              <a:t>all the people stood up</a:t>
            </a:r>
            <a:r>
              <a:rPr lang="en-US" i="1" dirty="0"/>
              <a:t>.</a:t>
            </a:r>
            <a:r>
              <a:rPr lang="en-US" i="1" baseline="30000" dirty="0"/>
              <a:t> 6</a:t>
            </a:r>
            <a:r>
              <a:rPr lang="en-US" i="1" dirty="0"/>
              <a:t> And Ezra blessed the Lord, the great God.</a:t>
            </a:r>
            <a:br>
              <a:rPr lang="en-US" i="1" dirty="0"/>
            </a:br>
            <a:r>
              <a:rPr lang="en-US" i="1" dirty="0"/>
              <a:t>Then all the people answered, “Amen, Amen!” while lifting up their hands. </a:t>
            </a:r>
            <a:r>
              <a:rPr lang="en-US" i="1" u="sng" dirty="0"/>
              <a:t>And they bowed their heads and worshiped the Lord with their faces to the ground</a:t>
            </a:r>
            <a:r>
              <a:rPr lang="en-US" i="1" dirty="0"/>
              <a:t>.”</a:t>
            </a:r>
          </a:p>
          <a:p>
            <a:pPr marL="0" lvl="0" indent="0">
              <a:buFont typeface="Arial" panose="020B0604020202020204" pitchFamily="34" charset="0"/>
              <a:buNone/>
            </a:pPr>
            <a:r>
              <a:rPr lang="en-US" b="1" dirty="0"/>
              <a:t>(Nehemiah 10:28-39), </a:t>
            </a:r>
            <a:r>
              <a:rPr lang="en-US" i="1" dirty="0"/>
              <a:t>“Now the rest of the people—the priests, the Levites, the gatekeepers, the singers, the Nethinim, and all those who had separated themselves from the peoples of the lands to the Law of God, their wives, their sons, and their daughters, everyone who had knowledge and understanding—</a:t>
            </a:r>
            <a:r>
              <a:rPr lang="en-US" i="1" baseline="30000" dirty="0"/>
              <a:t> 29</a:t>
            </a:r>
            <a:r>
              <a:rPr lang="en-US" i="1" dirty="0"/>
              <a:t> these joined with their brethren, their nobles, and entered into a curse and an oath to walk in God's Law, which was given by Moses the servant of God, and to observe and do all the commandments of the Lord our Lord, and His ordinances and His statutes:</a:t>
            </a:r>
            <a:r>
              <a:rPr lang="en-US" i="1" baseline="30000" dirty="0"/>
              <a:t> 30</a:t>
            </a:r>
            <a:r>
              <a:rPr lang="en-US" i="1" dirty="0"/>
              <a:t> We would not give our daughters as wives to the peoples of the land, nor take their daughters for our sons;</a:t>
            </a:r>
            <a:r>
              <a:rPr lang="en-US" i="1" baseline="30000" dirty="0"/>
              <a:t> 31</a:t>
            </a:r>
            <a:r>
              <a:rPr lang="en-US" i="1" dirty="0"/>
              <a:t> if the peoples of the land brought wares or any grain to sell on the Sabbath day, we would not buy it from them on the Sabbath, or on a holy day; and we would forego the seventh year's produce and the exacting of every debt.  </a:t>
            </a:r>
            <a:r>
              <a:rPr lang="en-US" i="1" baseline="30000" dirty="0"/>
              <a:t>32</a:t>
            </a:r>
            <a:r>
              <a:rPr lang="en-US" i="1" dirty="0"/>
              <a:t> Also we made ordinances for ourselves, to exact from ourselves yearly one-third of a shekel for the service of the house of our God:</a:t>
            </a:r>
            <a:r>
              <a:rPr lang="en-US" i="1" baseline="30000" dirty="0"/>
              <a:t> 33</a:t>
            </a:r>
            <a:r>
              <a:rPr lang="en-US" i="1" dirty="0"/>
              <a:t> for the showbread, for the regular grain offering, for the regular burnt offering of the Sabbaths, the New Moons, and the set feasts; for the holy things, for the sin offerings to make atonement for Israel, and all the work of the house of our God.</a:t>
            </a:r>
            <a:r>
              <a:rPr lang="en-US" i="1" baseline="30000" dirty="0"/>
              <a:t> 34</a:t>
            </a:r>
            <a:r>
              <a:rPr lang="en-US" i="1" dirty="0"/>
              <a:t> We cast lots among the priests, the Levites, and the people, for bringing the wood offering into the house of our God, according to our fathers’ houses, at the appointed times year by year, to burn on the altar of the Lord our God as it is written in the Law. </a:t>
            </a:r>
            <a:r>
              <a:rPr lang="en-US" i="1" baseline="30000" dirty="0"/>
              <a:t>35</a:t>
            </a:r>
            <a:r>
              <a:rPr lang="en-US" i="1" dirty="0"/>
              <a:t> And we made ordinances to bring </a:t>
            </a:r>
            <a:r>
              <a:rPr lang="en-US" i="1" u="sng" dirty="0"/>
              <a:t>the </a:t>
            </a:r>
            <a:r>
              <a:rPr lang="en-US" i="1" u="sng" dirty="0" err="1"/>
              <a:t>firstfruits</a:t>
            </a:r>
            <a:r>
              <a:rPr lang="en-US" i="1" u="sng" dirty="0"/>
              <a:t> </a:t>
            </a:r>
            <a:r>
              <a:rPr lang="en-US" i="1" dirty="0"/>
              <a:t>of our ground and the </a:t>
            </a:r>
            <a:r>
              <a:rPr lang="en-US" i="1" u="sng" dirty="0" err="1"/>
              <a:t>firstfruits</a:t>
            </a:r>
            <a:r>
              <a:rPr lang="en-US" i="1" dirty="0"/>
              <a:t> of all fruit of all trees, year by year, to the house of the Lord;</a:t>
            </a:r>
            <a:r>
              <a:rPr lang="en-US" i="1" baseline="30000" dirty="0"/>
              <a:t> 36</a:t>
            </a:r>
            <a:r>
              <a:rPr lang="en-US" i="1" dirty="0"/>
              <a:t> to bring </a:t>
            </a:r>
            <a:r>
              <a:rPr lang="en-US" i="1" u="sng" dirty="0"/>
              <a:t>the firstborn of our sons and our cattle, as it is written in the Law, and the firstborn of our herds and our flocks, to the house of our God</a:t>
            </a:r>
            <a:r>
              <a:rPr lang="en-US" i="1" dirty="0"/>
              <a:t>, to the priests who minister in the house of our God;</a:t>
            </a:r>
            <a:r>
              <a:rPr lang="en-US" i="1" baseline="30000" dirty="0"/>
              <a:t> 37</a:t>
            </a:r>
            <a:r>
              <a:rPr lang="en-US" i="1" dirty="0"/>
              <a:t> to bring the </a:t>
            </a:r>
            <a:r>
              <a:rPr lang="en-US" i="1" u="sng" dirty="0" err="1"/>
              <a:t>firstfruits</a:t>
            </a:r>
            <a:r>
              <a:rPr lang="en-US" i="1" dirty="0"/>
              <a:t> of our dough, our offerings, the fruit from all kinds of trees, the new wine and oil, to the priests, to the storerooms of the house of our God; and to bring the tithes of our land to the Levites, for the Levites should receive the tithes in all our farming communities.</a:t>
            </a:r>
            <a:r>
              <a:rPr lang="en-US" i="1" baseline="30000" dirty="0"/>
              <a:t> 38</a:t>
            </a:r>
            <a:r>
              <a:rPr lang="en-US" i="1" dirty="0"/>
              <a:t> And the priest, the descendant of Aaron, shall be with the Levites when the Levites receive tithes; and the Levites shall bring up a tenth of the tithes to the house of our God, to the rooms of the storehouse. </a:t>
            </a:r>
            <a:r>
              <a:rPr lang="en-US" i="1" baseline="30000" dirty="0"/>
              <a:t>39</a:t>
            </a:r>
            <a:r>
              <a:rPr lang="en-US" i="1" dirty="0"/>
              <a:t> For the children of Israel and the children of Levi shall bring the offering of the grain, of the new wine and the oil, to the storerooms where the articles of the sanctuary are, where the priests who minister and the gatekeepers and the singers are; and </a:t>
            </a:r>
            <a:r>
              <a:rPr lang="en-US" i="1" u="sng" dirty="0"/>
              <a:t>we will not neglect </a:t>
            </a:r>
            <a:r>
              <a:rPr lang="en-US" i="1" dirty="0"/>
              <a:t>the house of our God.”</a:t>
            </a:r>
          </a:p>
          <a:p>
            <a:pPr marL="171450" lvl="0" indent="-171450">
              <a:buFont typeface="Arial" panose="020B0604020202020204" pitchFamily="34" charset="0"/>
              <a:buChar char="•"/>
            </a:pPr>
            <a:r>
              <a:rPr lang="en-US" b="1" i="0" dirty="0"/>
              <a:t>Note:  These are only a few examples we can turn to </a:t>
            </a:r>
            <a:r>
              <a:rPr lang="en-US" b="1" i="0" dirty="0" err="1"/>
              <a:t>to</a:t>
            </a:r>
            <a:r>
              <a:rPr lang="en-US" b="1" i="0" dirty="0"/>
              <a:t> find the correlation between great zeal and pleasure to the Lord.</a:t>
            </a:r>
          </a:p>
          <a:p>
            <a:pPr marL="628650" lvl="1" indent="-171450">
              <a:buFont typeface="Arial" panose="020B0604020202020204" pitchFamily="34" charset="0"/>
              <a:buChar char="•"/>
            </a:pPr>
            <a:r>
              <a:rPr lang="en-US" b="0" i="0" dirty="0"/>
              <a:t>While there are others (during times of rebellion or apathy which  show God’s displeasure) I actually had to stop listing them to get to the sermon itself, because there are so many examples of faithfulness and great zeal.</a:t>
            </a:r>
          </a:p>
          <a:p>
            <a:pPr marL="628650" lvl="1" indent="-171450">
              <a:buFont typeface="Arial" panose="020B0604020202020204" pitchFamily="34" charset="0"/>
              <a:buChar char="•"/>
            </a:pPr>
            <a:r>
              <a:rPr lang="en-US" b="0" i="0" dirty="0"/>
              <a:t>Considering what the Israelites had to sacrifice, and the difficulties of the travel to attend the feast days in Jerusalem, and to gather and listen to the law read.  They are breathtaking, and they shame us with our cars, padded pews, alarm clocks, and air conditioning!.</a:t>
            </a:r>
          </a:p>
          <a:p>
            <a:pPr marL="171450" lvl="0" indent="-171450">
              <a:buFont typeface="Arial" panose="020B0604020202020204" pitchFamily="34" charset="0"/>
              <a:buChar char="•"/>
            </a:pPr>
            <a:r>
              <a:rPr lang="en-US" b="1" i="0" dirty="0"/>
              <a:t>There are many New Testament examples as well, men and women like…</a:t>
            </a:r>
          </a:p>
          <a:p>
            <a:pPr marL="628650" lvl="1" indent="-171450">
              <a:buFont typeface="Arial" panose="020B0604020202020204" pitchFamily="34" charset="0"/>
              <a:buChar char="•"/>
            </a:pPr>
            <a:r>
              <a:rPr lang="en-US" b="0" i="0" dirty="0"/>
              <a:t>Our Lord Himself, Peter and Andrew and the other apostles, Paul himself, Mary and Martha, Lydia, Cornelius, Barnabas, Timothy and Titus, </a:t>
            </a:r>
            <a:r>
              <a:rPr lang="en-US" b="0" i="0" dirty="0" err="1"/>
              <a:t>Ephaproditus</a:t>
            </a:r>
            <a:r>
              <a:rPr lang="en-US" b="0" i="0" dirty="0"/>
              <a:t>, we could go on and on.</a:t>
            </a:r>
          </a:p>
          <a:p>
            <a:pPr marL="628650" lvl="1" indent="-171450">
              <a:buFont typeface="Arial" panose="020B0604020202020204" pitchFamily="34" charset="0"/>
              <a:buChar char="•"/>
            </a:pPr>
            <a:r>
              <a:rPr lang="en-US" b="0" i="0" dirty="0"/>
              <a:t>These establish for us the same truth that full commitment and zeal brings God’s approval</a:t>
            </a:r>
          </a:p>
          <a:p>
            <a:pPr marL="171450" lvl="0" indent="-171450">
              <a:buFont typeface="Arial" panose="020B0604020202020204" pitchFamily="34" charset="0"/>
              <a:buChar char="•"/>
            </a:pPr>
            <a:r>
              <a:rPr lang="en-US" b="1" i="0" dirty="0"/>
              <a:t>There are also New Testament examples showing God’s displeasure and His threat of punishment for those who are lacking zeal.  Both individually and congregationally.</a:t>
            </a:r>
          </a:p>
          <a:p>
            <a:pPr marL="628650" lvl="1" indent="-171450">
              <a:buFont typeface="Arial" panose="020B0604020202020204" pitchFamily="34" charset="0"/>
              <a:buChar char="•"/>
            </a:pPr>
            <a:r>
              <a:rPr lang="en-US" b="0" i="0" dirty="0"/>
              <a:t>Demas (having loved this present world, 2 Timothy 4:10)</a:t>
            </a:r>
          </a:p>
          <a:p>
            <a:pPr marL="628650" lvl="1" indent="-171450">
              <a:buFont typeface="Arial" panose="020B0604020202020204" pitchFamily="34" charset="0"/>
              <a:buChar char="•"/>
            </a:pPr>
            <a:r>
              <a:rPr lang="en-US" b="0" i="0" dirty="0"/>
              <a:t>The Galatians, when Paul wrote </a:t>
            </a:r>
            <a:r>
              <a:rPr lang="en-US" b="0" i="1" dirty="0"/>
              <a:t>“I have doubts about you” </a:t>
            </a:r>
            <a:r>
              <a:rPr lang="en-US" b="0" i="0" dirty="0"/>
              <a:t>(4:20)</a:t>
            </a:r>
          </a:p>
          <a:p>
            <a:pPr marL="628650" lvl="1" indent="-171450">
              <a:buFont typeface="Arial" panose="020B0604020202020204" pitchFamily="34" charset="0"/>
              <a:buChar char="•"/>
            </a:pPr>
            <a:r>
              <a:rPr lang="en-US" b="0" i="0" dirty="0"/>
              <a:t>The church in Ephesus, written by Jesus in his letters in Revelation,</a:t>
            </a:r>
          </a:p>
          <a:p>
            <a:pPr marL="0" lvl="0" indent="0">
              <a:buFont typeface="Arial" panose="020B0604020202020204" pitchFamily="34" charset="0"/>
              <a:buNone/>
            </a:pPr>
            <a:r>
              <a:rPr lang="en-US" b="1" dirty="0"/>
              <a:t>(Revelation 2:4-5), </a:t>
            </a:r>
            <a:r>
              <a:rPr lang="en-US" i="1" dirty="0"/>
              <a:t>“Nevertheless I have this against you, that you have left your first love.</a:t>
            </a:r>
            <a:r>
              <a:rPr lang="en-US" i="1" baseline="30000" dirty="0"/>
              <a:t> 5</a:t>
            </a:r>
            <a:r>
              <a:rPr lang="en-US" i="1" dirty="0"/>
              <a:t> Remember therefore from where you have fallen; repent and do the first works, or else I will come to you quickly and remove your lampstand from its place—unless you repent.”</a:t>
            </a:r>
          </a:p>
          <a:p>
            <a:pPr marL="628650" lvl="1" indent="-171450">
              <a:buFont typeface="Arial" panose="020B0604020202020204" pitchFamily="34" charset="0"/>
              <a:buChar char="•"/>
            </a:pPr>
            <a:r>
              <a:rPr lang="en-US" b="0" i="0" dirty="0"/>
              <a:t>The church in Laodicea, also written a letter by the Lord Himself</a:t>
            </a:r>
          </a:p>
          <a:p>
            <a:pPr marL="0" lvl="0" indent="0">
              <a:buFont typeface="Arial" panose="020B0604020202020204" pitchFamily="34" charset="0"/>
              <a:buNone/>
            </a:pPr>
            <a:r>
              <a:rPr lang="en-US" b="1" dirty="0"/>
              <a:t>(Revelation 3:15-19),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r>
              <a:rPr lang="en-US" i="1" baseline="30000" dirty="0"/>
              <a:t> 17</a:t>
            </a:r>
            <a:r>
              <a:rPr lang="en-US" i="1" dirty="0"/>
              <a:t> Because you say, “I am rich, have become wealthy, and have need of nothing’—and do not know that you are wretched, miserable, poor, blind, and naked—</a:t>
            </a:r>
            <a:r>
              <a:rPr lang="en-US" i="1" baseline="30000" dirty="0"/>
              <a:t> 18</a:t>
            </a:r>
            <a:r>
              <a:rPr lang="en-US" i="1" dirty="0"/>
              <a:t> I counsel you to buy from Me gold refined in the fire, that you may be rich; and white garments, that you may be clothed, that the shame of your nakedness may not be revealed; and anoint your eyes with eye salve, that you may see.</a:t>
            </a:r>
            <a:r>
              <a:rPr lang="en-US" i="1" baseline="30000" dirty="0"/>
              <a:t> 19</a:t>
            </a:r>
            <a:r>
              <a:rPr lang="en-US" i="1" dirty="0"/>
              <a:t> As many as I love, I rebuke and chasten. Therefore be zealous and repent.”</a:t>
            </a:r>
          </a:p>
          <a:p>
            <a:pPr marL="171450" lvl="0" indent="-171450">
              <a:buFont typeface="Arial" panose="020B0604020202020204" pitchFamily="34" charset="0"/>
              <a:buChar char="•"/>
            </a:pPr>
            <a:r>
              <a:rPr lang="en-US" b="1" i="0" dirty="0"/>
              <a:t>And then finally, so many exhortations to Zeal, and condemnations of apathy establish without any equivocation that we must give our all to Christ, and that nothing else will do!</a:t>
            </a:r>
          </a:p>
          <a:p>
            <a:pPr marL="0" lvl="0" indent="0">
              <a:buFont typeface="Arial" panose="020B0604020202020204" pitchFamily="34" charset="0"/>
              <a:buNone/>
            </a:pPr>
            <a:r>
              <a:rPr lang="en-US" b="1" dirty="0"/>
              <a:t>[The Lord Himself], (Luke 6:47-49), </a:t>
            </a:r>
            <a:r>
              <a:rPr lang="en-US" i="1" dirty="0"/>
              <a:t>“Whoever comes to Me, and hears My sayings and does them, I will show you whom he is like:</a:t>
            </a:r>
            <a:r>
              <a:rPr lang="en-US" i="1" baseline="30000" dirty="0"/>
              <a:t> 48</a:t>
            </a:r>
            <a:r>
              <a:rPr lang="en-US" i="1" dirty="0"/>
              <a:t> He is like a man building a house, who dug deep and laid the foundation on the rock. And when the flood arose, the stream beat vehemently against that house, and could not shake it, for it was founded on the rock.</a:t>
            </a:r>
            <a:r>
              <a:rPr lang="en-US" i="1" baseline="30000" dirty="0"/>
              <a:t> 49</a:t>
            </a:r>
            <a:r>
              <a:rPr lang="en-US" i="1" dirty="0"/>
              <a:t> But he who heard and did nothing is like a man who built a house on the earth without a foundation, against which the stream beat vehemently; and immediately it fell. And the ruin of that house was great.”</a:t>
            </a:r>
          </a:p>
          <a:p>
            <a:pPr marL="0" lvl="0" indent="0">
              <a:buFont typeface="Arial" panose="020B0604020202020204" pitchFamily="34" charset="0"/>
              <a:buNone/>
            </a:pPr>
            <a:r>
              <a:rPr lang="en-US" b="1" dirty="0"/>
              <a:t>[The apostle Paul], (1 Corinthians 9:24-27), </a:t>
            </a:r>
            <a:r>
              <a:rPr lang="en-US" i="1" dirty="0"/>
              <a:t>“Do you not know that those who run in a race all run, but one receives the prize? Run in such a way that you may obtain it.</a:t>
            </a:r>
            <a:r>
              <a:rPr lang="en-US" i="1" baseline="30000" dirty="0"/>
              <a:t> 25</a:t>
            </a:r>
            <a:r>
              <a:rPr lang="en-US" i="1" dirty="0"/>
              <a:t> And everyone who competes for the prize is temperate in all things. Now they do it to obtain a perishable crown, but we for an imperishable crown.</a:t>
            </a:r>
            <a:r>
              <a:rPr lang="en-US" i="1" baseline="30000" dirty="0"/>
              <a:t> 26</a:t>
            </a:r>
            <a:r>
              <a:rPr lang="en-US" i="1" dirty="0"/>
              <a:t> Therefore I run thus: not with uncertainty. Thus I fight: not as one who beats the air.</a:t>
            </a:r>
            <a:r>
              <a:rPr lang="en-US" i="1" baseline="30000" dirty="0"/>
              <a:t> 27</a:t>
            </a:r>
            <a:r>
              <a:rPr lang="en-US" i="1" dirty="0"/>
              <a:t> But I discipline my body and bring it into subjection, lest, when I have preached to others, I myself should become disqualified.”</a:t>
            </a:r>
            <a:endParaRPr lang="en-US" b="1" i="1" dirty="0"/>
          </a:p>
          <a:p>
            <a:pPr marL="0" lvl="0" indent="0">
              <a:buFont typeface="Arial" panose="020B0604020202020204" pitchFamily="34" charset="0"/>
              <a:buNone/>
            </a:pPr>
            <a:r>
              <a:rPr lang="en-US" b="1" i="0" dirty="0"/>
              <a:t>[The apostle John], (1 John 2:3-6), </a:t>
            </a:r>
            <a:r>
              <a:rPr lang="en-US" i="1" dirty="0"/>
              <a:t>“Now by this we know that we know Him, if we keep His commandments.</a:t>
            </a:r>
            <a:r>
              <a:rPr lang="en-US" i="1" baseline="30000" dirty="0"/>
              <a:t> 4</a:t>
            </a:r>
            <a:r>
              <a:rPr lang="en-US" i="1" dirty="0"/>
              <a:t> He who says, “I know Him,” and does not keep His commandments, is a liar, and the truth is not in him.</a:t>
            </a:r>
            <a:r>
              <a:rPr lang="en-US" i="1" baseline="30000" dirty="0"/>
              <a:t> 5</a:t>
            </a:r>
            <a:r>
              <a:rPr lang="en-US" i="1" dirty="0"/>
              <a:t> But whoever keeps His word, truly the love of God is perfected in him. By this we know that we are in Him.</a:t>
            </a:r>
            <a:r>
              <a:rPr lang="en-US" i="1" baseline="30000" dirty="0"/>
              <a:t> 6</a:t>
            </a:r>
            <a:r>
              <a:rPr lang="en-US" i="1" dirty="0"/>
              <a:t> He who says he abides in Him ought himself also to walk just as He walked.”</a:t>
            </a:r>
          </a:p>
          <a:p>
            <a:pPr marL="628650" lvl="1" indent="-171450">
              <a:buFont typeface="Arial" panose="020B0604020202020204" pitchFamily="34" charset="0"/>
              <a:buChar char="•"/>
            </a:pPr>
            <a:r>
              <a:rPr lang="en-US" b="0" i="0" dirty="0"/>
              <a:t>Among others</a:t>
            </a:r>
          </a:p>
          <a:p>
            <a:pPr marL="171450" lvl="0" indent="-171450">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fld id="{6C7B6BFE-4EF9-496B-975F-56EBE841DAFD}" type="slidenum">
              <a:rPr lang="en-US" smtClean="0"/>
              <a:t>2</a:t>
            </a:fld>
            <a:endParaRPr lang="en-US"/>
          </a:p>
        </p:txBody>
      </p:sp>
    </p:spTree>
    <p:extLst>
      <p:ext uri="{BB962C8B-B14F-4D97-AF65-F5344CB8AC3E}">
        <p14:creationId xmlns:p14="http://schemas.microsoft.com/office/powerpoint/2010/main" val="103997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i="0" dirty="0"/>
              <a:t>I am discouraged about certain apathy I see in the congregation</a:t>
            </a:r>
          </a:p>
          <a:p>
            <a:pPr marL="628650" lvl="1" indent="-171450">
              <a:buFont typeface="Arial" panose="020B0604020202020204" pitchFamily="34" charset="0"/>
              <a:buChar char="•"/>
            </a:pPr>
            <a:r>
              <a:rPr lang="en-US" b="0" i="0" dirty="0"/>
              <a:t>I am not the only one, when I told the men I would be teaching on this issue, many joined in expressing this discouragement.  Some others, example:  several ladies have expressed their discouragement as well.</a:t>
            </a:r>
          </a:p>
          <a:p>
            <a:pPr marL="171450" lvl="0" indent="-171450">
              <a:buFont typeface="Arial" panose="020B0604020202020204" pitchFamily="34" charset="0"/>
              <a:buChar char="•"/>
            </a:pPr>
            <a:r>
              <a:rPr lang="en-US" b="1" i="0" dirty="0"/>
              <a:t>A sermon preached years ago, was well received, except by a few (hurtful comments)</a:t>
            </a:r>
          </a:p>
          <a:p>
            <a:pPr marL="628650" lvl="1" indent="-171450">
              <a:buFont typeface="Arial" panose="020B0604020202020204" pitchFamily="34" charset="0"/>
              <a:buChar char="•"/>
            </a:pPr>
            <a:r>
              <a:rPr lang="en-US" b="0" i="0" dirty="0"/>
              <a:t>Accusation – majoring in minors.</a:t>
            </a:r>
          </a:p>
          <a:p>
            <a:pPr marL="628650" lvl="1" indent="-171450">
              <a:buFont typeface="Arial" panose="020B0604020202020204" pitchFamily="34" charset="0"/>
              <a:buChar char="•"/>
            </a:pPr>
            <a:r>
              <a:rPr lang="en-US" b="0" i="0" dirty="0"/>
              <a:t>My answer, I can best relate to noticeable things.  There are things I have noticed that indicate apathy on the part of the congregation</a:t>
            </a:r>
          </a:p>
          <a:p>
            <a:pPr marL="628650" lvl="1" indent="-171450">
              <a:buFont typeface="Arial" panose="020B0604020202020204" pitchFamily="34" charset="0"/>
              <a:buChar char="•"/>
            </a:pPr>
            <a:r>
              <a:rPr lang="en-US" b="0" i="0" dirty="0"/>
              <a:t>The only other possibility is ignorance.  Some babes in Christ may not be aware of the nature of the zeal our Lord requires of us.  So, I want to explain these things, and address a problem I see with our beloved congregation.</a:t>
            </a:r>
          </a:p>
          <a:p>
            <a:pPr marL="628650" lvl="1" indent="-171450">
              <a:buFont typeface="Arial" panose="020B0604020202020204" pitchFamily="34" charset="0"/>
              <a:buChar char="•"/>
            </a:pPr>
            <a:r>
              <a:rPr lang="en-US" b="0" i="0" dirty="0"/>
              <a:t>I am sorry if I have failed you by not dealing with this sooner.  It is a difficult thing for any preacher to note specific failings of people he loves.  (It hurt Paul, and it brings pain today as well.</a:t>
            </a:r>
          </a:p>
          <a:p>
            <a:pPr marL="171450" lvl="0" indent="-171450">
              <a:buFont typeface="Arial" panose="020B0604020202020204" pitchFamily="34" charset="0"/>
              <a:buChar char="•"/>
            </a:pPr>
            <a:r>
              <a:rPr lang="en-US" b="1" i="0" dirty="0"/>
              <a:t>[CLICK], 9AM ASSEMBLY</a:t>
            </a:r>
          </a:p>
          <a:p>
            <a:pPr marL="628650" lvl="1" indent="-171450">
              <a:buFont typeface="Arial" panose="020B0604020202020204" pitchFamily="34" charset="0"/>
              <a:buChar char="•"/>
            </a:pPr>
            <a:r>
              <a:rPr lang="en-US" b="0" i="0" dirty="0"/>
              <a:t>Our decision as we sought to recover from the loss of our elders</a:t>
            </a:r>
          </a:p>
          <a:p>
            <a:pPr marL="628650" lvl="1" indent="-171450">
              <a:buFont typeface="Arial" panose="020B0604020202020204" pitchFamily="34" charset="0"/>
              <a:buChar char="•"/>
            </a:pPr>
            <a:r>
              <a:rPr lang="en-US" b="0" i="0" dirty="0"/>
              <a:t>Change our assembly times (There as a reason)</a:t>
            </a:r>
          </a:p>
          <a:p>
            <a:pPr marL="1085850" lvl="2" indent="-171450">
              <a:buFont typeface="Arial" panose="020B0604020202020204" pitchFamily="34" charset="0"/>
              <a:buChar char="•"/>
            </a:pPr>
            <a:r>
              <a:rPr lang="en-US" b="0" i="0" dirty="0"/>
              <a:t>To accommodate as we would those who do not live near the building</a:t>
            </a:r>
          </a:p>
          <a:p>
            <a:pPr marL="1085850" lvl="2" indent="-171450">
              <a:buFont typeface="Arial" panose="020B0604020202020204" pitchFamily="34" charset="0"/>
              <a:buChar char="•"/>
            </a:pPr>
            <a:r>
              <a:rPr lang="en-US" b="0" i="0" dirty="0"/>
              <a:t>To accommodate some matters of conscience regarding the observance of the Lord’s supper.</a:t>
            </a:r>
          </a:p>
          <a:p>
            <a:pPr marL="628650" lvl="1" indent="-171450">
              <a:buFont typeface="Arial" panose="020B0604020202020204" pitchFamily="34" charset="0"/>
              <a:buChar char="•"/>
            </a:pPr>
            <a:r>
              <a:rPr lang="en-US" b="0" i="0" dirty="0"/>
              <a:t>Note:  The 9AM assembly is important, and it is scriptural as it is practiced today</a:t>
            </a:r>
          </a:p>
          <a:p>
            <a:pPr marL="1085850" lvl="2" indent="-171450">
              <a:buFont typeface="Arial" panose="020B0604020202020204" pitchFamily="34" charset="0"/>
              <a:buChar char="•"/>
            </a:pPr>
            <a:r>
              <a:rPr lang="en-US" b="0" i="0" dirty="0"/>
              <a:t>God has never prohibited our worshipping Him on any day and at any time.</a:t>
            </a:r>
          </a:p>
          <a:p>
            <a:pPr marL="1085850" lvl="2" indent="-171450">
              <a:buFont typeface="Arial" panose="020B0604020202020204" pitchFamily="34" charset="0"/>
              <a:buChar char="•"/>
            </a:pPr>
            <a:r>
              <a:rPr lang="en-US" b="0" i="0" dirty="0"/>
              <a:t>The 11AM assembly is the one where we presently serve the Lord’s Supper (as they did in Acts 20:7).  So, we are fulfilling God’s commands on that occasion.</a:t>
            </a:r>
          </a:p>
          <a:p>
            <a:pPr marL="1543050" lvl="3" indent="-171450">
              <a:buFont typeface="Arial" panose="020B0604020202020204" pitchFamily="34" charset="0"/>
              <a:buChar char="•"/>
            </a:pPr>
            <a:r>
              <a:rPr lang="en-US" b="0" i="0" dirty="0"/>
              <a:t>We are partaking of the Lord’s Supper on the first day of the week.</a:t>
            </a:r>
          </a:p>
          <a:p>
            <a:pPr marL="1543050" lvl="3" indent="-171450">
              <a:buFont typeface="Arial" panose="020B0604020202020204" pitchFamily="34" charset="0"/>
              <a:buChar char="•"/>
            </a:pPr>
            <a:r>
              <a:rPr lang="en-US" b="0" i="0" dirty="0"/>
              <a:t>We are waiting on one another (setting a time that all can participate in), so that all can partake.</a:t>
            </a:r>
          </a:p>
          <a:p>
            <a:pPr marL="1085850" lvl="2" indent="-171450">
              <a:buFont typeface="Arial" panose="020B0604020202020204" pitchFamily="34" charset="0"/>
              <a:buChar char="•"/>
            </a:pPr>
            <a:r>
              <a:rPr lang="en-US" b="0" i="0" dirty="0"/>
              <a:t>However, the 9AM assembly, lacking the serving of the supper, is not inappropriate</a:t>
            </a:r>
          </a:p>
          <a:p>
            <a:pPr marL="1543050" lvl="3" indent="-171450">
              <a:buFont typeface="Arial" panose="020B0604020202020204" pitchFamily="34" charset="0"/>
              <a:buChar char="•"/>
            </a:pPr>
            <a:r>
              <a:rPr lang="en-US" b="0" i="0" dirty="0"/>
              <a:t>It was common for the early saints to meet together, on any day for teaching, fellowship and worship. (They continued daily in the temple)</a:t>
            </a:r>
          </a:p>
          <a:p>
            <a:pPr marL="0" lvl="0" indent="0">
              <a:buFont typeface="Arial" panose="020B0604020202020204" pitchFamily="34" charset="0"/>
              <a:buNone/>
            </a:pPr>
            <a:r>
              <a:rPr lang="en-US" b="1" dirty="0"/>
              <a:t>(Acts 2:42), </a:t>
            </a:r>
            <a:r>
              <a:rPr lang="en-US" i="1" dirty="0"/>
              <a:t>“And they continued steadfastly in the apostles’ doctrine and fellowship, in the breaking of bread, and in prayers.”</a:t>
            </a:r>
          </a:p>
          <a:p>
            <a:pPr marL="1543050" lvl="3" indent="-171450">
              <a:buFont typeface="Arial" panose="020B0604020202020204" pitchFamily="34" charset="0"/>
              <a:buChar char="•"/>
            </a:pPr>
            <a:r>
              <a:rPr lang="en-US" b="0" i="0" dirty="0"/>
              <a:t>There are limitations as to the day when the Lord’s Supper and the Contribution can be taken.  However, no such limitations exist for other acts of worship such as singing, prayers, and preaching.</a:t>
            </a:r>
          </a:p>
          <a:p>
            <a:pPr marL="1543050" lvl="3" indent="-171450">
              <a:buFont typeface="Arial" panose="020B0604020202020204" pitchFamily="34" charset="0"/>
              <a:buChar char="•"/>
            </a:pPr>
            <a:r>
              <a:rPr lang="en-US" b="0" i="0" dirty="0"/>
              <a:t>If we wanted to have a prayer service only, or a singing service only, or a preaching service only, on the Lord’s day, we have such authority.  Our 9AM assembly is not an assembly where we come together to partake of the Lord’s Supper, but it is an assembly we call to worship God.  And we certainly are obeying God when we do so.</a:t>
            </a:r>
          </a:p>
          <a:p>
            <a:pPr marL="1085850" lvl="2" indent="-171450">
              <a:buFont typeface="Arial" panose="020B0604020202020204" pitchFamily="34" charset="0"/>
              <a:buChar char="•"/>
            </a:pPr>
            <a:r>
              <a:rPr lang="en-US" b="0" i="0" dirty="0"/>
              <a:t>It is not “optional”!</a:t>
            </a:r>
          </a:p>
          <a:p>
            <a:pPr marL="0" lvl="0" indent="0">
              <a:buFont typeface="Arial" panose="020B0604020202020204" pitchFamily="34" charset="0"/>
              <a:buNone/>
            </a:pPr>
            <a:r>
              <a:rPr lang="en-US" b="1" i="0" dirty="0"/>
              <a:t>(Hebrews 10:24-25), </a:t>
            </a:r>
            <a:r>
              <a:rPr lang="en-US" b="0" i="1" dirty="0"/>
              <a:t>“</a:t>
            </a:r>
            <a:r>
              <a:rPr lang="en-US" i="1" dirty="0"/>
              <a:t>And let us consider one another in order to stir up love and good works,</a:t>
            </a:r>
            <a:r>
              <a:rPr lang="en-US" i="1" baseline="30000" dirty="0"/>
              <a:t> 25</a:t>
            </a:r>
            <a:r>
              <a:rPr lang="en-US" i="1" dirty="0"/>
              <a:t> not forsaking the assembling of ourselves together, as is the manner of some, but exhorting one another, and so much the more as you see the Day approaching.”</a:t>
            </a:r>
          </a:p>
          <a:p>
            <a:pPr marL="1543050" lvl="3" indent="-171450">
              <a:buFont typeface="Arial" panose="020B0604020202020204" pitchFamily="34" charset="0"/>
              <a:buChar char="•"/>
            </a:pPr>
            <a:r>
              <a:rPr lang="en-US" i="0" dirty="0"/>
              <a:t>If you can come, and you choose not to, you are doing the following</a:t>
            </a:r>
          </a:p>
          <a:p>
            <a:pPr marL="2000250" lvl="4" indent="-171450">
              <a:buFont typeface="Arial" panose="020B0604020202020204" pitchFamily="34" charset="0"/>
              <a:buChar char="•"/>
            </a:pPr>
            <a:r>
              <a:rPr lang="en-US" i="0" dirty="0"/>
              <a:t>You are refusing to consider your responsibility to stir up your brethren for love and good works</a:t>
            </a:r>
          </a:p>
          <a:p>
            <a:pPr marL="2000250" lvl="4" indent="-171450">
              <a:buFont typeface="Arial" panose="020B0604020202020204" pitchFamily="34" charset="0"/>
              <a:buChar char="•"/>
            </a:pPr>
            <a:r>
              <a:rPr lang="en-US" i="0" dirty="0"/>
              <a:t>You are forsaking the assembly</a:t>
            </a:r>
          </a:p>
          <a:p>
            <a:pPr marL="1543050" lvl="3" indent="-171450">
              <a:buFont typeface="Arial" panose="020B0604020202020204" pitchFamily="34" charset="0"/>
              <a:buChar char="•"/>
            </a:pPr>
            <a:r>
              <a:rPr lang="en-US" i="0" dirty="0"/>
              <a:t>I recognize some who can’t come.  And others who say they can’t come.</a:t>
            </a:r>
          </a:p>
          <a:p>
            <a:pPr marL="2000250" lvl="4" indent="-171450">
              <a:buFont typeface="Arial" panose="020B0604020202020204" pitchFamily="34" charset="0"/>
              <a:buChar char="•"/>
            </a:pPr>
            <a:r>
              <a:rPr lang="en-US" i="0" dirty="0"/>
              <a:t>We have ladies in their upper 80’s who never miss a 9am service</a:t>
            </a:r>
          </a:p>
          <a:p>
            <a:pPr marL="2000250" lvl="4" indent="-171450">
              <a:buFont typeface="Arial" panose="020B0604020202020204" pitchFamily="34" charset="0"/>
              <a:buChar char="•"/>
            </a:pPr>
            <a:r>
              <a:rPr lang="en-US" i="0" dirty="0"/>
              <a:t>We have young families who live a long way away who recognize that 9am is not too soon.  It just takes commitment, zeal, dedication</a:t>
            </a:r>
          </a:p>
          <a:p>
            <a:pPr marL="2000250" lvl="4" indent="-171450">
              <a:buFont typeface="Arial" panose="020B0604020202020204" pitchFamily="34" charset="0"/>
              <a:buChar char="•"/>
            </a:pPr>
            <a:r>
              <a:rPr lang="en-US" i="0" dirty="0"/>
              <a:t>We have an older lady for whom it is almost impossible to sit for 3 hours on our pew because of her pain, and yet she often comes (when she can) all 3 hours.</a:t>
            </a:r>
          </a:p>
          <a:p>
            <a:pPr marL="1543050" lvl="3" indent="-171450">
              <a:buFont typeface="Arial" panose="020B0604020202020204" pitchFamily="34" charset="0"/>
              <a:buChar char="•"/>
            </a:pPr>
            <a:r>
              <a:rPr lang="en-US" i="0" dirty="0"/>
              <a:t>If you say you can’t come</a:t>
            </a:r>
          </a:p>
          <a:p>
            <a:pPr marL="2000250" lvl="4" indent="-171450">
              <a:buFont typeface="Arial" panose="020B0604020202020204" pitchFamily="34" charset="0"/>
              <a:buChar char="•"/>
            </a:pPr>
            <a:r>
              <a:rPr lang="en-US" i="0" dirty="0"/>
              <a:t>It is not my place to judge, as you will answer to the Lord as will we all</a:t>
            </a:r>
          </a:p>
          <a:p>
            <a:pPr marL="1543050" lvl="3" indent="-171450">
              <a:buFont typeface="Arial" panose="020B0604020202020204" pitchFamily="34" charset="0"/>
              <a:buChar char="•"/>
            </a:pPr>
            <a:r>
              <a:rPr lang="en-US" i="0" dirty="0"/>
              <a:t>Inconvenience, discomfort, children, early hour, distance, others sick in the family, desire to keep others from possible illness, etc., none of these are acceptable reasons for missing services.  They constitute forsaking the assembly.</a:t>
            </a:r>
          </a:p>
          <a:p>
            <a:pPr marL="171450" lvl="0" indent="-171450">
              <a:buFont typeface="Arial" panose="020B0604020202020204" pitchFamily="34" charset="0"/>
              <a:buChar char="•"/>
            </a:pPr>
            <a:r>
              <a:rPr lang="en-US" b="1" i="0" dirty="0"/>
              <a:t>[CLICK] Tardiness</a:t>
            </a:r>
          </a:p>
          <a:p>
            <a:pPr marL="628650" lvl="1" indent="-171450">
              <a:buFont typeface="Arial" panose="020B0604020202020204" pitchFamily="34" charset="0"/>
              <a:buChar char="•"/>
            </a:pPr>
            <a:r>
              <a:rPr lang="en-US" b="0" i="0" dirty="0"/>
              <a:t>Also a discouragement.  It is troubling to be just a minute or two before services start, and only a few have shown up. </a:t>
            </a:r>
          </a:p>
          <a:p>
            <a:pPr marL="628650" lvl="1" indent="-171450">
              <a:buFont typeface="Arial" panose="020B0604020202020204" pitchFamily="34" charset="0"/>
              <a:buChar char="•"/>
            </a:pPr>
            <a:r>
              <a:rPr lang="en-US" b="0" i="0" dirty="0"/>
              <a:t>Two weeks ago we had a group of visitors come in, just before services and the building was empty. (It looks bad).</a:t>
            </a:r>
          </a:p>
          <a:p>
            <a:pPr marL="628650" lvl="1" indent="-171450">
              <a:buFont typeface="Arial" panose="020B0604020202020204" pitchFamily="34" charset="0"/>
              <a:buChar char="•"/>
            </a:pPr>
            <a:r>
              <a:rPr lang="en-US" b="0" i="0" dirty="0"/>
              <a:t>Again, distance or children are not excuses… not habitually, though I am aware of traffic jams, or minor emergencies may cause problems from time to time.</a:t>
            </a:r>
          </a:p>
          <a:p>
            <a:pPr marL="628650" lvl="1" indent="-171450">
              <a:buFont typeface="Arial" panose="020B0604020202020204" pitchFamily="34" charset="0"/>
              <a:buChar char="•"/>
            </a:pPr>
            <a:r>
              <a:rPr lang="en-US" b="0" i="0" dirty="0"/>
              <a:t>However, I am here Sunday at between 8:00 and 8:30. If you have trouble, begin leaving a few minutes earlier until you can get here on time.  If you get here early, I will pass the time with you.</a:t>
            </a:r>
          </a:p>
          <a:p>
            <a:pPr marL="628650" lvl="1" indent="-171450">
              <a:buFont typeface="Arial" panose="020B0604020202020204" pitchFamily="34" charset="0"/>
              <a:buChar char="•"/>
            </a:pPr>
            <a:r>
              <a:rPr lang="en-US" b="0" i="0" dirty="0"/>
              <a:t>Debbie has given me permission to use her as an example. She has struggled being here on time, and has in the last couple of weeks tried to do better. </a:t>
            </a:r>
          </a:p>
          <a:p>
            <a:pPr marL="628650" lvl="1" indent="-171450">
              <a:buFont typeface="Arial" panose="020B0604020202020204" pitchFamily="34" charset="0"/>
              <a:buChar char="•"/>
            </a:pPr>
            <a:r>
              <a:rPr lang="en-US" b="0" i="0" dirty="0"/>
              <a:t>It is not fair to brother Jim Godfrey who has to scramble when appointed worship leaders are coming in last minute or are late.</a:t>
            </a:r>
          </a:p>
          <a:p>
            <a:pPr marL="171450" lvl="0" indent="-171450">
              <a:buFont typeface="Arial" panose="020B0604020202020204" pitchFamily="34" charset="0"/>
              <a:buChar char="•"/>
            </a:pPr>
            <a:r>
              <a:rPr lang="en-US" b="1" i="0" dirty="0"/>
              <a:t>[CLICK] Song leaders: Lack of preparedness</a:t>
            </a:r>
          </a:p>
          <a:p>
            <a:pPr marL="628650" lvl="1" indent="-171450">
              <a:buFont typeface="Arial" panose="020B0604020202020204" pitchFamily="34" charset="0"/>
              <a:buChar char="•"/>
            </a:pPr>
            <a:r>
              <a:rPr lang="en-US" b="0" i="0" dirty="0"/>
              <a:t>Here are a few things the song leaders have agreed to do:</a:t>
            </a:r>
          </a:p>
          <a:p>
            <a:pPr marL="1085850" lvl="2" indent="-171450">
              <a:buFont typeface="Arial" panose="020B0604020202020204" pitchFamily="34" charset="0"/>
              <a:buChar char="•"/>
            </a:pPr>
            <a:r>
              <a:rPr lang="en-US" b="0" i="0" dirty="0"/>
              <a:t>One, supply the list of songs on the board to my left (for both services).</a:t>
            </a:r>
          </a:p>
          <a:p>
            <a:pPr marL="1085850" lvl="2" indent="-171450">
              <a:buFont typeface="Arial" panose="020B0604020202020204" pitchFamily="34" charset="0"/>
              <a:buChar char="•"/>
            </a:pPr>
            <a:r>
              <a:rPr lang="en-US" b="0" i="0" dirty="0"/>
              <a:t>Two, prepare the slides ahead of time, so as to not have delays before service, or too impact the announcement slides.  Those slides are supplied so as to keep our announcements in the 11am hour from being too long, which impacts the singing and the length allowed for the sermon.</a:t>
            </a:r>
          </a:p>
          <a:p>
            <a:pPr marL="1085850" lvl="2" indent="-171450">
              <a:buFont typeface="Arial" panose="020B0604020202020204" pitchFamily="34" charset="0"/>
              <a:buChar char="•"/>
            </a:pPr>
            <a:r>
              <a:rPr lang="en-US" b="0" i="0" dirty="0"/>
              <a:t>Three, utilize, if needed a remote desktop application that can allow them to prepare the slides the night before.</a:t>
            </a:r>
          </a:p>
          <a:p>
            <a:pPr marL="1085850" lvl="2" indent="-171450">
              <a:buFont typeface="Arial" panose="020B0604020202020204" pitchFamily="34" charset="0"/>
              <a:buChar char="•"/>
            </a:pPr>
            <a:r>
              <a:rPr lang="en-US" b="0" i="0" dirty="0"/>
              <a:t>Too often there is confusion or delay when the song service ought to go off without a hitch.  This shows a lack of preparedness to any visitors, discouraging their return, and can cause discouragement for the members as well.</a:t>
            </a:r>
          </a:p>
          <a:p>
            <a:pPr marL="171450" lvl="0" indent="-171450">
              <a:buFont typeface="Arial" panose="020B0604020202020204" pitchFamily="34" charset="0"/>
              <a:buChar char="•"/>
            </a:pPr>
            <a:r>
              <a:rPr lang="en-US" b="1" i="0" dirty="0"/>
              <a:t>[CLICK] Not enough members attending Bible class.</a:t>
            </a:r>
          </a:p>
          <a:p>
            <a:pPr marL="628650" lvl="1" indent="-171450">
              <a:buFont typeface="Arial" panose="020B0604020202020204" pitchFamily="34" charset="0"/>
              <a:buChar char="•"/>
            </a:pPr>
            <a:r>
              <a:rPr lang="en-US" b="0" i="0" dirty="0"/>
              <a:t>Again, these classes in the 10am hour are not “optional.” Don’t consider church attendance to be a buffet where you can pick or choose.</a:t>
            </a:r>
          </a:p>
          <a:p>
            <a:pPr marL="628650" lvl="1" indent="-171450">
              <a:buFont typeface="Arial" panose="020B0604020202020204" pitchFamily="34" charset="0"/>
              <a:buChar char="•"/>
            </a:pPr>
            <a:r>
              <a:rPr lang="en-US" b="0" i="0" dirty="0"/>
              <a:t>For the entire existence of this congregation, Sunday morning and Wednesday evening classes. Have been called to equip our members in our expected works of zeal!</a:t>
            </a:r>
          </a:p>
          <a:p>
            <a:pPr marL="628650" lvl="1" indent="-171450">
              <a:buFont typeface="Arial" panose="020B0604020202020204" pitchFamily="34" charset="0"/>
              <a:buChar char="•"/>
            </a:pPr>
            <a:r>
              <a:rPr lang="en-US" b="0" i="0" dirty="0"/>
              <a:t>(Ephesians 4:</a:t>
            </a:r>
            <a:r>
              <a:rPr lang="en-US" dirty="0"/>
              <a:t>11-16), “And He Himself gave some to be apostles, some prophets, some evangelists, and some pastors and teachers,</a:t>
            </a:r>
            <a:r>
              <a:rPr lang="en-US" baseline="30000" dirty="0"/>
              <a:t> 12</a:t>
            </a:r>
            <a:r>
              <a:rPr lang="en-US" dirty="0"/>
              <a:t> for the equipping of the saints for the work of ministry, for the edifying of the body of Christ,</a:t>
            </a:r>
            <a:r>
              <a:rPr lang="en-US" baseline="30000" dirty="0"/>
              <a:t> 13</a:t>
            </a:r>
            <a:r>
              <a:rPr lang="en-US" dirty="0"/>
              <a:t> till we all come to the unity of the faith and of the knowledge of the Son of God, to a perfect man, to the measure of the stature of the fullness of Christ;</a:t>
            </a:r>
            <a:r>
              <a:rPr lang="en-US" baseline="30000" dirty="0"/>
              <a:t> 14</a:t>
            </a:r>
            <a:r>
              <a:rPr lang="en-US" dirty="0"/>
              <a:t> that we should no longer be children, tossed to and </a:t>
            </a:r>
            <a:r>
              <a:rPr lang="en-US" dirty="0" err="1"/>
              <a:t>fro</a:t>
            </a:r>
            <a:r>
              <a:rPr lang="en-US" dirty="0"/>
              <a:t> and carried about with every wind of doctrine, by the trickery of men, in the cunning craftiness of deceitful plotting,</a:t>
            </a:r>
            <a:r>
              <a:rPr lang="en-US" baseline="30000" dirty="0"/>
              <a:t> 15</a:t>
            </a:r>
            <a:r>
              <a:rPr lang="en-US" dirty="0"/>
              <a:t> but, speaking the truth in love, may grow up in all things into Him who is the head—Christ—</a:t>
            </a:r>
            <a:r>
              <a:rPr lang="en-US" baseline="30000" dirty="0"/>
              <a:t> 16</a:t>
            </a:r>
            <a:r>
              <a:rPr lang="en-US" dirty="0"/>
              <a:t> from whom the whole body, joined and knit together by what every joint supplies, according to the effective working by which every part does its share, causes growth of the body for the edifying of itself in love.”</a:t>
            </a:r>
          </a:p>
          <a:p>
            <a:pPr marL="1085850" lvl="2" indent="-171450">
              <a:buFont typeface="Arial" panose="020B0604020202020204" pitchFamily="34" charset="0"/>
              <a:buChar char="•"/>
            </a:pPr>
            <a:r>
              <a:rPr lang="en-US" b="0" i="0" dirty="0"/>
              <a:t>If you choose not to come, you are discouraging those who do</a:t>
            </a:r>
          </a:p>
          <a:p>
            <a:pPr marL="1085850" lvl="2" indent="-171450">
              <a:buFont typeface="Arial" panose="020B0604020202020204" pitchFamily="34" charset="0"/>
              <a:buChar char="•"/>
            </a:pPr>
            <a:r>
              <a:rPr lang="en-US" b="0" i="0" dirty="0"/>
              <a:t>In addition, you are negatively impacting our ability as a congregation to cause growth of the body for the edifying of itself in love.</a:t>
            </a:r>
          </a:p>
          <a:p>
            <a:pPr marL="171450" lvl="0" indent="-171450">
              <a:buFont typeface="Arial" panose="020B0604020202020204" pitchFamily="34" charset="0"/>
              <a:buChar char="•"/>
            </a:pPr>
            <a:r>
              <a:rPr lang="en-US" b="1" i="0" dirty="0"/>
              <a:t>[CLICK] What other opportunities are you not taking advantage of, as a member of this congregation?</a:t>
            </a:r>
          </a:p>
          <a:p>
            <a:pPr marL="628650" lvl="1" indent="-171450">
              <a:buFont typeface="Arial" panose="020B0604020202020204" pitchFamily="34" charset="0"/>
              <a:buChar char="•"/>
            </a:pPr>
            <a:r>
              <a:rPr lang="en-US" b="0" i="0" dirty="0"/>
              <a:t>For many, there are several, leading to discouragement on the part of those who attend, and some of them embarrassing as they are noted by visitors who come to our efforts.  What are they?</a:t>
            </a:r>
          </a:p>
          <a:p>
            <a:pPr marL="628650" lvl="1" indent="-171450">
              <a:buFont typeface="Arial" panose="020B0604020202020204" pitchFamily="34" charset="0"/>
              <a:buChar char="•"/>
            </a:pPr>
            <a:r>
              <a:rPr lang="en-US" b="0" i="0" dirty="0"/>
              <a:t>Gospel Meetings</a:t>
            </a:r>
          </a:p>
          <a:p>
            <a:pPr marL="1085850" lvl="2" indent="-171450">
              <a:buFont typeface="Arial" panose="020B0604020202020204" pitchFamily="34" charset="0"/>
              <a:buChar char="•"/>
            </a:pPr>
            <a:r>
              <a:rPr lang="en-US" b="0" i="0" dirty="0"/>
              <a:t>You should be present at each service, unless providentially hindered.</a:t>
            </a:r>
          </a:p>
          <a:p>
            <a:pPr marL="1085850" lvl="2" indent="-171450">
              <a:buFont typeface="Arial" panose="020B0604020202020204" pitchFamily="34" charset="0"/>
              <a:buChar char="•"/>
            </a:pPr>
            <a:r>
              <a:rPr lang="en-US" b="0" i="0" dirty="0"/>
              <a:t>They are prepared years in advance.</a:t>
            </a:r>
          </a:p>
          <a:p>
            <a:pPr marL="1085850" lvl="2" indent="-171450">
              <a:buFont typeface="Arial" panose="020B0604020202020204" pitchFamily="34" charset="0"/>
              <a:buChar char="•"/>
            </a:pPr>
            <a:r>
              <a:rPr lang="en-US" b="0" i="0" dirty="0"/>
              <a:t>Do you know, the first full weeks in May and November have been scheduled for more than 30 years, with few exceptions?</a:t>
            </a:r>
          </a:p>
          <a:p>
            <a:pPr marL="1085850" lvl="2" indent="-171450">
              <a:buFont typeface="Arial" panose="020B0604020202020204" pitchFamily="34" charset="0"/>
              <a:buChar char="•"/>
            </a:pPr>
            <a:r>
              <a:rPr lang="en-US" b="0" i="0" dirty="0"/>
              <a:t>These commitments should come first, before school activities like sports and band, or football games, or family visits</a:t>
            </a:r>
          </a:p>
          <a:p>
            <a:pPr marL="628650" lvl="1" indent="-171450">
              <a:buFont typeface="Arial" panose="020B0604020202020204" pitchFamily="34" charset="0"/>
              <a:buChar char="•"/>
            </a:pPr>
            <a:r>
              <a:rPr lang="en-US" b="0" i="0" dirty="0"/>
              <a:t>Tri-Annual singings.  Also, in advance.  The third Saturdays in October, February and June. They shouldn’t sneak up on you.</a:t>
            </a:r>
          </a:p>
          <a:p>
            <a:pPr marL="628650" lvl="1" indent="-171450">
              <a:buFont typeface="Arial" panose="020B0604020202020204" pitchFamily="34" charset="0"/>
              <a:buChar char="•"/>
            </a:pPr>
            <a:r>
              <a:rPr lang="en-US" b="0" i="0" dirty="0"/>
              <a:t>Singing Class</a:t>
            </a:r>
          </a:p>
          <a:p>
            <a:pPr marL="1085850" lvl="2" indent="-171450">
              <a:buFont typeface="Arial" panose="020B0604020202020204" pitchFamily="34" charset="0"/>
              <a:buChar char="•"/>
            </a:pPr>
            <a:r>
              <a:rPr lang="en-US" b="0" i="0" dirty="0"/>
              <a:t>15 minutes a month.  The fourth Wednesday of every month.  20 minutes before class, learning new songs.</a:t>
            </a:r>
          </a:p>
          <a:p>
            <a:pPr marL="1085850" lvl="2" indent="-171450">
              <a:buFont typeface="Arial" panose="020B0604020202020204" pitchFamily="34" charset="0"/>
              <a:buChar char="•"/>
            </a:pPr>
            <a:r>
              <a:rPr lang="en-US" b="0" i="0" dirty="0"/>
              <a:t>Very poorly attended.  Why?  Is it inconvenient.  Do you consider it too much?</a:t>
            </a:r>
          </a:p>
          <a:p>
            <a:pPr marL="628650" lvl="1" indent="-171450">
              <a:buFont typeface="Arial" panose="020B0604020202020204" pitchFamily="34" charset="0"/>
              <a:buChar char="•"/>
            </a:pPr>
            <a:r>
              <a:rPr lang="en-US" b="0" i="0" dirty="0"/>
              <a:t>Ladies’ Class.  Ongoing since 1959, on Wednesday mornings.  This year they have changed the dates to the first and third Wednesdays, at 10:am, for 1 and ½ hours.</a:t>
            </a:r>
          </a:p>
          <a:p>
            <a:pPr marL="1085850" lvl="2" indent="-171450">
              <a:buFont typeface="Arial" panose="020B0604020202020204" pitchFamily="34" charset="0"/>
              <a:buChar char="•"/>
            </a:pPr>
            <a:r>
              <a:rPr lang="en-US" b="0" i="0" dirty="0"/>
              <a:t>If you don’t like the teachers, volunteer to teach it yourself</a:t>
            </a:r>
          </a:p>
          <a:p>
            <a:pPr marL="1085850" lvl="2" indent="-171450">
              <a:buFont typeface="Arial" panose="020B0604020202020204" pitchFamily="34" charset="0"/>
              <a:buChar char="•"/>
            </a:pPr>
            <a:r>
              <a:rPr lang="en-US" b="0" i="0" dirty="0"/>
              <a:t>If you don’t think it helps you, some and supply your wisdom for those who know less.</a:t>
            </a:r>
          </a:p>
          <a:p>
            <a:pPr marL="1085850" lvl="2" indent="-171450">
              <a:buFont typeface="Arial" panose="020B0604020202020204" pitchFamily="34" charset="0"/>
              <a:buChar char="•"/>
            </a:pPr>
            <a:r>
              <a:rPr lang="en-US" b="0" i="0" dirty="0"/>
              <a:t>If you want to come, but can’t at that time, suggest another class or a change of venue or time to benefit you and others.</a:t>
            </a:r>
          </a:p>
          <a:p>
            <a:pPr marL="628650" lvl="1" indent="-171450">
              <a:buFont typeface="Arial" panose="020B0604020202020204" pitchFamily="34" charset="0"/>
              <a:buChar char="•"/>
            </a:pPr>
            <a:r>
              <a:rPr lang="en-US" b="0" i="0" dirty="0"/>
              <a:t>Men’s Class the Second Sunday of every month, at the building at 6:30</a:t>
            </a:r>
          </a:p>
          <a:p>
            <a:pPr marL="1085850" lvl="2" indent="-171450">
              <a:buFont typeface="Arial" panose="020B0604020202020204" pitchFamily="34" charset="0"/>
              <a:buChar char="•"/>
            </a:pPr>
            <a:r>
              <a:rPr lang="en-US" b="0" i="0" dirty="0"/>
              <a:t>Just started a study of Proverbs. Only a very few are coming. (One hour each month).</a:t>
            </a:r>
          </a:p>
          <a:p>
            <a:pPr marL="1085850" lvl="2" indent="-171450">
              <a:buFont typeface="Arial" panose="020B0604020202020204" pitchFamily="34" charset="0"/>
              <a:buChar char="•"/>
            </a:pPr>
            <a:r>
              <a:rPr lang="en-US" b="0" i="0" dirty="0"/>
              <a:t>Bryce Fearing, Justin Carrell and Josh Cox have been coming diligently despite having to drive far distances to make it.</a:t>
            </a:r>
          </a:p>
          <a:p>
            <a:pPr marL="628650" lvl="1" indent="-171450">
              <a:buFont typeface="Arial" panose="020B0604020202020204" pitchFamily="34" charset="0"/>
              <a:buChar char="•"/>
            </a:pPr>
            <a:r>
              <a:rPr lang="en-US" b="0" i="0" dirty="0"/>
              <a:t>Personal Work Meeting, different groups who meet the first, third and fourth Sundays after services.</a:t>
            </a:r>
          </a:p>
          <a:p>
            <a:pPr marL="1085850" lvl="2" indent="-171450">
              <a:buFont typeface="Arial" panose="020B0604020202020204" pitchFamily="34" charset="0"/>
              <a:buChar char="•"/>
            </a:pPr>
            <a:r>
              <a:rPr lang="en-US" b="0" i="0" dirty="0"/>
              <a:t>Do you even know which group you are part of? </a:t>
            </a:r>
          </a:p>
          <a:p>
            <a:pPr marL="1085850" lvl="2" indent="-171450">
              <a:buFont typeface="Arial" panose="020B0604020202020204" pitchFamily="34" charset="0"/>
              <a:buChar char="•"/>
            </a:pPr>
            <a:r>
              <a:rPr lang="en-US" b="0" i="0" dirty="0"/>
              <a:t>Do you take the extra 10 to 15 minutes, once a month, to take part?</a:t>
            </a:r>
          </a:p>
          <a:p>
            <a:pPr marL="1085850" lvl="2" indent="-171450">
              <a:buFont typeface="Arial" panose="020B0604020202020204" pitchFamily="34" charset="0"/>
              <a:buChar char="•"/>
            </a:pPr>
            <a:r>
              <a:rPr lang="en-US" b="0" i="0" dirty="0"/>
              <a:t>Are you checking in on our members, the sick, and those who come to visit with us?</a:t>
            </a:r>
          </a:p>
          <a:p>
            <a:pPr marL="628650" lvl="1" indent="-171450">
              <a:buFont typeface="Arial" panose="020B0604020202020204" pitchFamily="34" charset="0"/>
              <a:buChar char="•"/>
            </a:pPr>
            <a:r>
              <a:rPr lang="en-US" b="0" i="0" dirty="0"/>
              <a:t>Men’s Meetings, the second Sunday of every month</a:t>
            </a:r>
          </a:p>
          <a:p>
            <a:pPr marL="1085850" lvl="2" indent="-171450">
              <a:buFont typeface="Arial" panose="020B0604020202020204" pitchFamily="34" charset="0"/>
              <a:buChar char="•"/>
            </a:pPr>
            <a:r>
              <a:rPr lang="en-US" b="0" i="0" dirty="0"/>
              <a:t>The men need to be there.  Do you come?  Do you participate? In the absence of elders, this is extremely important for all of the men.</a:t>
            </a:r>
          </a:p>
        </p:txBody>
      </p:sp>
      <p:sp>
        <p:nvSpPr>
          <p:cNvPr id="4" name="Slide Number Placeholder 3"/>
          <p:cNvSpPr>
            <a:spLocks noGrp="1"/>
          </p:cNvSpPr>
          <p:nvPr>
            <p:ph type="sldNum" sz="quarter" idx="5"/>
          </p:nvPr>
        </p:nvSpPr>
        <p:spPr/>
        <p:txBody>
          <a:bodyPr/>
          <a:lstStyle/>
          <a:p>
            <a:fld id="{6C7B6BFE-4EF9-496B-975F-56EBE841DAFD}" type="slidenum">
              <a:rPr lang="en-US" smtClean="0"/>
              <a:t>3</a:t>
            </a:fld>
            <a:endParaRPr lang="en-US"/>
          </a:p>
        </p:txBody>
      </p:sp>
    </p:spTree>
    <p:extLst>
      <p:ext uri="{BB962C8B-B14F-4D97-AF65-F5344CB8AC3E}">
        <p14:creationId xmlns:p14="http://schemas.microsoft.com/office/powerpoint/2010/main" val="171748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I Realize what I am emphasizing</a:t>
            </a:r>
          </a:p>
          <a:p>
            <a:pPr marL="171450" lvl="0" indent="-171450">
              <a:buFont typeface="Arial" panose="020B0604020202020204" pitchFamily="34" charset="0"/>
              <a:buChar char="•"/>
            </a:pPr>
            <a:r>
              <a:rPr lang="en-US" b="1" i="0" dirty="0"/>
              <a:t>Attendance, and outward expression of work and zeal seen by others</a:t>
            </a:r>
          </a:p>
          <a:p>
            <a:pPr marL="171450" lvl="0" indent="-171450">
              <a:buFont typeface="Arial" panose="020B0604020202020204" pitchFamily="34" charset="0"/>
              <a:buChar char="•"/>
            </a:pPr>
            <a:r>
              <a:rPr lang="en-US" b="1" i="0" dirty="0"/>
              <a:t>You could be doing all these things, and still fall far short of the type of Christian God wants you to be</a:t>
            </a:r>
          </a:p>
          <a:p>
            <a:pPr marL="171450" lvl="0" indent="-171450">
              <a:buFont typeface="Arial" panose="020B0604020202020204" pitchFamily="34" charset="0"/>
              <a:buChar char="•"/>
            </a:pPr>
            <a:r>
              <a:rPr lang="en-US" b="1" i="0" dirty="0"/>
              <a:t>Do you disagree with my thoughts today?</a:t>
            </a:r>
          </a:p>
          <a:p>
            <a:pPr marL="628650" lvl="1" indent="-171450">
              <a:buFont typeface="Arial" panose="020B0604020202020204" pitchFamily="34" charset="0"/>
              <a:buChar char="•"/>
            </a:pPr>
            <a:r>
              <a:rPr lang="en-US" b="0" i="0" dirty="0"/>
              <a:t>Do you think I am “majoring in minor things?”</a:t>
            </a:r>
          </a:p>
          <a:p>
            <a:pPr marL="628650" lvl="1" indent="-171450">
              <a:buFont typeface="Arial" panose="020B0604020202020204" pitchFamily="34" charset="0"/>
              <a:buChar char="•"/>
            </a:pPr>
            <a:r>
              <a:rPr lang="en-US" b="0" i="0" dirty="0"/>
              <a:t>I can only comment on what I can see.  And I see in our congregation a lack of zeal among some members</a:t>
            </a:r>
          </a:p>
          <a:p>
            <a:pPr marL="628650" lvl="1" indent="-171450">
              <a:buFont typeface="Arial" panose="020B0604020202020204" pitchFamily="34" charset="0"/>
              <a:buChar char="•"/>
            </a:pPr>
            <a:r>
              <a:rPr lang="en-US" b="0" i="0" dirty="0"/>
              <a:t>Or, perhaps some just do not see that being a Christian is less about letting others do for you, and more of you doing for others</a:t>
            </a:r>
          </a:p>
          <a:p>
            <a:pPr marL="628650" lvl="1" indent="-171450">
              <a:buFont typeface="Arial" panose="020B0604020202020204" pitchFamily="34" charset="0"/>
              <a:buChar char="•"/>
            </a:pPr>
            <a:r>
              <a:rPr lang="en-US" b="0" i="0" dirty="0"/>
              <a:t>This should not be a retail system. The church does not exist so you can pick from a menu to determine what you want or do not want to do.</a:t>
            </a:r>
          </a:p>
          <a:p>
            <a:pPr marL="1085850" lvl="2" indent="-171450">
              <a:buFont typeface="Arial" panose="020B0604020202020204" pitchFamily="34" charset="0"/>
              <a:buChar char="•"/>
            </a:pPr>
            <a:r>
              <a:rPr lang="en-US" b="0" i="0" dirty="0"/>
              <a:t>The purpose of the church.  All the things we are doing… is to equip you to edify others, and to prepare you for the assault of Satan</a:t>
            </a:r>
          </a:p>
          <a:p>
            <a:pPr marL="1085850" lvl="2" indent="-171450">
              <a:buFont typeface="Arial" panose="020B0604020202020204" pitchFamily="34" charset="0"/>
              <a:buChar char="•"/>
            </a:pPr>
            <a:r>
              <a:rPr lang="en-US" b="0" i="0" dirty="0"/>
              <a:t>Remember, every Christian must do their share to strengthen the church and please God.</a:t>
            </a:r>
          </a:p>
          <a:p>
            <a:pPr marL="628650" lvl="1" indent="-171450">
              <a:buFont typeface="Arial" panose="020B0604020202020204" pitchFamily="34" charset="0"/>
              <a:buChar char="•"/>
            </a:pPr>
            <a:r>
              <a:rPr lang="en-US" b="0" i="0" dirty="0"/>
              <a:t>Consider the following two passages, which serve to finally show us the why for our Zeal before God</a:t>
            </a:r>
          </a:p>
          <a:p>
            <a:pPr marL="0" lvl="0" indent="0">
              <a:buFont typeface="Arial" panose="020B0604020202020204" pitchFamily="34" charset="0"/>
              <a:buNone/>
            </a:pPr>
            <a:r>
              <a:rPr lang="en-US" dirty="0"/>
              <a:t>(2 Corinthians 4:1), “Therefore, since we have this ministry, </a:t>
            </a:r>
            <a:r>
              <a:rPr lang="en-US" u="sng" dirty="0"/>
              <a:t>as we have received mercy, we do not lose heart</a:t>
            </a:r>
            <a:r>
              <a:rPr lang="en-US" dirty="0"/>
              <a:t>.”</a:t>
            </a:r>
          </a:p>
          <a:p>
            <a:pPr marL="0" lvl="0" indent="0">
              <a:buFont typeface="Arial" panose="020B0604020202020204" pitchFamily="34" charset="0"/>
              <a:buNone/>
            </a:pPr>
            <a:r>
              <a:rPr lang="en-US" dirty="0"/>
              <a:t>(Isaiah 40:31), “But those who wait on the Lord shall renew their strength; they shall mount up with wings like eagles, they shall run and not be weary, they shall walk and not faint”.</a:t>
            </a:r>
          </a:p>
          <a:p>
            <a:pPr marL="171450" lvl="0" indent="-171450">
              <a:buFont typeface="Arial" panose="020B0604020202020204" pitchFamily="34" charset="0"/>
              <a:buChar char="•"/>
            </a:pPr>
            <a:r>
              <a:rPr lang="en-US" b="1" i="0" dirty="0"/>
              <a:t>Don’t be a SMO… Sunday Morning Only</a:t>
            </a:r>
          </a:p>
          <a:p>
            <a:pPr marL="628650" lvl="1" indent="-171450">
              <a:buFont typeface="Arial" panose="020B0604020202020204" pitchFamily="34" charset="0"/>
              <a:buChar char="•"/>
            </a:pPr>
            <a:r>
              <a:rPr lang="en-US" b="1" i="0" dirty="0"/>
              <a:t>Be zealous, be guilty of doing too much, not guilty of not doing enough.  Make yourself indispensable to our congregation.  Encourage your brethren.</a:t>
            </a:r>
          </a:p>
        </p:txBody>
      </p:sp>
      <p:sp>
        <p:nvSpPr>
          <p:cNvPr id="4" name="Slide Number Placeholder 3"/>
          <p:cNvSpPr>
            <a:spLocks noGrp="1"/>
          </p:cNvSpPr>
          <p:nvPr>
            <p:ph type="sldNum" sz="quarter" idx="5"/>
          </p:nvPr>
        </p:nvSpPr>
        <p:spPr/>
        <p:txBody>
          <a:bodyPr/>
          <a:lstStyle/>
          <a:p>
            <a:fld id="{6C7B6BFE-4EF9-496B-975F-56EBE841DAFD}" type="slidenum">
              <a:rPr lang="en-US" smtClean="0"/>
              <a:t>4</a:t>
            </a:fld>
            <a:endParaRPr lang="en-US"/>
          </a:p>
        </p:txBody>
      </p:sp>
    </p:spTree>
    <p:extLst>
      <p:ext uri="{BB962C8B-B14F-4D97-AF65-F5344CB8AC3E}">
        <p14:creationId xmlns:p14="http://schemas.microsoft.com/office/powerpoint/2010/main" val="411552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0178-CF9F-A359-21A7-1BC8E26E69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22E736-ECE2-3ED3-B1A7-F001A037B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4823F7-9DB1-B1A1-F84E-EA49B94746C9}"/>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3255C3AE-98BF-6752-8B6B-C63EFC4E3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CD2FE-A216-437A-5389-AE13C040C088}"/>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4943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574D-5BE1-E98A-2184-6F2E67AC8B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6179-D8DB-C425-7AD2-BB8599D387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7124D-30CF-6DA5-36A1-1D9E6527B57D}"/>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A4CCB622-3F03-6A75-8A0E-5427BD999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5A695-A320-01EB-406A-E0F6CFEFD7AC}"/>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17158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83CBF5-C588-9281-9BEB-891F85276F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0AE01-5DD6-F766-9BF6-358039895C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DE3E-C775-7775-6C06-A935CA8189C6}"/>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15C14D69-BD89-D692-89C0-D2E652FB6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36C6A-CB9F-9B9C-9E12-C183D6E3CFCE}"/>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232655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7BF8-76B4-9487-202C-CDE8F91999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34C6AD-7BFF-DEAB-FE9C-573440090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794B2-8D06-0E68-B851-E06E1ED9B8C7}"/>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F3E81554-A072-2F46-5C0C-E38CA9631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8C303-9C3E-9946-8DF0-7F8E1CE4EB4B}"/>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349185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74E9-9BFC-985D-B949-82BB49895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4F693-4720-86AA-7918-E0D16D662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FE9AB-5BBA-55D5-CC93-BC06E3D5DDF3}"/>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04EE0543-47B7-7E5D-1F75-38A41796F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7F115-E649-775C-8E73-51DAECDA1823}"/>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346230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281C-A058-74A1-F89D-37B80E51F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51CE-2624-3BEF-3D19-10294160FA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21185-2ED6-AA21-6F07-B4B31B4706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33D8F-3B51-D0E5-4A89-E5D81A1FB1EB}"/>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6" name="Footer Placeholder 5">
            <a:extLst>
              <a:ext uri="{FF2B5EF4-FFF2-40B4-BE49-F238E27FC236}">
                <a16:creationId xmlns:a16="http://schemas.microsoft.com/office/drawing/2014/main" id="{0B17327C-BC66-19A7-4CFE-F01928E05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14498-5285-EF39-BA7C-2EF33A4C273B}"/>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265070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1888-9A35-3D7C-6A92-982C2B73D6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4545F-FED0-B3CF-E2B4-35423AA1E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D9175-5875-43F3-270E-3AE985A153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0574E-B307-6E64-6E0E-F49836A73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35D28-A80E-DDDF-88E7-76AA3FD0F6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CBF5BE-D332-8C9D-48E5-248D32947B99}"/>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8" name="Footer Placeholder 7">
            <a:extLst>
              <a:ext uri="{FF2B5EF4-FFF2-40B4-BE49-F238E27FC236}">
                <a16:creationId xmlns:a16="http://schemas.microsoft.com/office/drawing/2014/main" id="{E3CD6381-F70E-DE32-0D16-3931535933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CFCDAC-B1F6-CE28-00D1-122588F4FCAF}"/>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334507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05A7-9288-2720-E66D-1167BFBED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B5139D-8AF4-E948-81DE-545F4DF7B197}"/>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4" name="Footer Placeholder 3">
            <a:extLst>
              <a:ext uri="{FF2B5EF4-FFF2-40B4-BE49-F238E27FC236}">
                <a16:creationId xmlns:a16="http://schemas.microsoft.com/office/drawing/2014/main" id="{8E42F300-47DE-D5CC-D02E-7F68A2863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7F9E8B-0819-7D02-A9EB-EEA6535D373F}"/>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102031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2A561-BB8D-B10A-AC0E-B34B1A3A667C}"/>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3" name="Footer Placeholder 2">
            <a:extLst>
              <a:ext uri="{FF2B5EF4-FFF2-40B4-BE49-F238E27FC236}">
                <a16:creationId xmlns:a16="http://schemas.microsoft.com/office/drawing/2014/main" id="{67CCB8A4-DD85-641D-36EB-BEE4A3663A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0C9BD-EAF6-6091-F6B5-019A2D709CC8}"/>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41572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5F6-DBB1-CD58-6A5E-FDD02D9D6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6AA45-DE61-45D1-B272-E12615B42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E8D9BB-92AD-3343-9E28-A3EFA9FB9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A83AD-CE30-A8C3-B1BF-2173909C4646}"/>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6" name="Footer Placeholder 5">
            <a:extLst>
              <a:ext uri="{FF2B5EF4-FFF2-40B4-BE49-F238E27FC236}">
                <a16:creationId xmlns:a16="http://schemas.microsoft.com/office/drawing/2014/main" id="{11791042-9A72-00C3-3CE7-0D8BD3A80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42AD2-3C45-3802-CEED-B1DA77051F0A}"/>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19323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1A8B-85F1-989F-6F09-0245CDDD1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6BB566-FD0B-7752-5BDD-EC5739E2F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9F7F89-ADA1-B8BC-A71F-80FF4F7A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D8F8D-08EE-4F91-7BC8-B50394525F29}"/>
              </a:ext>
            </a:extLst>
          </p:cNvPr>
          <p:cNvSpPr>
            <a:spLocks noGrp="1"/>
          </p:cNvSpPr>
          <p:nvPr>
            <p:ph type="dt" sz="half" idx="10"/>
          </p:nvPr>
        </p:nvSpPr>
        <p:spPr/>
        <p:txBody>
          <a:bodyPr/>
          <a:lstStyle/>
          <a:p>
            <a:fld id="{2AB77907-44AB-479C-9C73-E2970873EC5F}" type="datetimeFigureOut">
              <a:rPr lang="en-US" smtClean="0"/>
              <a:t>9/16/2023</a:t>
            </a:fld>
            <a:endParaRPr lang="en-US"/>
          </a:p>
        </p:txBody>
      </p:sp>
      <p:sp>
        <p:nvSpPr>
          <p:cNvPr id="6" name="Footer Placeholder 5">
            <a:extLst>
              <a:ext uri="{FF2B5EF4-FFF2-40B4-BE49-F238E27FC236}">
                <a16:creationId xmlns:a16="http://schemas.microsoft.com/office/drawing/2014/main" id="{EE9C2BD6-EDEE-00F0-43A8-4DB21A726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4195F-EADF-EDDB-DC88-CE4A91E9FE76}"/>
              </a:ext>
            </a:extLst>
          </p:cNvPr>
          <p:cNvSpPr>
            <a:spLocks noGrp="1"/>
          </p:cNvSpPr>
          <p:nvPr>
            <p:ph type="sldNum" sz="quarter" idx="12"/>
          </p:nvPr>
        </p:nvSpPr>
        <p:spPr/>
        <p:txBody>
          <a:bodyPr/>
          <a:lstStyle/>
          <a:p>
            <a:fld id="{B77BE780-AE15-4CE6-9A85-0481403C1D54}" type="slidenum">
              <a:rPr lang="en-US" smtClean="0"/>
              <a:t>‹#›</a:t>
            </a:fld>
            <a:endParaRPr lang="en-US"/>
          </a:p>
        </p:txBody>
      </p:sp>
    </p:spTree>
    <p:extLst>
      <p:ext uri="{BB962C8B-B14F-4D97-AF65-F5344CB8AC3E}">
        <p14:creationId xmlns:p14="http://schemas.microsoft.com/office/powerpoint/2010/main" val="107134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17DDA"/>
            </a:gs>
            <a:gs pos="38000">
              <a:srgbClr val="70AEED"/>
            </a:gs>
            <a:gs pos="81000">
              <a:srgbClr val="E2E5DE"/>
            </a:gs>
          </a:gsLst>
          <a:lin ang="81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F428B-25D2-2377-2131-3DA745A7C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C17F5-BA1A-8C81-9DDA-65008F13F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58FE7-564E-A9B9-3B43-334355027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77907-44AB-479C-9C73-E2970873EC5F}" type="datetimeFigureOut">
              <a:rPr lang="en-US" smtClean="0"/>
              <a:t>9/16/2023</a:t>
            </a:fld>
            <a:endParaRPr lang="en-US"/>
          </a:p>
        </p:txBody>
      </p:sp>
      <p:sp>
        <p:nvSpPr>
          <p:cNvPr id="5" name="Footer Placeholder 4">
            <a:extLst>
              <a:ext uri="{FF2B5EF4-FFF2-40B4-BE49-F238E27FC236}">
                <a16:creationId xmlns:a16="http://schemas.microsoft.com/office/drawing/2014/main" id="{61705CF6-1CCA-E004-0930-5D2999778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4649D0-A076-CAB3-25B4-E832F2188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BE780-AE15-4CE6-9A85-0481403C1D54}" type="slidenum">
              <a:rPr lang="en-US" smtClean="0"/>
              <a:t>‹#›</a:t>
            </a:fld>
            <a:endParaRPr lang="en-US"/>
          </a:p>
        </p:txBody>
      </p:sp>
    </p:spTree>
    <p:extLst>
      <p:ext uri="{BB962C8B-B14F-4D97-AF65-F5344CB8AC3E}">
        <p14:creationId xmlns:p14="http://schemas.microsoft.com/office/powerpoint/2010/main" val="41580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C518-F682-FFD4-48EC-DD1A8D82533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542E345-94DF-5789-6478-411026BEC573}"/>
              </a:ext>
            </a:extLst>
          </p:cNvPr>
          <p:cNvSpPr>
            <a:spLocks noGrp="1"/>
          </p:cNvSpPr>
          <p:nvPr>
            <p:ph type="subTitle" idx="1"/>
          </p:nvPr>
        </p:nvSpPr>
        <p:spPr/>
        <p:txBody>
          <a:bodyPr/>
          <a:lstStyle/>
          <a:p>
            <a:endParaRPr lang="en-US"/>
          </a:p>
        </p:txBody>
      </p:sp>
      <p:pic>
        <p:nvPicPr>
          <p:cNvPr id="5" name="Picture 4" descr="A person jumping in the air&#10;&#10;Description automatically generated">
            <a:extLst>
              <a:ext uri="{FF2B5EF4-FFF2-40B4-BE49-F238E27FC236}">
                <a16:creationId xmlns:a16="http://schemas.microsoft.com/office/drawing/2014/main" id="{C5750ECB-FB23-1013-9B95-7D476CF2A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65411202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6835-9AFB-B843-8929-844F51038989}"/>
              </a:ext>
            </a:extLst>
          </p:cNvPr>
          <p:cNvSpPr>
            <a:spLocks noGrp="1"/>
          </p:cNvSpPr>
          <p:nvPr>
            <p:ph type="ctrTitle"/>
          </p:nvPr>
        </p:nvSpPr>
        <p:spPr>
          <a:xfrm>
            <a:off x="291636" y="363071"/>
            <a:ext cx="3667431" cy="3222601"/>
          </a:xfrm>
        </p:spPr>
        <p:txBody>
          <a:bodyPr anchor="t">
            <a:normAutofit/>
          </a:bodyPr>
          <a:lstStyle/>
          <a:p>
            <a:pPr>
              <a:lnSpc>
                <a:spcPct val="80000"/>
              </a:lnSpc>
            </a:pP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A</a:t>
            </a:r>
            <a:b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b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Zealous People</a:t>
            </a:r>
          </a:p>
        </p:txBody>
      </p:sp>
      <p:sp>
        <p:nvSpPr>
          <p:cNvPr id="3" name="Subtitle 2">
            <a:extLst>
              <a:ext uri="{FF2B5EF4-FFF2-40B4-BE49-F238E27FC236}">
                <a16:creationId xmlns:a16="http://schemas.microsoft.com/office/drawing/2014/main" id="{648DACC4-1189-9042-5D7D-68B5B1B8DDC2}"/>
              </a:ext>
            </a:extLst>
          </p:cNvPr>
          <p:cNvSpPr>
            <a:spLocks noGrp="1"/>
          </p:cNvSpPr>
          <p:nvPr>
            <p:ph type="subTitle" idx="1"/>
          </p:nvPr>
        </p:nvSpPr>
        <p:spPr>
          <a:xfrm>
            <a:off x="4326194" y="340659"/>
            <a:ext cx="7413521" cy="6122884"/>
          </a:xfrm>
        </p:spPr>
        <p:txBody>
          <a:bodyPr>
            <a:normAutofit/>
          </a:bodyPr>
          <a:lstStyle/>
          <a:p>
            <a:r>
              <a:rPr lang="en-US" sz="4400" b="1" dirty="0">
                <a:solidFill>
                  <a:srgbClr val="FFFF00"/>
                </a:solidFill>
                <a:effectLst>
                  <a:outerShdw blurRad="38100" dist="38100" dir="2700000" algn="tl">
                    <a:srgbClr val="000000">
                      <a:alpha val="43137"/>
                    </a:srgbClr>
                  </a:outerShdw>
                </a:effectLst>
              </a:rPr>
              <a:t>Building the Tabernacle</a:t>
            </a:r>
            <a:br>
              <a:rPr lang="en-US" sz="44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Exodus 36:2-7</a:t>
            </a:r>
          </a:p>
          <a:p>
            <a:r>
              <a:rPr lang="en-US" sz="4400" b="1" dirty="0">
                <a:solidFill>
                  <a:srgbClr val="FFFF00"/>
                </a:solidFill>
                <a:effectLst>
                  <a:outerShdw blurRad="38100" dist="38100" dir="2700000" algn="tl">
                    <a:srgbClr val="000000">
                      <a:alpha val="43137"/>
                    </a:srgbClr>
                  </a:outerShdw>
                </a:effectLst>
              </a:rPr>
              <a:t>Hezekiah and Judah</a:t>
            </a:r>
          </a:p>
          <a:p>
            <a:r>
              <a:rPr lang="en-US" sz="4000" dirty="0">
                <a:solidFill>
                  <a:schemeClr val="bg1"/>
                </a:solidFill>
                <a:effectLst>
                  <a:outerShdw blurRad="38100" dist="38100" dir="2700000" algn="tl">
                    <a:srgbClr val="000000">
                      <a:alpha val="43137"/>
                    </a:srgbClr>
                  </a:outerShdw>
                </a:effectLst>
              </a:rPr>
              <a:t>2 Chronicles 29:3-11; 29:25-30; 30:7-9; 30:21-26</a:t>
            </a:r>
          </a:p>
          <a:p>
            <a:r>
              <a:rPr lang="en-US" sz="4400" b="1" dirty="0">
                <a:solidFill>
                  <a:srgbClr val="FFFF00"/>
                </a:solidFill>
                <a:effectLst>
                  <a:outerShdw blurRad="38100" dist="38100" dir="2700000" algn="tl">
                    <a:srgbClr val="000000">
                      <a:alpha val="43137"/>
                    </a:srgbClr>
                  </a:outerShdw>
                </a:effectLst>
              </a:rPr>
              <a:t>Jeremiah</a:t>
            </a:r>
          </a:p>
          <a:p>
            <a:r>
              <a:rPr lang="en-US" sz="4000" dirty="0">
                <a:solidFill>
                  <a:schemeClr val="bg1"/>
                </a:solidFill>
                <a:effectLst>
                  <a:outerShdw blurRad="38100" dist="38100" dir="2700000" algn="tl">
                    <a:srgbClr val="000000">
                      <a:alpha val="43137"/>
                    </a:srgbClr>
                  </a:outerShdw>
                </a:effectLst>
              </a:rPr>
              <a:t>Jeremiah 20:8-9; 29:12-13</a:t>
            </a:r>
          </a:p>
          <a:p>
            <a:r>
              <a:rPr lang="en-US" sz="4400" b="1" dirty="0">
                <a:solidFill>
                  <a:srgbClr val="FFFF00"/>
                </a:solidFill>
                <a:effectLst>
                  <a:outerShdw blurRad="38100" dist="38100" dir="2700000" algn="tl">
                    <a:srgbClr val="000000">
                      <a:alpha val="43137"/>
                    </a:srgbClr>
                  </a:outerShdw>
                </a:effectLst>
              </a:rPr>
              <a:t>Nehemiah and the Remnant</a:t>
            </a:r>
          </a:p>
          <a:p>
            <a:r>
              <a:rPr lang="en-US" sz="4000" dirty="0">
                <a:solidFill>
                  <a:schemeClr val="bg1"/>
                </a:solidFill>
                <a:effectLst>
                  <a:outerShdw blurRad="38100" dist="38100" dir="2700000" algn="tl">
                    <a:srgbClr val="000000">
                      <a:alpha val="43137"/>
                    </a:srgbClr>
                  </a:outerShdw>
                </a:effectLst>
              </a:rPr>
              <a:t>Nehemiah 8:5-6; 10:28-39</a:t>
            </a:r>
          </a:p>
        </p:txBody>
      </p:sp>
      <p:pic>
        <p:nvPicPr>
          <p:cNvPr id="5" name="Picture 4" descr="A black background with a black background&#10;&#10;Description automatically generated with medium confidence">
            <a:extLst>
              <a:ext uri="{FF2B5EF4-FFF2-40B4-BE49-F238E27FC236}">
                <a16:creationId xmlns:a16="http://schemas.microsoft.com/office/drawing/2014/main" id="{3E842911-5541-FD9A-8A5D-665BB81E3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0012"/>
            <a:ext cx="3768923" cy="3927987"/>
          </a:xfrm>
          <a:prstGeom prst="rect">
            <a:avLst/>
          </a:prstGeom>
        </p:spPr>
      </p:pic>
      <p:cxnSp>
        <p:nvCxnSpPr>
          <p:cNvPr id="7" name="Straight Connector 6">
            <a:extLst>
              <a:ext uri="{FF2B5EF4-FFF2-40B4-BE49-F238E27FC236}">
                <a16:creationId xmlns:a16="http://schemas.microsoft.com/office/drawing/2014/main" id="{532E371E-3C65-839D-B22B-6FD082BA5661}"/>
              </a:ext>
            </a:extLst>
          </p:cNvPr>
          <p:cNvCxnSpPr/>
          <p:nvPr/>
        </p:nvCxnSpPr>
        <p:spPr>
          <a:xfrm>
            <a:off x="4237703" y="491613"/>
            <a:ext cx="0" cy="5958348"/>
          </a:xfrm>
          <a:prstGeom prst="line">
            <a:avLst/>
          </a:prstGeom>
          <a:ln w="50800" cap="rnd">
            <a:solidFill>
              <a:schemeClr val="bg1"/>
            </a:solidFill>
            <a:headEnd type="diamond" w="sm" len="med"/>
            <a:tailEnd type="diamond"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86495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6835-9AFB-B843-8929-844F51038989}"/>
              </a:ext>
            </a:extLst>
          </p:cNvPr>
          <p:cNvSpPr>
            <a:spLocks noGrp="1"/>
          </p:cNvSpPr>
          <p:nvPr>
            <p:ph type="ctrTitle"/>
          </p:nvPr>
        </p:nvSpPr>
        <p:spPr>
          <a:xfrm>
            <a:off x="335882" y="514025"/>
            <a:ext cx="3667431" cy="3222601"/>
          </a:xfrm>
        </p:spPr>
        <p:txBody>
          <a:bodyPr anchor="t">
            <a:normAutofit/>
          </a:bodyPr>
          <a:lstStyle/>
          <a:p>
            <a:pPr>
              <a:lnSpc>
                <a:spcPct val="80000"/>
              </a:lnSpc>
            </a:pP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We Are</a:t>
            </a:r>
            <a:b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b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Lacking</a:t>
            </a:r>
            <a:b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b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in Zeal!</a:t>
            </a:r>
          </a:p>
        </p:txBody>
      </p:sp>
      <p:sp>
        <p:nvSpPr>
          <p:cNvPr id="3" name="Subtitle 2">
            <a:extLst>
              <a:ext uri="{FF2B5EF4-FFF2-40B4-BE49-F238E27FC236}">
                <a16:creationId xmlns:a16="http://schemas.microsoft.com/office/drawing/2014/main" id="{648DACC4-1189-9042-5D7D-68B5B1B8DDC2}"/>
              </a:ext>
            </a:extLst>
          </p:cNvPr>
          <p:cNvSpPr>
            <a:spLocks noGrp="1"/>
          </p:cNvSpPr>
          <p:nvPr>
            <p:ph type="subTitle" idx="1"/>
          </p:nvPr>
        </p:nvSpPr>
        <p:spPr>
          <a:xfrm>
            <a:off x="4316364" y="429207"/>
            <a:ext cx="7539754" cy="6170044"/>
          </a:xfrm>
        </p:spPr>
        <p:txBody>
          <a:bodyPr>
            <a:normAutofit lnSpcReduction="10000"/>
          </a:bodyPr>
          <a:lstStyle/>
          <a:p>
            <a:pPr>
              <a:lnSpc>
                <a:spcPct val="100000"/>
              </a:lnSpc>
              <a:spcAft>
                <a:spcPts val="1800"/>
              </a:spcAft>
            </a:pPr>
            <a:r>
              <a:rPr lang="en-US" sz="4400" b="1" dirty="0">
                <a:solidFill>
                  <a:srgbClr val="FFFF00"/>
                </a:solidFill>
                <a:effectLst>
                  <a:outerShdw blurRad="38100" dist="38100" dir="2700000" algn="tl">
                    <a:srgbClr val="000000">
                      <a:alpha val="43137"/>
                    </a:srgbClr>
                  </a:outerShdw>
                </a:effectLst>
              </a:rPr>
              <a:t>The 9am ASSEMBLY</a:t>
            </a:r>
          </a:p>
          <a:p>
            <a:pPr>
              <a:lnSpc>
                <a:spcPct val="100000"/>
              </a:lnSpc>
              <a:spcAft>
                <a:spcPts val="1800"/>
              </a:spcAft>
            </a:pPr>
            <a:r>
              <a:rPr lang="en-US" sz="4400" b="1" dirty="0">
                <a:solidFill>
                  <a:srgbClr val="FFFF00"/>
                </a:solidFill>
                <a:effectLst>
                  <a:outerShdw blurRad="38100" dist="38100" dir="2700000" algn="tl">
                    <a:srgbClr val="000000">
                      <a:alpha val="43137"/>
                    </a:srgbClr>
                  </a:outerShdw>
                </a:effectLst>
              </a:rPr>
              <a:t>Tardiness</a:t>
            </a:r>
          </a:p>
          <a:p>
            <a:pPr>
              <a:lnSpc>
                <a:spcPct val="100000"/>
              </a:lnSpc>
              <a:spcAft>
                <a:spcPts val="1800"/>
              </a:spcAft>
            </a:pPr>
            <a:r>
              <a:rPr lang="en-US" sz="4400" b="1" dirty="0">
                <a:solidFill>
                  <a:srgbClr val="FFFF00"/>
                </a:solidFill>
                <a:effectLst>
                  <a:outerShdw blurRad="38100" dist="38100" dir="2700000" algn="tl">
                    <a:srgbClr val="000000">
                      <a:alpha val="43137"/>
                    </a:srgbClr>
                  </a:outerShdw>
                </a:effectLst>
              </a:rPr>
              <a:t>Song Leaders: Lack of preparedness</a:t>
            </a:r>
          </a:p>
          <a:p>
            <a:pPr>
              <a:lnSpc>
                <a:spcPct val="100000"/>
              </a:lnSpc>
              <a:spcAft>
                <a:spcPts val="1800"/>
              </a:spcAft>
            </a:pPr>
            <a:r>
              <a:rPr lang="en-US" sz="4400" b="1" dirty="0">
                <a:solidFill>
                  <a:srgbClr val="FFFF00"/>
                </a:solidFill>
                <a:effectLst>
                  <a:outerShdw blurRad="38100" dist="38100" dir="2700000" algn="tl">
                    <a:srgbClr val="000000">
                      <a:alpha val="43137"/>
                    </a:srgbClr>
                  </a:outerShdw>
                </a:effectLst>
              </a:rPr>
              <a:t>Not enough attending class</a:t>
            </a:r>
          </a:p>
          <a:p>
            <a:pPr>
              <a:lnSpc>
                <a:spcPct val="100000"/>
              </a:lnSpc>
              <a:spcAft>
                <a:spcPts val="1800"/>
              </a:spcAft>
            </a:pPr>
            <a:r>
              <a:rPr lang="en-US" sz="4400" b="1" dirty="0">
                <a:solidFill>
                  <a:srgbClr val="FFFF00"/>
                </a:solidFill>
                <a:effectLst>
                  <a:outerShdw blurRad="38100" dist="38100" dir="2700000" algn="tl">
                    <a:srgbClr val="000000">
                      <a:alpha val="43137"/>
                    </a:srgbClr>
                  </a:outerShdw>
                </a:effectLst>
              </a:rPr>
              <a:t>Other opportunities not taken advantage of by members</a:t>
            </a:r>
          </a:p>
        </p:txBody>
      </p:sp>
      <p:pic>
        <p:nvPicPr>
          <p:cNvPr id="5" name="Picture 4" descr="A black background with a black background&#10;&#10;Description automatically generated with medium confidence">
            <a:extLst>
              <a:ext uri="{FF2B5EF4-FFF2-40B4-BE49-F238E27FC236}">
                <a16:creationId xmlns:a16="http://schemas.microsoft.com/office/drawing/2014/main" id="{3E842911-5541-FD9A-8A5D-665BB81E3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0012"/>
            <a:ext cx="3768923" cy="3927987"/>
          </a:xfrm>
          <a:prstGeom prst="rect">
            <a:avLst/>
          </a:prstGeom>
        </p:spPr>
      </p:pic>
      <p:cxnSp>
        <p:nvCxnSpPr>
          <p:cNvPr id="7" name="Straight Connector 6">
            <a:extLst>
              <a:ext uri="{FF2B5EF4-FFF2-40B4-BE49-F238E27FC236}">
                <a16:creationId xmlns:a16="http://schemas.microsoft.com/office/drawing/2014/main" id="{532E371E-3C65-839D-B22B-6FD082BA5661}"/>
              </a:ext>
            </a:extLst>
          </p:cNvPr>
          <p:cNvCxnSpPr/>
          <p:nvPr/>
        </p:nvCxnSpPr>
        <p:spPr>
          <a:xfrm>
            <a:off x="4237703" y="491613"/>
            <a:ext cx="0" cy="5958348"/>
          </a:xfrm>
          <a:prstGeom prst="line">
            <a:avLst/>
          </a:prstGeom>
          <a:ln w="50800" cap="rnd">
            <a:solidFill>
              <a:schemeClr val="bg1"/>
            </a:solidFill>
            <a:headEnd type="diamond" w="sm" len="med"/>
            <a:tailEnd type="diamond"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58100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6835-9AFB-B843-8929-844F51038989}"/>
              </a:ext>
            </a:extLst>
          </p:cNvPr>
          <p:cNvSpPr>
            <a:spLocks noGrp="1"/>
          </p:cNvSpPr>
          <p:nvPr>
            <p:ph type="ctrTitle"/>
          </p:nvPr>
        </p:nvSpPr>
        <p:spPr>
          <a:xfrm>
            <a:off x="291636" y="951722"/>
            <a:ext cx="3667431" cy="2633950"/>
          </a:xfrm>
        </p:spPr>
        <p:txBody>
          <a:bodyPr anchor="t">
            <a:normAutofit/>
          </a:bodyPr>
          <a:lstStyle/>
          <a:p>
            <a:pPr>
              <a:lnSpc>
                <a:spcPct val="80000"/>
              </a:lnSpc>
            </a:pPr>
            <a:r>
              <a:rPr lang="en-US" sz="7200" dirty="0">
                <a:solidFill>
                  <a:schemeClr val="bg1"/>
                </a:solidFill>
                <a:effectLst>
                  <a:outerShdw blurRad="38100" dist="38100" dir="2700000" algn="tl">
                    <a:srgbClr val="000000">
                      <a:alpha val="43137"/>
                    </a:srgbClr>
                  </a:outerShdw>
                </a:effectLst>
                <a:latin typeface="Alex Brush" panose="02000400000000000000" pitchFamily="2" charset="0"/>
              </a:rPr>
              <a:t>Conclusion</a:t>
            </a:r>
          </a:p>
        </p:txBody>
      </p:sp>
      <p:sp>
        <p:nvSpPr>
          <p:cNvPr id="3" name="Subtitle 2">
            <a:extLst>
              <a:ext uri="{FF2B5EF4-FFF2-40B4-BE49-F238E27FC236}">
                <a16:creationId xmlns:a16="http://schemas.microsoft.com/office/drawing/2014/main" id="{648DACC4-1189-9042-5D7D-68B5B1B8DDC2}"/>
              </a:ext>
            </a:extLst>
          </p:cNvPr>
          <p:cNvSpPr>
            <a:spLocks noGrp="1"/>
          </p:cNvSpPr>
          <p:nvPr>
            <p:ph type="subTitle" idx="1"/>
          </p:nvPr>
        </p:nvSpPr>
        <p:spPr>
          <a:xfrm>
            <a:off x="4326194" y="340659"/>
            <a:ext cx="7413521" cy="6122884"/>
          </a:xfrm>
        </p:spPr>
        <p:txBody>
          <a:bodyPr>
            <a:normAutofit/>
          </a:bodyPr>
          <a:lstStyle/>
          <a:p>
            <a:r>
              <a:rPr lang="en-US" sz="4400" b="1" dirty="0">
                <a:solidFill>
                  <a:schemeClr val="bg1"/>
                </a:solidFill>
                <a:effectLst>
                  <a:outerShdw blurRad="38100" dist="38100" dir="2700000" algn="tl">
                    <a:srgbClr val="000000">
                      <a:alpha val="43137"/>
                    </a:srgbClr>
                  </a:outerShdw>
                </a:effectLst>
              </a:rPr>
              <a:t>Do you disagree with my thoughts today? If so, read the following, and then share your views of just how much zeal God requires!</a:t>
            </a:r>
          </a:p>
          <a:p>
            <a:endParaRPr lang="en-US" sz="4400" b="1" dirty="0">
              <a:solidFill>
                <a:srgbClr val="FFFF00"/>
              </a:solidFill>
              <a:effectLst>
                <a:outerShdw blurRad="38100" dist="38100" dir="2700000" algn="tl">
                  <a:srgbClr val="000000">
                    <a:alpha val="43137"/>
                  </a:srgbClr>
                </a:outerShdw>
              </a:effectLst>
            </a:endParaRPr>
          </a:p>
          <a:p>
            <a:r>
              <a:rPr lang="en-US" sz="4400" b="1" dirty="0">
                <a:solidFill>
                  <a:srgbClr val="FFFF00"/>
                </a:solidFill>
                <a:effectLst>
                  <a:outerShdw blurRad="38100" dist="38100" dir="2700000" algn="tl">
                    <a:srgbClr val="000000">
                      <a:alpha val="43137"/>
                    </a:srgbClr>
                  </a:outerShdw>
                </a:effectLst>
              </a:rPr>
              <a:t>2 Corinthians 4:1</a:t>
            </a:r>
          </a:p>
          <a:p>
            <a:r>
              <a:rPr lang="en-US" sz="4400" b="1" dirty="0">
                <a:solidFill>
                  <a:srgbClr val="FFFF00"/>
                </a:solidFill>
                <a:effectLst>
                  <a:outerShdw blurRad="38100" dist="38100" dir="2700000" algn="tl">
                    <a:srgbClr val="000000">
                      <a:alpha val="43137"/>
                    </a:srgbClr>
                  </a:outerShdw>
                </a:effectLst>
              </a:rPr>
              <a:t>Isaiah 40:31</a:t>
            </a:r>
            <a:endParaRPr lang="en-US" sz="4000" dirty="0">
              <a:solidFill>
                <a:schemeClr val="bg1"/>
              </a:solidFill>
              <a:effectLst>
                <a:outerShdw blurRad="38100" dist="38100" dir="2700000" algn="tl">
                  <a:srgbClr val="000000">
                    <a:alpha val="43137"/>
                  </a:srgbClr>
                </a:outerShdw>
              </a:effectLst>
            </a:endParaRPr>
          </a:p>
        </p:txBody>
      </p:sp>
      <p:pic>
        <p:nvPicPr>
          <p:cNvPr id="5" name="Picture 4" descr="A black background with a black background&#10;&#10;Description automatically generated with medium confidence">
            <a:extLst>
              <a:ext uri="{FF2B5EF4-FFF2-40B4-BE49-F238E27FC236}">
                <a16:creationId xmlns:a16="http://schemas.microsoft.com/office/drawing/2014/main" id="{3E842911-5541-FD9A-8A5D-665BB81E3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0012"/>
            <a:ext cx="3768923" cy="3927987"/>
          </a:xfrm>
          <a:prstGeom prst="rect">
            <a:avLst/>
          </a:prstGeom>
        </p:spPr>
      </p:pic>
      <p:cxnSp>
        <p:nvCxnSpPr>
          <p:cNvPr id="7" name="Straight Connector 6">
            <a:extLst>
              <a:ext uri="{FF2B5EF4-FFF2-40B4-BE49-F238E27FC236}">
                <a16:creationId xmlns:a16="http://schemas.microsoft.com/office/drawing/2014/main" id="{532E371E-3C65-839D-B22B-6FD082BA5661}"/>
              </a:ext>
            </a:extLst>
          </p:cNvPr>
          <p:cNvCxnSpPr/>
          <p:nvPr/>
        </p:nvCxnSpPr>
        <p:spPr>
          <a:xfrm>
            <a:off x="4237703" y="491613"/>
            <a:ext cx="0" cy="5958348"/>
          </a:xfrm>
          <a:prstGeom prst="line">
            <a:avLst/>
          </a:prstGeom>
          <a:ln w="50800" cap="rnd">
            <a:solidFill>
              <a:schemeClr val="bg1"/>
            </a:solidFill>
            <a:headEnd type="diamond" w="sm" len="med"/>
            <a:tailEnd type="diamond"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040891"/>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5300</Words>
  <Application>Microsoft Office PowerPoint</Application>
  <PresentationFormat>Widescreen</PresentationFormat>
  <Paragraphs>156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Alex Brush</vt:lpstr>
      <vt:lpstr>Calibri Light</vt:lpstr>
      <vt:lpstr>Office Theme</vt:lpstr>
      <vt:lpstr>PowerPoint Presentation</vt:lpstr>
      <vt:lpstr>A Zealous People</vt:lpstr>
      <vt:lpstr>We Are Lacking in Zeal!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2023-09-08T18:44:37Z</dcterms:created>
  <dcterms:modified xsi:type="dcterms:W3CDTF">2023-09-17T04:05:39Z</dcterms:modified>
</cp:coreProperties>
</file>