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atura MT Script Capitals" panose="03020802060602070202" pitchFamily="66" charset="0"/>
      <p:regular r:id="rId15"/>
    </p:embeddedFont>
    <p:embeddedFont>
      <p:font typeface="Rockwell" panose="02060603020205020403" pitchFamily="18"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314" autoAdjust="0"/>
  </p:normalViewPr>
  <p:slideViewPr>
    <p:cSldViewPr snapToGrid="0">
      <p:cViewPr varScale="1">
        <p:scale>
          <a:sx n="40" d="100"/>
          <a:sy n="40" d="100"/>
        </p:scale>
        <p:origin x="2246" y="24"/>
      </p:cViewPr>
      <p:guideLst/>
    </p:cSldViewPr>
  </p:slideViewPr>
  <p:notesTextViewPr>
    <p:cViewPr>
      <p:scale>
        <a:sx n="1" d="1"/>
        <a:sy n="1" d="1"/>
      </p:scale>
      <p:origin x="0" y="0"/>
    </p:cViewPr>
  </p:notesTextViewPr>
  <p:notesViewPr>
    <p:cSldViewPr snapToGrid="0">
      <p:cViewPr varScale="1">
        <p:scale>
          <a:sx n="63" d="100"/>
          <a:sy n="63" d="100"/>
        </p:scale>
        <p:origin x="82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A95B8A-DC01-4E8D-B8E5-FA40563095E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dirty="0">
                <a:latin typeface="Matura MT Script Capitals" panose="03020802060602070202" pitchFamily="66" charset="0"/>
              </a:rPr>
              <a:t>Abraham’s Children</a:t>
            </a:r>
          </a:p>
        </p:txBody>
      </p:sp>
      <p:sp>
        <p:nvSpPr>
          <p:cNvPr id="3" name="Date Placeholder 2">
            <a:extLst>
              <a:ext uri="{FF2B5EF4-FFF2-40B4-BE49-F238E27FC236}">
                <a16:creationId xmlns:a16="http://schemas.microsoft.com/office/drawing/2014/main" id="{3BCD0C04-CF5F-484C-B409-D427375595F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November 12, 2017 am</a:t>
            </a:r>
          </a:p>
        </p:txBody>
      </p:sp>
      <p:sp>
        <p:nvSpPr>
          <p:cNvPr id="4" name="Footer Placeholder 3">
            <a:extLst>
              <a:ext uri="{FF2B5EF4-FFF2-40B4-BE49-F238E27FC236}">
                <a16:creationId xmlns:a16="http://schemas.microsoft.com/office/drawing/2014/main" id="{4359B539-7153-4498-BCFA-C9CDB0F1B1A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F229397-440C-4E50-A200-5AB92586629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2757BC4D-CD2F-46E5-8B07-E5008AB8DB41}" type="slidenum">
              <a:rPr lang="en-US" smtClean="0"/>
              <a:t>‹#›</a:t>
            </a:fld>
            <a:endParaRPr lang="en-US" dirty="0"/>
          </a:p>
        </p:txBody>
      </p:sp>
    </p:spTree>
    <p:extLst>
      <p:ext uri="{BB962C8B-B14F-4D97-AF65-F5344CB8AC3E}">
        <p14:creationId xmlns:p14="http://schemas.microsoft.com/office/powerpoint/2010/main" val="2407297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B4EE74-FA06-4003-AAAB-2EA42EDA0D9C}" type="datetimeFigureOut">
              <a:rPr lang="en-US" smtClean="0"/>
              <a:t>11/11/2017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6CC39D-328A-4F95-A34A-9130C661549D}" type="slidenum">
              <a:rPr lang="en-US" smtClean="0"/>
              <a:t>‹#›</a:t>
            </a:fld>
            <a:endParaRPr lang="en-US"/>
          </a:p>
        </p:txBody>
      </p:sp>
    </p:spTree>
    <p:extLst>
      <p:ext uri="{BB962C8B-B14F-4D97-AF65-F5344CB8AC3E}">
        <p14:creationId xmlns:p14="http://schemas.microsoft.com/office/powerpoint/2010/main" val="314948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3:7-10), [John the Baptist’s words while baptizing at the Jordan], </a:t>
            </a:r>
            <a:r>
              <a:rPr lang="en-US" i="1" dirty="0"/>
              <a:t>“</a:t>
            </a:r>
            <a:r>
              <a:rPr lang="en-US" b="0" i="1" dirty="0"/>
              <a:t>But when he saw many of the Pharisees and Sadducees coming to his baptism, he said to them, “Brood of vipers! Who warned you to flee from the wrath to come?</a:t>
            </a:r>
            <a:r>
              <a:rPr lang="en-US" b="0" i="1" baseline="30000" dirty="0"/>
              <a:t> 8</a:t>
            </a:r>
            <a:r>
              <a:rPr lang="en-US" b="0" i="1" dirty="0"/>
              <a:t> Therefore bear fruits worthy of repentance,</a:t>
            </a:r>
            <a:r>
              <a:rPr lang="en-US" b="0" i="1" baseline="30000" dirty="0"/>
              <a:t> 9</a:t>
            </a:r>
            <a:r>
              <a:rPr lang="en-US" b="0" i="1" dirty="0"/>
              <a:t> and do not think to say to yourselves, ‘We have Abraham as our father.’ For I say to you that God is able to raise up children to Abraham from these stones.</a:t>
            </a:r>
            <a:r>
              <a:rPr lang="en-US" b="0" i="1" baseline="30000" dirty="0"/>
              <a:t> 10</a:t>
            </a:r>
            <a:r>
              <a:rPr lang="en-US" b="0" i="1" dirty="0"/>
              <a:t> And even now the ax is laid to the root of the trees. Therefore every tree which does not bear good fruit is cut down and thrown into the fire.”</a:t>
            </a:r>
          </a:p>
          <a:p>
            <a:pPr marL="174708" indent="-174708">
              <a:buFont typeface="Arial" panose="020B0604020202020204" pitchFamily="34" charset="0"/>
              <a:buChar char="•"/>
            </a:pPr>
            <a:r>
              <a:rPr lang="en-US" dirty="0"/>
              <a:t>The Pharisees and Sadducees were proud of their heritage</a:t>
            </a:r>
          </a:p>
          <a:p>
            <a:pPr marL="174708" indent="-174708">
              <a:buFont typeface="Arial" panose="020B0604020202020204" pitchFamily="34" charset="0"/>
              <a:buChar char="•"/>
            </a:pPr>
            <a:r>
              <a:rPr lang="en-US" dirty="0"/>
              <a:t>This pride led them to have a false sense of security regarding their standing with God</a:t>
            </a:r>
          </a:p>
          <a:p>
            <a:pPr marL="174708" indent="-174708">
              <a:buFont typeface="Arial" panose="020B0604020202020204" pitchFamily="34" charset="0"/>
              <a:buChar char="•"/>
            </a:pPr>
            <a:r>
              <a:rPr lang="en-US" b="1" dirty="0"/>
              <a:t>Good lessons can be learned as we consider the truth’s about Abraham’s Children</a:t>
            </a:r>
          </a:p>
          <a:p>
            <a:pPr marL="174708" indent="-174708">
              <a:buFont typeface="Arial" panose="020B0604020202020204" pitchFamily="34" charset="0"/>
              <a:buChar char="•"/>
            </a:pPr>
            <a:endParaRPr lang="en-US" b="1" dirty="0"/>
          </a:p>
          <a:p>
            <a:r>
              <a:rPr lang="en-US" b="1" dirty="0"/>
              <a:t>(Note: Sermon based upon an article by Robert Turner that appeared in the June 1969 issue of Plain Talk)</a:t>
            </a:r>
          </a:p>
        </p:txBody>
      </p:sp>
      <p:sp>
        <p:nvSpPr>
          <p:cNvPr id="4" name="Slide Number Placeholder 3"/>
          <p:cNvSpPr>
            <a:spLocks noGrp="1"/>
          </p:cNvSpPr>
          <p:nvPr>
            <p:ph type="sldNum" sz="quarter" idx="10"/>
          </p:nvPr>
        </p:nvSpPr>
        <p:spPr/>
        <p:txBody>
          <a:bodyPr/>
          <a:lstStyle/>
          <a:p>
            <a:fld id="{626CC39D-328A-4F95-A34A-9130C661549D}" type="slidenum">
              <a:rPr lang="en-US" smtClean="0"/>
              <a:t>1</a:t>
            </a:fld>
            <a:endParaRPr lang="en-US"/>
          </a:p>
        </p:txBody>
      </p:sp>
    </p:spTree>
    <p:extLst>
      <p:ext uri="{BB962C8B-B14F-4D97-AF65-F5344CB8AC3E}">
        <p14:creationId xmlns:p14="http://schemas.microsoft.com/office/powerpoint/2010/main" val="292984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Jehovah repeatedly told the Israelites that they were a chosen people a people for God’s own possession.</a:t>
            </a:r>
          </a:p>
          <a:p>
            <a:r>
              <a:rPr lang="en-US" b="1" dirty="0"/>
              <a:t>(Exodus 19:5-6), </a:t>
            </a:r>
            <a:r>
              <a:rPr lang="en-US" i="1" dirty="0"/>
              <a:t>“Now therefore, </a:t>
            </a:r>
            <a:r>
              <a:rPr lang="en-US" i="1" u="sng" dirty="0"/>
              <a:t>if you will indeed obey My voice and keep My covenant</a:t>
            </a:r>
            <a:r>
              <a:rPr lang="en-US" i="1" dirty="0"/>
              <a:t>, then you shall be a special treasure to Me above all people; for all the earth is Mine.</a:t>
            </a:r>
            <a:r>
              <a:rPr lang="en-US" i="1" baseline="30000" dirty="0"/>
              <a:t> 6</a:t>
            </a:r>
            <a:r>
              <a:rPr lang="en-US" i="1" dirty="0"/>
              <a:t> And you shall be to Me a kingdom of priests and a holy nation.’ These are the words which you shall speak to the children of Israel.”</a:t>
            </a:r>
          </a:p>
          <a:p>
            <a:r>
              <a:rPr lang="en-US" b="1" dirty="0"/>
              <a:t>(Deuteronomy 7:6), </a:t>
            </a:r>
            <a:r>
              <a:rPr lang="en-US" i="1" dirty="0"/>
              <a:t>“For you are a holy people to the Lord your God; the Lord your God has chosen you to be a people for Himself, a special treasure above all the peoples on the face of the earth.” </a:t>
            </a:r>
          </a:p>
          <a:p>
            <a:pPr marL="640594" lvl="1" indent="-174708">
              <a:buFont typeface="Arial" panose="020B0604020202020204" pitchFamily="34" charset="0"/>
              <a:buChar char="•"/>
            </a:pPr>
            <a:r>
              <a:rPr lang="en-US" dirty="0"/>
              <a:t>This an indication of God’s favor toward them, and a call to holiness!</a:t>
            </a:r>
          </a:p>
          <a:p>
            <a:endParaRPr lang="en-US" dirty="0"/>
          </a:p>
          <a:p>
            <a:r>
              <a:rPr lang="en-US" b="1" dirty="0"/>
              <a:t>These same expressions are applied to the people of God in Christ — spiritual Israel. </a:t>
            </a:r>
            <a:endParaRPr lang="en-US" dirty="0"/>
          </a:p>
          <a:p>
            <a:r>
              <a:rPr lang="en-US" b="1" dirty="0"/>
              <a:t>(1 Peter 2:9-10), </a:t>
            </a:r>
            <a:r>
              <a:rPr lang="en-US" i="1" dirty="0"/>
              <a:t>“But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p>
          <a:p>
            <a:r>
              <a:rPr lang="en-US" b="1" dirty="0"/>
              <a:t>(Titus 2:14), </a:t>
            </a:r>
            <a:r>
              <a:rPr lang="en-US" i="1" dirty="0"/>
              <a:t>“who gave Himself for us, that He might redeem us from every lawless deed and purify for Himself His own special people, </a:t>
            </a:r>
            <a:r>
              <a:rPr lang="en-US" i="1" u="sng" dirty="0"/>
              <a:t>zealous for good works</a:t>
            </a:r>
            <a:r>
              <a:rPr lang="en-US" i="1" dirty="0"/>
              <a:t>.”</a:t>
            </a:r>
          </a:p>
          <a:p>
            <a:endParaRPr lang="en-US" dirty="0"/>
          </a:p>
          <a:p>
            <a:r>
              <a:rPr lang="en-US" b="1" dirty="0"/>
              <a:t>Those who obey the call of the gospel — who come into fellowship with God in Jesus Christ — are God’s people in a special or peculiar sense.</a:t>
            </a:r>
            <a:endParaRPr lang="en-US" dirty="0"/>
          </a:p>
        </p:txBody>
      </p:sp>
      <p:sp>
        <p:nvSpPr>
          <p:cNvPr id="4" name="Slide Number Placeholder 3"/>
          <p:cNvSpPr>
            <a:spLocks noGrp="1"/>
          </p:cNvSpPr>
          <p:nvPr>
            <p:ph type="sldNum" sz="quarter" idx="10"/>
          </p:nvPr>
        </p:nvSpPr>
        <p:spPr/>
        <p:txBody>
          <a:bodyPr/>
          <a:lstStyle/>
          <a:p>
            <a:fld id="{626CC39D-328A-4F95-A34A-9130C661549D}" type="slidenum">
              <a:rPr lang="en-US" smtClean="0"/>
              <a:t>2</a:t>
            </a:fld>
            <a:endParaRPr lang="en-US"/>
          </a:p>
        </p:txBody>
      </p:sp>
    </p:spTree>
    <p:extLst>
      <p:ext uri="{BB962C8B-B14F-4D97-AF65-F5344CB8AC3E}">
        <p14:creationId xmlns:p14="http://schemas.microsoft.com/office/powerpoint/2010/main" val="180754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are aware that many Jews were lifted by Pride by God’s special treatment</a:t>
            </a:r>
          </a:p>
          <a:p>
            <a:pPr marL="640594" lvl="1" indent="-174708">
              <a:buFont typeface="Arial" panose="020B0604020202020204" pitchFamily="34" charset="0"/>
              <a:buChar char="•"/>
            </a:pPr>
            <a:r>
              <a:rPr lang="en-US" dirty="0"/>
              <a:t>Thought themselves superior by virtue of their ancestry</a:t>
            </a:r>
          </a:p>
          <a:p>
            <a:pPr marL="640594" lvl="1" indent="-174708">
              <a:buFont typeface="Arial" panose="020B0604020202020204" pitchFamily="34" charset="0"/>
              <a:buChar char="•"/>
            </a:pPr>
            <a:r>
              <a:rPr lang="en-US" dirty="0"/>
              <a:t>Forgot the specific purpose for their choosing – to prepare for the coming Messiah</a:t>
            </a:r>
          </a:p>
          <a:p>
            <a:r>
              <a:rPr lang="en-US" b="1" dirty="0"/>
              <a:t>(Matthew 3:9), </a:t>
            </a:r>
            <a:r>
              <a:rPr lang="en-US" i="1" dirty="0"/>
              <a:t>“We have Abraham as our father.”</a:t>
            </a:r>
          </a:p>
          <a:p>
            <a:r>
              <a:rPr lang="en-US" b="1" i="1" dirty="0"/>
              <a:t>(Luke 18:11) [The self-Righteous Pharisee],</a:t>
            </a:r>
            <a:r>
              <a:rPr lang="en-US" i="1" dirty="0"/>
              <a:t> </a:t>
            </a:r>
            <a:r>
              <a:rPr lang="en-US" dirty="0"/>
              <a:t>“</a:t>
            </a:r>
            <a:r>
              <a:rPr lang="en-US" i="0" dirty="0"/>
              <a:t>The Pharisee stood and prayed thus with himself, ‘God, I thank You that I am not like other men—extortioners, unjust, adulterers, or even as this tax collector.”</a:t>
            </a:r>
          </a:p>
          <a:p>
            <a:pPr marL="640594" lvl="1" indent="-174708">
              <a:buFont typeface="Arial" panose="020B0604020202020204" pitchFamily="34" charset="0"/>
              <a:buChar char="•"/>
            </a:pPr>
            <a:r>
              <a:rPr lang="en-US" dirty="0"/>
              <a:t>Note:  Jesus’ admonition was directed toward, “</a:t>
            </a:r>
            <a:r>
              <a:rPr lang="en-US" i="0" dirty="0"/>
              <a:t>some who trusted in themselves that they were righteous, and despised others.”</a:t>
            </a:r>
            <a:r>
              <a:rPr lang="en-US" b="1" i="0" dirty="0"/>
              <a:t> (9)</a:t>
            </a:r>
            <a:endParaRPr lang="en-US" b="1" dirty="0"/>
          </a:p>
          <a:p>
            <a:r>
              <a:rPr lang="en-US" b="1" dirty="0"/>
              <a:t>Individual and national responsibility to be faithful to God was smothered by a pride in identity </a:t>
            </a:r>
            <a:r>
              <a:rPr lang="en-US" dirty="0"/>
              <a:t>(We have Abraham to our father Matt. 3: 7-f) — an identity which became external only, and lost its inner and true significance.</a:t>
            </a:r>
          </a:p>
          <a:p>
            <a:pPr marL="174708" indent="-174708">
              <a:buFont typeface="Arial" panose="020B0604020202020204" pitchFamily="34" charset="0"/>
              <a:buChar char="•"/>
            </a:pPr>
            <a:r>
              <a:rPr lang="en-US" b="1" dirty="0"/>
              <a:t>If the Jews, and those who claim to be spiritual Israelites, will read Deuteronomy 7: 7-11 this significant statement should dampen false pride.</a:t>
            </a:r>
          </a:p>
          <a:p>
            <a:r>
              <a:rPr lang="en-US" b="1" dirty="0"/>
              <a:t>(Deuteronomy 7:7-11), [Moses’ words to Israel], </a:t>
            </a:r>
            <a:r>
              <a:rPr lang="en-US" i="1" dirty="0"/>
              <a:t>“The Lord did not set His love on you nor choose you because you were more in number than any other people, </a:t>
            </a:r>
            <a:r>
              <a:rPr lang="en-US" i="1" u="sng" dirty="0"/>
              <a:t>for you were the least of all peoples</a:t>
            </a:r>
            <a:r>
              <a:rPr lang="en-US" i="1" dirty="0"/>
              <a:t>;</a:t>
            </a:r>
            <a:r>
              <a:rPr lang="en-US" i="1" baseline="30000" dirty="0"/>
              <a:t> 8</a:t>
            </a:r>
            <a:r>
              <a:rPr lang="en-US" i="1" dirty="0"/>
              <a:t> but because the Lord loves you, and because He would keep the oath which He swore to your fathers, the Lord has brought you out with a mighty hand, and redeemed you from the house of bondage, from the hand of Pharaoh king of Egypt. </a:t>
            </a:r>
            <a:r>
              <a:rPr lang="en-US" i="1" baseline="30000" dirty="0"/>
              <a:t>9</a:t>
            </a:r>
            <a:r>
              <a:rPr lang="en-US" i="1" dirty="0"/>
              <a:t> “Therefore know that the Lord your God, He is God, the faithful God who keeps covenant and mercy for a thousand generations </a:t>
            </a:r>
            <a:r>
              <a:rPr lang="en-US" i="1" u="sng" dirty="0"/>
              <a:t>with those who love Him and keep His commandments</a:t>
            </a:r>
            <a:r>
              <a:rPr lang="en-US" i="1" dirty="0"/>
              <a:t>;</a:t>
            </a:r>
            <a:r>
              <a:rPr lang="en-US" i="1" baseline="30000" dirty="0"/>
              <a:t> 10</a:t>
            </a:r>
            <a:r>
              <a:rPr lang="en-US" i="1" dirty="0"/>
              <a:t> and He repays those who hate Him to their face, to destroy them. He will not be slack with him who hates Him; He will repay him to his face.</a:t>
            </a:r>
            <a:r>
              <a:rPr lang="en-US" i="1" baseline="30000" dirty="0"/>
              <a:t> 11</a:t>
            </a:r>
            <a:r>
              <a:rPr lang="en-US" i="1" dirty="0"/>
              <a:t> </a:t>
            </a:r>
            <a:r>
              <a:rPr lang="en-US" b="0" i="1" u="sng" dirty="0"/>
              <a:t>Therefore you shall keep the commandment, the statutes, and the judgments which I command you today, to observe them</a:t>
            </a:r>
            <a:r>
              <a:rPr lang="en-US" i="1" dirty="0"/>
              <a:t>.”</a:t>
            </a:r>
          </a:p>
        </p:txBody>
      </p:sp>
      <p:sp>
        <p:nvSpPr>
          <p:cNvPr id="4" name="Slide Number Placeholder 3"/>
          <p:cNvSpPr>
            <a:spLocks noGrp="1"/>
          </p:cNvSpPr>
          <p:nvPr>
            <p:ph type="sldNum" sz="quarter" idx="10"/>
          </p:nvPr>
        </p:nvSpPr>
        <p:spPr/>
        <p:txBody>
          <a:bodyPr/>
          <a:lstStyle/>
          <a:p>
            <a:fld id="{626CC39D-328A-4F95-A34A-9130C661549D}" type="slidenum">
              <a:rPr lang="en-US" smtClean="0"/>
              <a:t>3</a:t>
            </a:fld>
            <a:endParaRPr lang="en-US"/>
          </a:p>
        </p:txBody>
      </p:sp>
    </p:spTree>
    <p:extLst>
      <p:ext uri="{BB962C8B-B14F-4D97-AF65-F5344CB8AC3E}">
        <p14:creationId xmlns:p14="http://schemas.microsoft.com/office/powerpoint/2010/main" val="153668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Israel was the fewest of all peoples, wholly dependent upon God for protection and mercy.</a:t>
            </a:r>
          </a:p>
          <a:p>
            <a:pPr marL="174708" indent="-174708">
              <a:buFont typeface="Arial" panose="020B0604020202020204" pitchFamily="34" charset="0"/>
              <a:buChar char="•"/>
            </a:pPr>
            <a:r>
              <a:rPr lang="en-US" b="1" dirty="0"/>
              <a:t>Christians were lost in sin, and without hope, when Christ died for you.</a:t>
            </a:r>
          </a:p>
          <a:p>
            <a:r>
              <a:rPr lang="en-US" b="1" dirty="0"/>
              <a:t>(Roman 5:8-10), </a:t>
            </a:r>
            <a:r>
              <a:rPr lang="en-US" i="1" dirty="0"/>
              <a:t>“But God demonstrates His own love toward us, in that while we were still sinners, Christ died for us.</a:t>
            </a:r>
            <a:r>
              <a:rPr lang="en-US" i="1" baseline="30000" dirty="0"/>
              <a:t> 9</a:t>
            </a:r>
            <a:r>
              <a:rPr lang="en-US" i="1" dirty="0"/>
              <a:t> Much more then, having now been justified by His blood, we shall be saved from wrath through Him.</a:t>
            </a:r>
            <a:r>
              <a:rPr lang="en-US" i="1" baseline="30000" dirty="0"/>
              <a:t> 10</a:t>
            </a:r>
            <a:r>
              <a:rPr lang="en-US" i="1" dirty="0"/>
              <a:t> For if when we were enemies we were reconciled to God through the death of His Son, much more, having been reconciled, we shall be saved by His life.”</a:t>
            </a:r>
          </a:p>
          <a:p>
            <a:r>
              <a:rPr lang="en-US" b="1" dirty="0"/>
              <a:t>(Ephesians 2:13), </a:t>
            </a:r>
            <a:r>
              <a:rPr lang="en-US" i="1" dirty="0"/>
              <a:t>“But now in Christ Jesus you who once were far off have been brought near by the blood of Christ.”</a:t>
            </a:r>
          </a:p>
          <a:p>
            <a:pPr marL="174708" indent="-174708">
              <a:buFont typeface="Arial" panose="020B0604020202020204" pitchFamily="34" charset="0"/>
              <a:buChar char="•"/>
            </a:pPr>
            <a:r>
              <a:rPr lang="en-US" dirty="0"/>
              <a:t>How easily man forgets his dependence upon God. The church grows and we praise the </a:t>
            </a:r>
            <a:r>
              <a:rPr lang="en-US" b="1" dirty="0"/>
              <a:t>product</a:t>
            </a:r>
            <a:r>
              <a:rPr lang="en-US" dirty="0"/>
              <a:t> of Gods mercy instead of the God who made the church possible.</a:t>
            </a:r>
          </a:p>
          <a:p>
            <a:pPr marL="174708" indent="-174708">
              <a:buFont typeface="Arial" panose="020B0604020202020204" pitchFamily="34" charset="0"/>
              <a:buChar char="•"/>
            </a:pPr>
            <a:r>
              <a:rPr lang="en-US" dirty="0"/>
              <a:t>We are chosen because God loved His creatures — so loved them that He gave His Son to die for their sins. </a:t>
            </a:r>
          </a:p>
          <a:p>
            <a:r>
              <a:rPr lang="en-US" b="1" dirty="0"/>
              <a:t>(John 3:16), </a:t>
            </a:r>
            <a:r>
              <a:rPr lang="en-US" i="1" dirty="0"/>
              <a:t>“For God so loved the world that He gave His only begotten Son, that whoever believes in Him should not perish but have everlasting life.</a:t>
            </a:r>
            <a:r>
              <a:rPr lang="en-US" i="1" baseline="30000" dirty="0"/>
              <a:t> 17</a:t>
            </a:r>
            <a:r>
              <a:rPr lang="en-US" i="1" dirty="0"/>
              <a:t> For God did not send His Son into the world to condemn the world, but that the world through Him might be saved.”</a:t>
            </a:r>
          </a:p>
          <a:p>
            <a:pPr marL="174708" indent="-174708">
              <a:buFont typeface="Arial" panose="020B0604020202020204" pitchFamily="34" charset="0"/>
              <a:buChar char="•"/>
            </a:pPr>
            <a:r>
              <a:rPr lang="en-US" dirty="0"/>
              <a:t>It was Gods love for fallen mankind that initiated His covenant and promises to Abraham </a:t>
            </a:r>
          </a:p>
          <a:p>
            <a:pPr marL="174708" indent="-174708">
              <a:buFont typeface="Arial" panose="020B0604020202020204" pitchFamily="34" charset="0"/>
              <a:buChar char="•"/>
            </a:pPr>
            <a:r>
              <a:rPr lang="en-US" dirty="0"/>
              <a:t>Nation, Land &amp; SEED (That in Christ all would be blessed)</a:t>
            </a:r>
          </a:p>
          <a:p>
            <a:r>
              <a:rPr lang="en-US" b="1" dirty="0"/>
              <a:t>(Galatians 3:8-9), </a:t>
            </a:r>
            <a:r>
              <a:rPr lang="en-US" i="1" dirty="0"/>
              <a:t>“And the Scripture, foreseeing that God would justify the Gentiles by faith, preached the gospel to Abraham beforehand, saying, “In you all the nations shall be blessed.”</a:t>
            </a:r>
            <a:r>
              <a:rPr lang="en-US" i="1" baseline="30000" dirty="0"/>
              <a:t> 9</a:t>
            </a:r>
            <a:r>
              <a:rPr lang="en-US" i="1" dirty="0"/>
              <a:t> So then those who are of faith are blessed with believing Abraham.”</a:t>
            </a:r>
          </a:p>
        </p:txBody>
      </p:sp>
      <p:sp>
        <p:nvSpPr>
          <p:cNvPr id="4" name="Slide Number Placeholder 3"/>
          <p:cNvSpPr>
            <a:spLocks noGrp="1"/>
          </p:cNvSpPr>
          <p:nvPr>
            <p:ph type="sldNum" sz="quarter" idx="10"/>
          </p:nvPr>
        </p:nvSpPr>
        <p:spPr/>
        <p:txBody>
          <a:bodyPr/>
          <a:lstStyle/>
          <a:p>
            <a:fld id="{626CC39D-328A-4F95-A34A-9130C661549D}" type="slidenum">
              <a:rPr lang="en-US" smtClean="0"/>
              <a:t>4</a:t>
            </a:fld>
            <a:endParaRPr lang="en-US"/>
          </a:p>
        </p:txBody>
      </p:sp>
    </p:spTree>
    <p:extLst>
      <p:ext uri="{BB962C8B-B14F-4D97-AF65-F5344CB8AC3E}">
        <p14:creationId xmlns:p14="http://schemas.microsoft.com/office/powerpoint/2010/main" val="394529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9561"/>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too, as spiritual heirs of Abraham, have been chosen and developed for a specific purpose:  </a:t>
            </a:r>
            <a:r>
              <a:rPr lang="en-US" b="1" dirty="0">
                <a:latin typeface="Calibri" panose="020F0502020204030204" pitchFamily="34" charset="0"/>
                <a:cs typeface="Calibri" panose="020F0502020204030204" pitchFamily="34" charset="0"/>
              </a:rPr>
              <a:t>Glorify and Promote the Christ!</a:t>
            </a:r>
          </a:p>
          <a:p>
            <a:pPr marL="174708" indent="-174708">
              <a:buFont typeface="Arial" panose="020B0604020202020204" pitchFamily="34" charset="0"/>
              <a:buChar char="•"/>
            </a:pPr>
            <a:r>
              <a:rPr lang="en-US" b="1" dirty="0">
                <a:latin typeface="Calibri" panose="020F0502020204030204" pitchFamily="34" charset="0"/>
                <a:cs typeface="Calibri" panose="020F0502020204030204" pitchFamily="34" charset="0"/>
              </a:rPr>
              <a:t>God’s people today can lose their spiritual standing (just as the Israelites), if we are lifted with pride in external, superficial things.</a:t>
            </a:r>
          </a:p>
          <a:p>
            <a:r>
              <a:rPr lang="en-US" b="1" dirty="0">
                <a:latin typeface="Calibri" panose="020F0502020204030204" pitchFamily="34" charset="0"/>
                <a:cs typeface="Calibri" panose="020F0502020204030204" pitchFamily="34" charset="0"/>
              </a:rPr>
              <a:t>(James 4:7-10), </a:t>
            </a:r>
            <a:r>
              <a:rPr lang="en-US" i="1" dirty="0">
                <a:latin typeface="Calibri" panose="020F0502020204030204" pitchFamily="34" charset="0"/>
                <a:cs typeface="Calibri" panose="020F0502020204030204" pitchFamily="34" charset="0"/>
              </a:rPr>
              <a:t>“</a:t>
            </a:r>
            <a:r>
              <a:rPr lang="en-US" b="0" i="1" dirty="0"/>
              <a:t>Therefore </a:t>
            </a:r>
            <a:r>
              <a:rPr lang="en-US" b="0" i="1" u="sng" dirty="0"/>
              <a:t>submit to God</a:t>
            </a:r>
            <a:r>
              <a:rPr lang="en-US" b="0" i="1" dirty="0"/>
              <a:t>. Resist the devil and he will flee from you.</a:t>
            </a:r>
            <a:r>
              <a:rPr lang="en-US" b="0" i="1" baseline="30000" dirty="0"/>
              <a:t> 8</a:t>
            </a:r>
            <a:r>
              <a:rPr lang="en-US" b="0" i="1" dirty="0"/>
              <a:t> Draw near to God and He will draw near to you. Cleanse your hands, you sinners; and purify your hearts, you double-minded.</a:t>
            </a:r>
            <a:r>
              <a:rPr lang="en-US" b="0" i="1" baseline="30000" dirty="0"/>
              <a:t> 9</a:t>
            </a:r>
            <a:r>
              <a:rPr lang="en-US" b="0" i="1" dirty="0"/>
              <a:t> </a:t>
            </a:r>
            <a:r>
              <a:rPr lang="en-US" b="0" i="1" u="sng" dirty="0"/>
              <a:t>Lament and mourn </a:t>
            </a:r>
            <a:r>
              <a:rPr lang="en-US" b="0" i="1" dirty="0"/>
              <a:t>and weep! Let your laughter be turned to mourning and your joy to gloom.</a:t>
            </a:r>
            <a:r>
              <a:rPr lang="en-US" b="0" i="1" baseline="30000" dirty="0"/>
              <a:t> 10</a:t>
            </a:r>
            <a:r>
              <a:rPr lang="en-US" b="0" i="1" dirty="0"/>
              <a:t> </a:t>
            </a:r>
            <a:r>
              <a:rPr lang="en-US" b="0" i="1" u="sng" dirty="0"/>
              <a:t>Humble yourselves in the sight of the Lo</a:t>
            </a:r>
            <a:r>
              <a:rPr lang="en-US" b="0" i="1" dirty="0"/>
              <a:t>rd, and He will lift you up.”</a:t>
            </a:r>
            <a:endParaRPr lang="en-US" i="1" dirty="0">
              <a:latin typeface="Calibri" panose="020F0502020204030204" pitchFamily="34" charset="0"/>
              <a:cs typeface="Calibri" panose="020F0502020204030204" pitchFamily="34" charset="0"/>
            </a:endParaRPr>
          </a:p>
          <a:p>
            <a:endParaRPr lang="en-US" dirty="0"/>
          </a:p>
          <a:p>
            <a:r>
              <a:rPr lang="en-US" dirty="0"/>
              <a:t>Consider our words, “We are the church of Christ”.  (Sounds suspiciously like, “We have Abraham as our Father.”</a:t>
            </a:r>
          </a:p>
          <a:p>
            <a:pPr marL="174708" indent="-174708">
              <a:buFont typeface="Arial" panose="020B0604020202020204" pitchFamily="34" charset="0"/>
              <a:buChar char="•"/>
            </a:pPr>
            <a:r>
              <a:rPr lang="en-US" dirty="0"/>
              <a:t>Our faithfulness should not be to the ones who inhabit this church building</a:t>
            </a:r>
          </a:p>
          <a:p>
            <a:pPr marL="174708" indent="-174708">
              <a:buFont typeface="Arial" panose="020B0604020202020204" pitchFamily="34" charset="0"/>
              <a:buChar char="•"/>
            </a:pPr>
            <a:r>
              <a:rPr lang="en-US" dirty="0"/>
              <a:t>Our allegiance is not even to the church of Christ (this is putting the effect before the cause)</a:t>
            </a:r>
          </a:p>
          <a:p>
            <a:pPr marL="174708" indent="-174708">
              <a:buFont typeface="Arial" panose="020B0604020202020204" pitchFamily="34" charset="0"/>
              <a:buChar char="•"/>
            </a:pPr>
            <a:r>
              <a:rPr lang="en-US" b="1" dirty="0"/>
              <a:t>Our allegiance is to Jesus Christ, and it is to Him that we must humbly submit.</a:t>
            </a:r>
          </a:p>
        </p:txBody>
      </p:sp>
      <p:sp>
        <p:nvSpPr>
          <p:cNvPr id="4" name="Slide Number Placeholder 3"/>
          <p:cNvSpPr>
            <a:spLocks noGrp="1"/>
          </p:cNvSpPr>
          <p:nvPr>
            <p:ph type="sldNum" sz="quarter" idx="10"/>
          </p:nvPr>
        </p:nvSpPr>
        <p:spPr/>
        <p:txBody>
          <a:bodyPr/>
          <a:lstStyle/>
          <a:p>
            <a:pPr defTabSz="465887"/>
            <a:fld id="{626CC39D-328A-4F95-A34A-9130C661549D}" type="slidenum">
              <a:rPr lang="en-US">
                <a:solidFill>
                  <a:prstClr val="black"/>
                </a:solidFill>
                <a:latin typeface="Calibri" panose="020F0502020204030204"/>
              </a:rPr>
              <a:pPr defTabSz="465887"/>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9758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11/11/2017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11/11/2017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11/11/2017</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11/11/2017</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11/11/2017</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11/11/2017</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11/11/2017</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11/11/2017</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064E-BB32-494C-B44E-7E635814EAF2}"/>
              </a:ext>
            </a:extLst>
          </p:cNvPr>
          <p:cNvSpPr>
            <a:spLocks noGrp="1"/>
          </p:cNvSpPr>
          <p:nvPr>
            <p:ph type="ctrTitle"/>
          </p:nvPr>
        </p:nvSpPr>
        <p:spPr>
          <a:xfrm>
            <a:off x="1681018" y="853545"/>
            <a:ext cx="8839200" cy="1450487"/>
          </a:xfrm>
        </p:spPr>
        <p:txBody>
          <a:bodyPr anchor="t">
            <a:normAutofit/>
          </a:bodyPr>
          <a:lstStyle/>
          <a:p>
            <a:r>
              <a:rPr lang="en-US" sz="7200" dirty="0">
                <a:solidFill>
                  <a:schemeClr val="tx1"/>
                </a:solidFill>
                <a:latin typeface="Matura MT Script Capitals" panose="03020802060602070202" pitchFamily="66" charset="0"/>
              </a:rPr>
              <a:t>Abraham’s Children</a:t>
            </a:r>
          </a:p>
        </p:txBody>
      </p:sp>
      <p:sp>
        <p:nvSpPr>
          <p:cNvPr id="3" name="Subtitle 2">
            <a:extLst>
              <a:ext uri="{FF2B5EF4-FFF2-40B4-BE49-F238E27FC236}">
                <a16:creationId xmlns:a16="http://schemas.microsoft.com/office/drawing/2014/main" id="{98E6E77B-D54E-4BEE-9AC3-6497E0EC1DD3}"/>
              </a:ext>
            </a:extLst>
          </p:cNvPr>
          <p:cNvSpPr>
            <a:spLocks noGrp="1"/>
          </p:cNvSpPr>
          <p:nvPr>
            <p:ph type="subTitle" idx="1"/>
          </p:nvPr>
        </p:nvSpPr>
        <p:spPr>
          <a:xfrm>
            <a:off x="1759237" y="2124742"/>
            <a:ext cx="8673427" cy="2962647"/>
          </a:xfrm>
        </p:spPr>
        <p:txBody>
          <a:bodyPr>
            <a:normAutofit/>
          </a:bodyPr>
          <a:lstStyle/>
          <a:p>
            <a:pPr indent="176213" algn="l"/>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think to say to yourselves, ‘We have Abraham as our father.’  For I say to you that God is able to raise up children from these stones.”</a:t>
            </a:r>
          </a:p>
        </p:txBody>
      </p:sp>
      <p:sp>
        <p:nvSpPr>
          <p:cNvPr id="4" name="TextBox 3">
            <a:extLst>
              <a:ext uri="{FF2B5EF4-FFF2-40B4-BE49-F238E27FC236}">
                <a16:creationId xmlns:a16="http://schemas.microsoft.com/office/drawing/2014/main" id="{09CAC69C-6B87-4031-AC2B-994707952EF4}"/>
              </a:ext>
            </a:extLst>
          </p:cNvPr>
          <p:cNvSpPr txBox="1"/>
          <p:nvPr/>
        </p:nvSpPr>
        <p:spPr>
          <a:xfrm flipH="1">
            <a:off x="6095950" y="5768435"/>
            <a:ext cx="4031605"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Matthew 3:9</a:t>
            </a:r>
          </a:p>
        </p:txBody>
      </p:sp>
    </p:spTree>
    <p:extLst>
      <p:ext uri="{BB962C8B-B14F-4D97-AF65-F5344CB8AC3E}">
        <p14:creationId xmlns:p14="http://schemas.microsoft.com/office/powerpoint/2010/main" val="15454882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E28F-0FD0-4B25-B373-37751C363084}"/>
              </a:ext>
            </a:extLst>
          </p:cNvPr>
          <p:cNvSpPr>
            <a:spLocks noGrp="1"/>
          </p:cNvSpPr>
          <p:nvPr>
            <p:ph type="title"/>
          </p:nvPr>
        </p:nvSpPr>
        <p:spPr>
          <a:xfrm>
            <a:off x="684106" y="89647"/>
            <a:ext cx="3816179" cy="5091951"/>
          </a:xfrm>
        </p:spPr>
        <p:txBody>
          <a:bodyPr>
            <a:noAutofit/>
          </a:bodyPr>
          <a:lstStyle/>
          <a:p>
            <a:r>
              <a:rPr lang="en-US" sz="6000" dirty="0">
                <a:solidFill>
                  <a:schemeClr val="tx1"/>
                </a:solidFill>
                <a:latin typeface="Matura MT Script Capitals" panose="03020802060602070202" pitchFamily="66" charset="0"/>
              </a:rPr>
              <a:t>the</a:t>
            </a:r>
            <a:br>
              <a:rPr lang="en-US" sz="6000" dirty="0">
                <a:solidFill>
                  <a:schemeClr val="tx1"/>
                </a:solidFill>
                <a:latin typeface="Matura MT Script Capitals" panose="03020802060602070202" pitchFamily="66" charset="0"/>
              </a:rPr>
            </a:br>
            <a:r>
              <a:rPr lang="en-US" sz="6000" dirty="0">
                <a:solidFill>
                  <a:schemeClr val="tx1"/>
                </a:solidFill>
                <a:latin typeface="Matura MT Script Capitals" panose="03020802060602070202" pitchFamily="66" charset="0"/>
              </a:rPr>
              <a:t>Israelites were a chosen people</a:t>
            </a:r>
          </a:p>
        </p:txBody>
      </p:sp>
      <p:sp>
        <p:nvSpPr>
          <p:cNvPr id="3" name="Content Placeholder 2">
            <a:extLst>
              <a:ext uri="{FF2B5EF4-FFF2-40B4-BE49-F238E27FC236}">
                <a16:creationId xmlns:a16="http://schemas.microsoft.com/office/drawing/2014/main" id="{FC0991A3-B2D3-4A9F-B6E5-680640FEB3BC}"/>
              </a:ext>
            </a:extLst>
          </p:cNvPr>
          <p:cNvSpPr>
            <a:spLocks noGrp="1"/>
          </p:cNvSpPr>
          <p:nvPr>
            <p:ph idx="1"/>
          </p:nvPr>
        </p:nvSpPr>
        <p:spPr>
          <a:xfrm>
            <a:off x="4876799" y="591670"/>
            <a:ext cx="7171765" cy="5862917"/>
          </a:xfrm>
        </p:spPr>
        <p:txBody>
          <a:bodyPr anchor="t">
            <a:normAutofit lnSpcReduction="10000"/>
          </a:bodyPr>
          <a:lstStyle/>
          <a:p>
            <a:pPr marL="466725" indent="-466725">
              <a:lnSpc>
                <a:spcPct val="100000"/>
              </a:lnSpc>
              <a:spcBef>
                <a:spcPts val="0"/>
              </a:spcBef>
              <a:spcAft>
                <a:spcPts val="600"/>
              </a:spcAft>
            </a:pPr>
            <a:r>
              <a:rPr lang="en-US" sz="4400" b="1" cap="small" dirty="0">
                <a:latin typeface="Calibri" panose="020F0502020204030204" pitchFamily="34" charset="0"/>
                <a:cs typeface="Calibri" panose="020F0502020204030204" pitchFamily="34" charset="0"/>
              </a:rPr>
              <a:t>Jehovah claimed them   </a:t>
            </a:r>
            <a:r>
              <a:rPr lang="en-US" sz="4000" dirty="0">
                <a:latin typeface="Calibri" panose="020F0502020204030204" pitchFamily="34" charset="0"/>
                <a:cs typeface="Calibri" panose="020F0502020204030204" pitchFamily="34" charset="0"/>
              </a:rPr>
              <a:t>(Exodus 19:5-6; Deut. 7:6)</a:t>
            </a:r>
          </a:p>
          <a:p>
            <a:pPr marL="466725" indent="-466725">
              <a:lnSpc>
                <a:spcPct val="100000"/>
              </a:lnSpc>
              <a:spcBef>
                <a:spcPts val="0"/>
              </a:spcBef>
              <a:spcAft>
                <a:spcPts val="600"/>
              </a:spcAft>
            </a:pPr>
            <a:r>
              <a:rPr lang="en-US" sz="4400" b="1" cap="small" dirty="0">
                <a:latin typeface="Calibri" panose="020F0502020204030204" pitchFamily="34" charset="0"/>
                <a:cs typeface="Calibri" panose="020F0502020204030204" pitchFamily="34" charset="0"/>
              </a:rPr>
              <a:t>Same expressions applied to the people of God in Christ    </a:t>
            </a:r>
            <a:r>
              <a:rPr lang="en-US" sz="4000" dirty="0">
                <a:latin typeface="Calibri" panose="020F0502020204030204" pitchFamily="34" charset="0"/>
                <a:cs typeface="Calibri" panose="020F0502020204030204" pitchFamily="34" charset="0"/>
              </a:rPr>
              <a:t>(1 Peter 2:9; Titus 2:14)</a:t>
            </a:r>
          </a:p>
          <a:p>
            <a:pPr marL="466725" indent="-466725">
              <a:lnSpc>
                <a:spcPct val="100000"/>
              </a:lnSpc>
              <a:spcBef>
                <a:spcPts val="0"/>
              </a:spcBef>
              <a:spcAft>
                <a:spcPts val="600"/>
              </a:spcAft>
            </a:pPr>
            <a:endParaRPr lang="en-US" sz="4400" dirty="0">
              <a:latin typeface="Calibri" panose="020F0502020204030204" pitchFamily="34" charset="0"/>
              <a:cs typeface="Calibri" panose="020F0502020204030204" pitchFamily="34" charset="0"/>
            </a:endParaRPr>
          </a:p>
          <a:p>
            <a:pPr marL="0" indent="0" algn="ctr">
              <a:lnSpc>
                <a:spcPct val="100000"/>
              </a:lnSpc>
              <a:spcBef>
                <a:spcPts val="0"/>
              </a:spcBef>
              <a:spcAft>
                <a:spcPts val="600"/>
              </a:spcAft>
              <a:buNone/>
            </a:pPr>
            <a:r>
              <a:rPr lang="en-US" sz="4400" b="1" dirty="0">
                <a:latin typeface="Calibri" panose="020F0502020204030204" pitchFamily="34" charset="0"/>
                <a:cs typeface="Calibri" panose="020F0502020204030204" pitchFamily="34" charset="0"/>
              </a:rPr>
              <a:t>Those who obey the gospel</a:t>
            </a:r>
            <a:br>
              <a:rPr lang="en-US" sz="4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are God’s people in a</a:t>
            </a:r>
            <a:br>
              <a:rPr lang="en-US" sz="4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special sense!</a:t>
            </a:r>
          </a:p>
        </p:txBody>
      </p:sp>
    </p:spTree>
    <p:extLst>
      <p:ext uri="{BB962C8B-B14F-4D97-AF65-F5344CB8AC3E}">
        <p14:creationId xmlns:p14="http://schemas.microsoft.com/office/powerpoint/2010/main" val="393340645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E28F-0FD0-4B25-B373-37751C363084}"/>
              </a:ext>
            </a:extLst>
          </p:cNvPr>
          <p:cNvSpPr>
            <a:spLocks noGrp="1"/>
          </p:cNvSpPr>
          <p:nvPr>
            <p:ph type="title"/>
          </p:nvPr>
        </p:nvSpPr>
        <p:spPr>
          <a:xfrm>
            <a:off x="684106" y="591670"/>
            <a:ext cx="3816179" cy="4589928"/>
          </a:xfrm>
        </p:spPr>
        <p:txBody>
          <a:bodyPr>
            <a:noAutofit/>
          </a:bodyPr>
          <a:lstStyle/>
          <a:p>
            <a:r>
              <a:rPr lang="en-US" sz="8000" dirty="0">
                <a:solidFill>
                  <a:schemeClr val="tx1"/>
                </a:solidFill>
                <a:latin typeface="Matura MT Script Capitals" panose="03020802060602070202" pitchFamily="66" charset="0"/>
              </a:rPr>
              <a:t>Pride</a:t>
            </a:r>
            <a:br>
              <a:rPr lang="en-US" sz="6000" dirty="0">
                <a:solidFill>
                  <a:schemeClr val="tx1"/>
                </a:solidFill>
                <a:latin typeface="Matura MT Script Capitals" panose="03020802060602070202" pitchFamily="66" charset="0"/>
              </a:rPr>
            </a:br>
            <a:r>
              <a:rPr lang="en-US" sz="6000" dirty="0">
                <a:solidFill>
                  <a:schemeClr val="tx1"/>
                </a:solidFill>
                <a:latin typeface="Matura MT Script Capitals" panose="03020802060602070202" pitchFamily="66" charset="0"/>
              </a:rPr>
              <a:t>a constant sin of the Israelites</a:t>
            </a:r>
          </a:p>
        </p:txBody>
      </p:sp>
      <p:sp>
        <p:nvSpPr>
          <p:cNvPr id="3" name="Content Placeholder 2">
            <a:extLst>
              <a:ext uri="{FF2B5EF4-FFF2-40B4-BE49-F238E27FC236}">
                <a16:creationId xmlns:a16="http://schemas.microsoft.com/office/drawing/2014/main" id="{FC0991A3-B2D3-4A9F-B6E5-680640FEB3BC}"/>
              </a:ext>
            </a:extLst>
          </p:cNvPr>
          <p:cNvSpPr>
            <a:spLocks noGrp="1"/>
          </p:cNvSpPr>
          <p:nvPr>
            <p:ph idx="1"/>
          </p:nvPr>
        </p:nvSpPr>
        <p:spPr>
          <a:xfrm>
            <a:off x="4661647" y="285750"/>
            <a:ext cx="7386918" cy="6168837"/>
          </a:xfrm>
        </p:spPr>
        <p:txBody>
          <a:bodyPr anchor="t">
            <a:normAutofit/>
          </a:bodyPr>
          <a:lstStyle/>
          <a:p>
            <a:pPr marL="466725" indent="-466725">
              <a:lnSpc>
                <a:spcPct val="100000"/>
              </a:lnSpc>
              <a:spcBef>
                <a:spcPts val="0"/>
              </a:spcBef>
              <a:spcAft>
                <a:spcPts val="600"/>
              </a:spcAft>
            </a:pPr>
            <a:r>
              <a:rPr lang="en-US" sz="4400" b="1" cap="small" dirty="0">
                <a:latin typeface="Calibri" panose="020F0502020204030204" pitchFamily="34" charset="0"/>
                <a:cs typeface="Calibri" panose="020F0502020204030204" pitchFamily="34" charset="0"/>
              </a:rPr>
              <a:t>Their concept of superiority was based in ancestry (national Pride)                    </a:t>
            </a:r>
            <a:r>
              <a:rPr lang="en-US" sz="4000" dirty="0">
                <a:latin typeface="Calibri" panose="020F0502020204030204" pitchFamily="34" charset="0"/>
                <a:cs typeface="Calibri" panose="020F0502020204030204" pitchFamily="34" charset="0"/>
              </a:rPr>
              <a:t>(Our text; Luke 18:11)</a:t>
            </a:r>
          </a:p>
          <a:p>
            <a:pPr marL="466725" indent="-466725">
              <a:lnSpc>
                <a:spcPct val="100000"/>
              </a:lnSpc>
              <a:spcBef>
                <a:spcPts val="0"/>
              </a:spcBef>
              <a:spcAft>
                <a:spcPts val="600"/>
              </a:spcAft>
            </a:pPr>
            <a:r>
              <a:rPr lang="en-US" sz="4400" b="1" cap="small" dirty="0">
                <a:latin typeface="Calibri" panose="020F0502020204030204" pitchFamily="34" charset="0"/>
                <a:cs typeface="Calibri" panose="020F0502020204030204" pitchFamily="34" charset="0"/>
              </a:rPr>
              <a:t>God’s Favor was conditional! </a:t>
            </a:r>
            <a:r>
              <a:rPr lang="en-US" sz="4000" dirty="0">
                <a:latin typeface="Calibri" panose="020F0502020204030204" pitchFamily="34" charset="0"/>
                <a:cs typeface="Calibri" panose="020F0502020204030204" pitchFamily="34" charset="0"/>
              </a:rPr>
              <a:t>(Deuteronomy 7:7-11)</a:t>
            </a:r>
          </a:p>
          <a:p>
            <a:pPr marL="0" indent="0">
              <a:lnSpc>
                <a:spcPct val="100000"/>
              </a:lnSpc>
              <a:spcBef>
                <a:spcPts val="0"/>
              </a:spcBef>
              <a:spcAft>
                <a:spcPts val="600"/>
              </a:spcAft>
              <a:buNone/>
            </a:pPr>
            <a:endParaRPr lang="en-US" sz="2400" dirty="0">
              <a:latin typeface="Calibri" panose="020F0502020204030204" pitchFamily="34" charset="0"/>
              <a:cs typeface="Calibri" panose="020F0502020204030204" pitchFamily="34" charset="0"/>
            </a:endParaRPr>
          </a:p>
          <a:p>
            <a:pPr marL="0" indent="0" algn="ctr">
              <a:lnSpc>
                <a:spcPct val="100000"/>
              </a:lnSpc>
              <a:spcBef>
                <a:spcPts val="0"/>
              </a:spcBef>
              <a:spcAft>
                <a:spcPts val="600"/>
              </a:spcAft>
              <a:buNone/>
            </a:pPr>
            <a:r>
              <a:rPr lang="en-US" sz="4400" b="1" dirty="0">
                <a:latin typeface="Calibri" panose="020F0502020204030204" pitchFamily="34" charset="0"/>
                <a:cs typeface="Calibri" panose="020F0502020204030204" pitchFamily="34" charset="0"/>
              </a:rPr>
              <a:t>Acceptance is conditioned upon obedience!</a:t>
            </a:r>
          </a:p>
        </p:txBody>
      </p:sp>
    </p:spTree>
    <p:extLst>
      <p:ext uri="{BB962C8B-B14F-4D97-AF65-F5344CB8AC3E}">
        <p14:creationId xmlns:p14="http://schemas.microsoft.com/office/powerpoint/2010/main" val="3721700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E28F-0FD0-4B25-B373-37751C363084}"/>
              </a:ext>
            </a:extLst>
          </p:cNvPr>
          <p:cNvSpPr>
            <a:spLocks noGrp="1"/>
          </p:cNvSpPr>
          <p:nvPr>
            <p:ph type="title"/>
          </p:nvPr>
        </p:nvSpPr>
        <p:spPr>
          <a:xfrm>
            <a:off x="684106" y="591670"/>
            <a:ext cx="3816179" cy="4589928"/>
          </a:xfrm>
        </p:spPr>
        <p:txBody>
          <a:bodyPr>
            <a:noAutofit/>
          </a:bodyPr>
          <a:lstStyle/>
          <a:p>
            <a:r>
              <a:rPr lang="en-US" sz="8000" dirty="0">
                <a:solidFill>
                  <a:schemeClr val="tx1"/>
                </a:solidFill>
                <a:latin typeface="Matura MT Script Capitals" panose="03020802060602070202" pitchFamily="66" charset="0"/>
              </a:rPr>
              <a:t>Pride</a:t>
            </a:r>
            <a:br>
              <a:rPr lang="en-US" sz="6000" dirty="0">
                <a:solidFill>
                  <a:schemeClr val="tx1"/>
                </a:solidFill>
                <a:latin typeface="Matura MT Script Capitals" panose="03020802060602070202" pitchFamily="66" charset="0"/>
              </a:rPr>
            </a:br>
            <a:r>
              <a:rPr lang="en-US" sz="6000" dirty="0">
                <a:solidFill>
                  <a:schemeClr val="tx1"/>
                </a:solidFill>
                <a:latin typeface="Matura MT Script Capitals" panose="03020802060602070202" pitchFamily="66" charset="0"/>
              </a:rPr>
              <a:t>a problem w/ God’s people</a:t>
            </a:r>
          </a:p>
        </p:txBody>
      </p:sp>
      <p:sp>
        <p:nvSpPr>
          <p:cNvPr id="3" name="Content Placeholder 2">
            <a:extLst>
              <a:ext uri="{FF2B5EF4-FFF2-40B4-BE49-F238E27FC236}">
                <a16:creationId xmlns:a16="http://schemas.microsoft.com/office/drawing/2014/main" id="{FC0991A3-B2D3-4A9F-B6E5-680640FEB3BC}"/>
              </a:ext>
            </a:extLst>
          </p:cNvPr>
          <p:cNvSpPr>
            <a:spLocks noGrp="1"/>
          </p:cNvSpPr>
          <p:nvPr>
            <p:ph idx="1"/>
          </p:nvPr>
        </p:nvSpPr>
        <p:spPr>
          <a:xfrm>
            <a:off x="4661647" y="285750"/>
            <a:ext cx="7386918" cy="6572250"/>
          </a:xfrm>
        </p:spPr>
        <p:txBody>
          <a:bodyPr anchor="t">
            <a:normAutofit lnSpcReduction="10000"/>
          </a:bodyPr>
          <a:lstStyle/>
          <a:p>
            <a:pPr marL="466725" indent="-466725">
              <a:lnSpc>
                <a:spcPct val="100000"/>
              </a:lnSpc>
              <a:spcBef>
                <a:spcPts val="0"/>
              </a:spcBef>
              <a:spcAft>
                <a:spcPts val="600"/>
              </a:spcAft>
            </a:pPr>
            <a:r>
              <a:rPr lang="en-US" sz="4400" b="1" cap="small" dirty="0">
                <a:latin typeface="Calibri" panose="020F0502020204030204" pitchFamily="34" charset="0"/>
                <a:cs typeface="Calibri" panose="020F0502020204030204" pitchFamily="34" charset="0"/>
              </a:rPr>
              <a:t>As the Israelites, Christians have no reason to boast in their favored status           </a:t>
            </a:r>
            <a:r>
              <a:rPr lang="en-US" sz="4000" dirty="0">
                <a:latin typeface="Calibri" panose="020F0502020204030204" pitchFamily="34" charset="0"/>
                <a:cs typeface="Calibri" panose="020F0502020204030204" pitchFamily="34" charset="0"/>
              </a:rPr>
              <a:t>(Romans 5:8-10; Ephesians 2:13)</a:t>
            </a:r>
          </a:p>
          <a:p>
            <a:pPr marL="466725" indent="-466725">
              <a:lnSpc>
                <a:spcPct val="100000"/>
              </a:lnSpc>
              <a:spcBef>
                <a:spcPts val="0"/>
              </a:spcBef>
              <a:spcAft>
                <a:spcPts val="600"/>
              </a:spcAft>
            </a:pPr>
            <a:r>
              <a:rPr lang="en-US" sz="4400" b="1" cap="small" dirty="0">
                <a:latin typeface="Calibri" panose="020F0502020204030204" pitchFamily="34" charset="0"/>
                <a:cs typeface="Calibri" panose="020F0502020204030204" pitchFamily="34" charset="0"/>
              </a:rPr>
              <a:t>We are chosen because of God’s Love!                             </a:t>
            </a:r>
            <a:r>
              <a:rPr lang="en-US" sz="4000" dirty="0">
                <a:latin typeface="Calibri" panose="020F0502020204030204" pitchFamily="34" charset="0"/>
                <a:cs typeface="Calibri" panose="020F0502020204030204" pitchFamily="34" charset="0"/>
              </a:rPr>
              <a:t>(John 3:16)</a:t>
            </a:r>
          </a:p>
          <a:p>
            <a:pPr marL="0" indent="0">
              <a:lnSpc>
                <a:spcPct val="100000"/>
              </a:lnSpc>
              <a:spcBef>
                <a:spcPts val="0"/>
              </a:spcBef>
              <a:spcAft>
                <a:spcPts val="600"/>
              </a:spcAft>
              <a:buNone/>
            </a:pPr>
            <a:endParaRPr lang="en-US" sz="2400" dirty="0">
              <a:latin typeface="Calibri" panose="020F0502020204030204" pitchFamily="34" charset="0"/>
              <a:cs typeface="Calibri" panose="020F0502020204030204" pitchFamily="34" charset="0"/>
            </a:endParaRPr>
          </a:p>
          <a:p>
            <a:pPr marL="0" indent="0" algn="ctr">
              <a:lnSpc>
                <a:spcPct val="100000"/>
              </a:lnSpc>
              <a:spcBef>
                <a:spcPts val="0"/>
              </a:spcBef>
              <a:spcAft>
                <a:spcPts val="600"/>
              </a:spcAft>
              <a:buNone/>
            </a:pPr>
            <a:r>
              <a:rPr lang="en-US" sz="4400" b="1" dirty="0">
                <a:latin typeface="Calibri" panose="020F0502020204030204" pitchFamily="34" charset="0"/>
                <a:cs typeface="Calibri" panose="020F0502020204030204" pitchFamily="34" charset="0"/>
              </a:rPr>
              <a:t>How easily man forgets his dependence upon God!</a:t>
            </a:r>
          </a:p>
        </p:txBody>
      </p:sp>
    </p:spTree>
    <p:extLst>
      <p:ext uri="{BB962C8B-B14F-4D97-AF65-F5344CB8AC3E}">
        <p14:creationId xmlns:p14="http://schemas.microsoft.com/office/powerpoint/2010/main" val="42369392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064E-BB32-494C-B44E-7E635814EAF2}"/>
              </a:ext>
            </a:extLst>
          </p:cNvPr>
          <p:cNvSpPr>
            <a:spLocks noGrp="1"/>
          </p:cNvSpPr>
          <p:nvPr>
            <p:ph type="ctrTitle"/>
          </p:nvPr>
        </p:nvSpPr>
        <p:spPr>
          <a:xfrm>
            <a:off x="1681018" y="853545"/>
            <a:ext cx="8839200" cy="1450487"/>
          </a:xfrm>
        </p:spPr>
        <p:txBody>
          <a:bodyPr anchor="t">
            <a:normAutofit/>
          </a:bodyPr>
          <a:lstStyle/>
          <a:p>
            <a:r>
              <a:rPr lang="en-US" sz="7200" dirty="0">
                <a:solidFill>
                  <a:schemeClr val="tx1"/>
                </a:solidFill>
                <a:latin typeface="Matura MT Script Capitals" panose="03020802060602070202" pitchFamily="66" charset="0"/>
              </a:rPr>
              <a:t>Abraham’s Children</a:t>
            </a:r>
          </a:p>
        </p:txBody>
      </p:sp>
      <p:sp>
        <p:nvSpPr>
          <p:cNvPr id="3" name="Subtitle 2">
            <a:extLst>
              <a:ext uri="{FF2B5EF4-FFF2-40B4-BE49-F238E27FC236}">
                <a16:creationId xmlns:a16="http://schemas.microsoft.com/office/drawing/2014/main" id="{98E6E77B-D54E-4BEE-9AC3-6497E0EC1DD3}"/>
              </a:ext>
            </a:extLst>
          </p:cNvPr>
          <p:cNvSpPr>
            <a:spLocks noGrp="1"/>
          </p:cNvSpPr>
          <p:nvPr>
            <p:ph type="subTitle" idx="1"/>
          </p:nvPr>
        </p:nvSpPr>
        <p:spPr>
          <a:xfrm>
            <a:off x="1759237" y="2124742"/>
            <a:ext cx="8673427" cy="2962647"/>
          </a:xfrm>
        </p:spPr>
        <p:txBody>
          <a:bodyPr>
            <a:normAutofit/>
          </a:bodyPr>
          <a:lstStyle/>
          <a:p>
            <a:pPr indent="176213" algn="l"/>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too, as spiritual heirs of Abraham, have been chosen and developed for a specific purpose:</a:t>
            </a:r>
          </a:p>
          <a:p>
            <a:pPr indent="176213"/>
            <a:r>
              <a:rPr lang="en-US" sz="4400" b="1" dirty="0">
                <a:solidFill>
                  <a:schemeClr val="tx1"/>
                </a:solidFill>
                <a:latin typeface="Calibri" panose="020F0502020204030204" pitchFamily="34" charset="0"/>
                <a:cs typeface="Calibri" panose="020F0502020204030204" pitchFamily="34" charset="0"/>
              </a:rPr>
              <a:t>Glorify and Promote the Christ!</a:t>
            </a:r>
          </a:p>
        </p:txBody>
      </p:sp>
      <p:sp>
        <p:nvSpPr>
          <p:cNvPr id="4" name="TextBox 3">
            <a:extLst>
              <a:ext uri="{FF2B5EF4-FFF2-40B4-BE49-F238E27FC236}">
                <a16:creationId xmlns:a16="http://schemas.microsoft.com/office/drawing/2014/main" id="{09CAC69C-6B87-4031-AC2B-994707952EF4}"/>
              </a:ext>
            </a:extLst>
          </p:cNvPr>
          <p:cNvSpPr txBox="1"/>
          <p:nvPr/>
        </p:nvSpPr>
        <p:spPr>
          <a:xfrm flipH="1">
            <a:off x="419050" y="5619734"/>
            <a:ext cx="403160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James 4:7-10</a:t>
            </a:r>
          </a:p>
        </p:txBody>
      </p:sp>
    </p:spTree>
    <p:extLst>
      <p:ext uri="{BB962C8B-B14F-4D97-AF65-F5344CB8AC3E}">
        <p14:creationId xmlns:p14="http://schemas.microsoft.com/office/powerpoint/2010/main" val="306011827"/>
      </p:ext>
    </p:extLst>
  </p:cSld>
  <p:clrMapOvr>
    <a:masterClrMapping/>
  </p:clrMapOvr>
  <p:transition spd="slow">
    <p:fade/>
  </p:transition>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187</TotalTime>
  <Words>1426</Words>
  <Application>Microsoft Office PowerPoint</Application>
  <PresentationFormat>Widescreen</PresentationFormat>
  <Paragraphs>70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Arial</vt:lpstr>
      <vt:lpstr>Calibri Light</vt:lpstr>
      <vt:lpstr>Matura MT Script Capitals</vt:lpstr>
      <vt:lpstr>Wingdings</vt:lpstr>
      <vt:lpstr>Rockwell</vt:lpstr>
      <vt:lpstr>Atlas</vt:lpstr>
      <vt:lpstr>Abraham’s Children</vt:lpstr>
      <vt:lpstr>the Israelites were a chosen people</vt:lpstr>
      <vt:lpstr>Pride a constant sin of the Israelites</vt:lpstr>
      <vt:lpstr>Pride a problem w/ God’s people</vt:lpstr>
      <vt:lpstr>Abraham’s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Abraham’s Children</dc:title>
  <dc:creator>Stan Cox</dc:creator>
  <cp:lastModifiedBy>Stan Cox</cp:lastModifiedBy>
  <cp:revision>13</cp:revision>
  <cp:lastPrinted>2017-11-11T19:17:08Z</cp:lastPrinted>
  <dcterms:created xsi:type="dcterms:W3CDTF">2017-11-10T23:47:18Z</dcterms:created>
  <dcterms:modified xsi:type="dcterms:W3CDTF">2017-11-11T19:58:43Z</dcterms:modified>
</cp:coreProperties>
</file>