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1BDDC-19A7-4990-B168-9B39EF306950}" v="224" dt="2020-07-08T20:23:57.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67673" autoAdjust="0"/>
  </p:normalViewPr>
  <p:slideViewPr>
    <p:cSldViewPr snapToGrid="0">
      <p:cViewPr varScale="1">
        <p:scale>
          <a:sx n="54" d="100"/>
          <a:sy n="54" d="100"/>
        </p:scale>
        <p:origin x="173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EE1BDDC-19A7-4990-B168-9B39EF306950}"/>
    <pc:docChg chg="undo custSel addSld delSld modSld">
      <pc:chgData name="Stan Cox" userId="9376f276357bfffd" providerId="LiveId" clId="{7EE1BDDC-19A7-4990-B168-9B39EF306950}" dt="2020-07-08T20:26:19.805" v="9298" actId="20577"/>
      <pc:docMkLst>
        <pc:docMk/>
      </pc:docMkLst>
      <pc:sldChg chg="modTransition modNotesTx">
        <pc:chgData name="Stan Cox" userId="9376f276357bfffd" providerId="LiveId" clId="{7EE1BDDC-19A7-4990-B168-9B39EF306950}" dt="2020-07-08T19:31:22.580" v="6757"/>
        <pc:sldMkLst>
          <pc:docMk/>
          <pc:sldMk cId="2105889588" sldId="256"/>
        </pc:sldMkLst>
      </pc:sldChg>
      <pc:sldChg chg="add del setBg">
        <pc:chgData name="Stan Cox" userId="9376f276357bfffd" providerId="LiveId" clId="{7EE1BDDC-19A7-4990-B168-9B39EF306950}" dt="2020-07-02T22:20:58.142" v="1"/>
        <pc:sldMkLst>
          <pc:docMk/>
          <pc:sldMk cId="901508534" sldId="257"/>
        </pc:sldMkLst>
      </pc:sldChg>
      <pc:sldChg chg="addSp delSp modSp add mod modTransition setBg modNotesTx">
        <pc:chgData name="Stan Cox" userId="9376f276357bfffd" providerId="LiveId" clId="{7EE1BDDC-19A7-4990-B168-9B39EF306950}" dt="2020-07-08T19:31:22.580" v="6757"/>
        <pc:sldMkLst>
          <pc:docMk/>
          <pc:sldMk cId="1324486958" sldId="257"/>
        </pc:sldMkLst>
        <pc:spChg chg="mod">
          <ac:chgData name="Stan Cox" userId="9376f276357bfffd" providerId="LiveId" clId="{7EE1BDDC-19A7-4990-B168-9B39EF306950}" dt="2020-07-08T16:36:32.075" v="2322" actId="1035"/>
          <ac:spMkLst>
            <pc:docMk/>
            <pc:sldMk cId="1324486958" sldId="257"/>
            <ac:spMk id="2" creationId="{2D1B0000-241D-4634-AEB3-221F6B999532}"/>
          </ac:spMkLst>
        </pc:spChg>
        <pc:spChg chg="del">
          <ac:chgData name="Stan Cox" userId="9376f276357bfffd" providerId="LiveId" clId="{7EE1BDDC-19A7-4990-B168-9B39EF306950}" dt="2020-07-08T16:25:21.584" v="1116" actId="478"/>
          <ac:spMkLst>
            <pc:docMk/>
            <pc:sldMk cId="1324486958" sldId="257"/>
            <ac:spMk id="3" creationId="{17D4D345-FEA6-48AF-9816-D433E482091C}"/>
          </ac:spMkLst>
        </pc:spChg>
        <pc:spChg chg="del">
          <ac:chgData name="Stan Cox" userId="9376f276357bfffd" providerId="LiveId" clId="{7EE1BDDC-19A7-4990-B168-9B39EF306950}" dt="2020-07-08T16:25:26.122" v="1117" actId="478"/>
          <ac:spMkLst>
            <pc:docMk/>
            <pc:sldMk cId="1324486958" sldId="257"/>
            <ac:spMk id="4" creationId="{B6E59D01-1174-4603-A949-E7CEF2846296}"/>
          </ac:spMkLst>
        </pc:spChg>
        <pc:spChg chg="del">
          <ac:chgData name="Stan Cox" userId="9376f276357bfffd" providerId="LiveId" clId="{7EE1BDDC-19A7-4990-B168-9B39EF306950}" dt="2020-07-08T16:25:30.046" v="1118" actId="478"/>
          <ac:spMkLst>
            <pc:docMk/>
            <pc:sldMk cId="1324486958" sldId="257"/>
            <ac:spMk id="6" creationId="{CCF32B51-0435-4CD5-B13C-F21AC238DF00}"/>
          </ac:spMkLst>
        </pc:spChg>
        <pc:spChg chg="add mod">
          <ac:chgData name="Stan Cox" userId="9376f276357bfffd" providerId="LiveId" clId="{7EE1BDDC-19A7-4990-B168-9B39EF306950}" dt="2020-07-08T16:42:16.175" v="2430" actId="20577"/>
          <ac:spMkLst>
            <pc:docMk/>
            <pc:sldMk cId="1324486958" sldId="257"/>
            <ac:spMk id="7" creationId="{4DC6BB13-A320-499D-A574-6E125A0AF37B}"/>
          </ac:spMkLst>
        </pc:spChg>
      </pc:sldChg>
      <pc:sldChg chg="add del setBg">
        <pc:chgData name="Stan Cox" userId="9376f276357bfffd" providerId="LiveId" clId="{7EE1BDDC-19A7-4990-B168-9B39EF306950}" dt="2020-07-08T16:55:52.356" v="3064"/>
        <pc:sldMkLst>
          <pc:docMk/>
          <pc:sldMk cId="338466892" sldId="258"/>
        </pc:sldMkLst>
      </pc:sldChg>
      <pc:sldChg chg="modSp add mod modTransition modNotesTx">
        <pc:chgData name="Stan Cox" userId="9376f276357bfffd" providerId="LiveId" clId="{7EE1BDDC-19A7-4990-B168-9B39EF306950}" dt="2020-07-08T20:26:19.805" v="9298" actId="20577"/>
        <pc:sldMkLst>
          <pc:docMk/>
          <pc:sldMk cId="2796612179" sldId="258"/>
        </pc:sldMkLst>
        <pc:spChg chg="mod">
          <ac:chgData name="Stan Cox" userId="9376f276357bfffd" providerId="LiveId" clId="{7EE1BDDC-19A7-4990-B168-9B39EF306950}" dt="2020-07-08T20:26:19.805" v="9298" actId="20577"/>
          <ac:spMkLst>
            <pc:docMk/>
            <pc:sldMk cId="2796612179" sldId="258"/>
            <ac:spMk id="2" creationId="{2D1B0000-241D-4634-AEB3-221F6B999532}"/>
          </ac:spMkLst>
        </pc:spChg>
        <pc:spChg chg="mod">
          <ac:chgData name="Stan Cox" userId="9376f276357bfffd" providerId="LiveId" clId="{7EE1BDDC-19A7-4990-B168-9B39EF306950}" dt="2020-07-08T19:00:38.176" v="5462" actId="20577"/>
          <ac:spMkLst>
            <pc:docMk/>
            <pc:sldMk cId="2796612179" sldId="258"/>
            <ac:spMk id="7" creationId="{4DC6BB13-A320-499D-A574-6E125A0AF37B}"/>
          </ac:spMkLst>
        </pc:spChg>
      </pc:sldChg>
      <pc:sldChg chg="add del setBg">
        <pc:chgData name="Stan Cox" userId="9376f276357bfffd" providerId="LiveId" clId="{7EE1BDDC-19A7-4990-B168-9B39EF306950}" dt="2020-07-08T19:03:02.598" v="5464"/>
        <pc:sldMkLst>
          <pc:docMk/>
          <pc:sldMk cId="2263337354" sldId="259"/>
        </pc:sldMkLst>
      </pc:sldChg>
      <pc:sldChg chg="addSp modSp add mod modTransition modAnim modNotesTx">
        <pc:chgData name="Stan Cox" userId="9376f276357bfffd" providerId="LiveId" clId="{7EE1BDDC-19A7-4990-B168-9B39EF306950}" dt="2020-07-08T20:04:36.558" v="9227" actId="20577"/>
        <pc:sldMkLst>
          <pc:docMk/>
          <pc:sldMk cId="3029908152" sldId="259"/>
        </pc:sldMkLst>
        <pc:spChg chg="mod">
          <ac:chgData name="Stan Cox" userId="9376f276357bfffd" providerId="LiveId" clId="{7EE1BDDC-19A7-4990-B168-9B39EF306950}" dt="2020-07-08T20:04:36.558" v="9227" actId="20577"/>
          <ac:spMkLst>
            <pc:docMk/>
            <pc:sldMk cId="3029908152" sldId="259"/>
            <ac:spMk id="2" creationId="{2D1B0000-241D-4634-AEB3-221F6B999532}"/>
          </ac:spMkLst>
        </pc:spChg>
        <pc:spChg chg="add mod">
          <ac:chgData name="Stan Cox" userId="9376f276357bfffd" providerId="LiveId" clId="{7EE1BDDC-19A7-4990-B168-9B39EF306950}" dt="2020-07-08T19:29:25.878" v="6723" actId="20577"/>
          <ac:spMkLst>
            <pc:docMk/>
            <pc:sldMk cId="3029908152" sldId="259"/>
            <ac:spMk id="3" creationId="{0663E233-8E85-41AF-AB05-201668805804}"/>
          </ac:spMkLst>
        </pc:spChg>
        <pc:spChg chg="add mod">
          <ac:chgData name="Stan Cox" userId="9376f276357bfffd" providerId="LiveId" clId="{7EE1BDDC-19A7-4990-B168-9B39EF306950}" dt="2020-07-08T19:29:37.304" v="6744" actId="20577"/>
          <ac:spMkLst>
            <pc:docMk/>
            <pc:sldMk cId="3029908152" sldId="259"/>
            <ac:spMk id="5" creationId="{BDCF231D-FA6D-4A88-AD11-DE0FB000ECAE}"/>
          </ac:spMkLst>
        </pc:spChg>
        <pc:spChg chg="mod">
          <ac:chgData name="Stan Cox" userId="9376f276357bfffd" providerId="LiveId" clId="{7EE1BDDC-19A7-4990-B168-9B39EF306950}" dt="2020-07-08T19:24:49.580" v="6409" actId="14100"/>
          <ac:spMkLst>
            <pc:docMk/>
            <pc:sldMk cId="3029908152" sldId="259"/>
            <ac:spMk id="7" creationId="{4DC6BB13-A320-499D-A574-6E125A0AF37B}"/>
          </ac:spMkLst>
        </pc:spChg>
        <pc:cxnChg chg="add mod">
          <ac:chgData name="Stan Cox" userId="9376f276357bfffd" providerId="LiveId" clId="{7EE1BDDC-19A7-4990-B168-9B39EF306950}" dt="2020-07-08T19:28:16.489" v="6560" actId="1582"/>
          <ac:cxnSpMkLst>
            <pc:docMk/>
            <pc:sldMk cId="3029908152" sldId="259"/>
            <ac:cxnSpMk id="6" creationId="{E8424E9B-3305-4DFB-854E-BEFE450E71A0}"/>
          </ac:cxnSpMkLst>
        </pc:cxnChg>
      </pc:sldChg>
      <pc:sldChg chg="add del setBg">
        <pc:chgData name="Stan Cox" userId="9376f276357bfffd" providerId="LiveId" clId="{7EE1BDDC-19A7-4990-B168-9B39EF306950}" dt="2020-07-08T19:48:42.081" v="8266"/>
        <pc:sldMkLst>
          <pc:docMk/>
          <pc:sldMk cId="1450523235" sldId="260"/>
        </pc:sldMkLst>
      </pc:sldChg>
      <pc:sldChg chg="addSp delSp modSp add mod modNotesTx">
        <pc:chgData name="Stan Cox" userId="9376f276357bfffd" providerId="LiveId" clId="{7EE1BDDC-19A7-4990-B168-9B39EF306950}" dt="2020-07-08T20:25:36.007" v="9297" actId="20577"/>
        <pc:sldMkLst>
          <pc:docMk/>
          <pc:sldMk cId="2550288592" sldId="260"/>
        </pc:sldMkLst>
        <pc:spChg chg="mod">
          <ac:chgData name="Stan Cox" userId="9376f276357bfffd" providerId="LiveId" clId="{7EE1BDDC-19A7-4990-B168-9B39EF306950}" dt="2020-07-08T20:24:28.474" v="9265" actId="1076"/>
          <ac:spMkLst>
            <pc:docMk/>
            <pc:sldMk cId="2550288592" sldId="260"/>
            <ac:spMk id="2" creationId="{2D1B0000-241D-4634-AEB3-221F6B999532}"/>
          </ac:spMkLst>
        </pc:spChg>
        <pc:spChg chg="del">
          <ac:chgData name="Stan Cox" userId="9376f276357bfffd" providerId="LiveId" clId="{7EE1BDDC-19A7-4990-B168-9B39EF306950}" dt="2020-07-08T19:49:23.745" v="8284" actId="478"/>
          <ac:spMkLst>
            <pc:docMk/>
            <pc:sldMk cId="2550288592" sldId="260"/>
            <ac:spMk id="3" creationId="{17D4D345-FEA6-48AF-9816-D433E482091C}"/>
          </ac:spMkLst>
        </pc:spChg>
        <pc:spChg chg="del">
          <ac:chgData name="Stan Cox" userId="9376f276357bfffd" providerId="LiveId" clId="{7EE1BDDC-19A7-4990-B168-9B39EF306950}" dt="2020-07-08T19:54:06.853" v="8459" actId="478"/>
          <ac:spMkLst>
            <pc:docMk/>
            <pc:sldMk cId="2550288592" sldId="260"/>
            <ac:spMk id="4" creationId="{B6E59D01-1174-4603-A949-E7CEF2846296}"/>
          </ac:spMkLst>
        </pc:spChg>
        <pc:spChg chg="mod">
          <ac:chgData name="Stan Cox" userId="9376f276357bfffd" providerId="LiveId" clId="{7EE1BDDC-19A7-4990-B168-9B39EF306950}" dt="2020-07-08T20:25:36.007" v="9297" actId="20577"/>
          <ac:spMkLst>
            <pc:docMk/>
            <pc:sldMk cId="2550288592" sldId="260"/>
            <ac:spMk id="6" creationId="{CCF32B51-0435-4CD5-B13C-F21AC238DF00}"/>
          </ac:spMkLst>
        </pc:spChg>
        <pc:spChg chg="add del mod">
          <ac:chgData name="Stan Cox" userId="9376f276357bfffd" providerId="LiveId" clId="{7EE1BDDC-19A7-4990-B168-9B39EF306950}" dt="2020-07-08T19:54:02.307" v="8458" actId="478"/>
          <ac:spMkLst>
            <pc:docMk/>
            <pc:sldMk cId="2550288592" sldId="260"/>
            <ac:spMk id="7" creationId="{F4B2B931-10A3-4255-9C7D-807CD14ADF7C}"/>
          </ac:spMkLst>
        </pc:spChg>
      </pc:sldChg>
      <pc:sldChg chg="new setBg">
        <pc:chgData name="Stan Cox" userId="9376f276357bfffd" providerId="LiveId" clId="{7EE1BDDC-19A7-4990-B168-9B39EF306950}" dt="2020-07-08T20:22:50.368" v="9229"/>
        <pc:sldMkLst>
          <pc:docMk/>
          <pc:sldMk cId="2154604496"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9BE63-89DA-4C9B-871B-5B6D24328FEE}" type="datetimeFigureOut">
              <a:rPr lang="en-US" smtClean="0"/>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2D01D-9ECA-4E88-85BD-9BA2058A5A3C}" type="slidenum">
              <a:rPr lang="en-US" smtClean="0"/>
              <a:t>‹#›</a:t>
            </a:fld>
            <a:endParaRPr lang="en-US"/>
          </a:p>
        </p:txBody>
      </p:sp>
    </p:spTree>
    <p:extLst>
      <p:ext uri="{BB962C8B-B14F-4D97-AF65-F5344CB8AC3E}">
        <p14:creationId xmlns:p14="http://schemas.microsoft.com/office/powerpoint/2010/main" val="4287396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Introduction: The reigns of Amon and Josiah are recorded in 2 Kings 21-23, and 2 Chronicles 33-35</a:t>
            </a:r>
          </a:p>
          <a:p>
            <a:pPr marL="742950" marR="0" lvl="1" indent="-285750" algn="l">
              <a:lnSpc>
                <a:spcPct val="115000"/>
              </a:lnSpc>
              <a:spcBef>
                <a:spcPts val="0"/>
              </a:spcBef>
              <a:spcAft>
                <a:spcPts val="0"/>
              </a:spcAft>
              <a:buFont typeface="Arial" panose="020B0604020202020204" pitchFamily="34" charset="0"/>
              <a:buChar char="•"/>
            </a:pPr>
            <a:r>
              <a:rPr lang="en-US" sz="1800" b="1" dirty="0">
                <a:effectLst/>
                <a:latin typeface="Georgia" panose="02040502050405020303" pitchFamily="18" charset="0"/>
                <a:ea typeface="Calibri" panose="020F0502020204030204" pitchFamily="34" charset="0"/>
                <a:cs typeface="Times New Roman" panose="02020603050405020304" pitchFamily="18" charset="0"/>
              </a:rPr>
              <a:t>Oversimplification – Amon (Bad), Josiah (Good)</a:t>
            </a:r>
          </a:p>
          <a:p>
            <a:pPr marL="0" marR="0" lvl="0" indent="0" algn="l">
              <a:lnSpc>
                <a:spcPct val="115000"/>
              </a:lnSpc>
              <a:spcBef>
                <a:spcPts val="0"/>
              </a:spcBef>
              <a:spcAft>
                <a:spcPts val="0"/>
              </a:spcAft>
              <a:buFont typeface="Arial" panose="020B0604020202020204" pitchFamily="34" charset="0"/>
              <a:buNone/>
            </a:pPr>
            <a:r>
              <a:rPr lang="en-US" sz="1800" b="1" dirty="0">
                <a:effectLst/>
                <a:latin typeface="Georgia" panose="02040502050405020303" pitchFamily="18" charset="0"/>
                <a:ea typeface="Calibri" panose="020F0502020204030204" pitchFamily="34" charset="0"/>
                <a:cs typeface="Times New Roman" panose="02020603050405020304" pitchFamily="18" charset="0"/>
              </a:rPr>
              <a:t>(2 Kings 21:22), [Amon],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“He forsook the Lord God of his fathers, and did not walk in the way of the Lord.”</a:t>
            </a:r>
          </a:p>
          <a:p>
            <a:pPr marL="0" marR="0" lvl="0" indent="0" algn="l">
              <a:lnSpc>
                <a:spcPct val="115000"/>
              </a:lnSpc>
              <a:spcBef>
                <a:spcPts val="0"/>
              </a:spcBef>
              <a:spcAft>
                <a:spcPts val="0"/>
              </a:spcAft>
              <a:buFont typeface="Arial" panose="020B0604020202020204" pitchFamily="34" charset="0"/>
              <a:buNone/>
            </a:pPr>
            <a:r>
              <a:rPr lang="en-US" sz="1800" b="1" dirty="0">
                <a:effectLst/>
                <a:latin typeface="Georgia" panose="02040502050405020303" pitchFamily="18" charset="0"/>
                <a:ea typeface="Calibri" panose="020F0502020204030204" pitchFamily="34" charset="0"/>
                <a:cs typeface="Times New Roman" panose="02020603050405020304" pitchFamily="18" charset="0"/>
              </a:rPr>
              <a:t>(2 Chronicles 35:26), [Josiah],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“Now the rest of the acts of Josiah and his goodness, according to what was written in the Law of the Lord, and his deeds from first to last, indeed they are written in the book of the kings of Israel and Judah.”</a:t>
            </a:r>
          </a:p>
          <a:p>
            <a:pPr marL="742950" marR="0" lvl="1" indent="-285750" algn="l">
              <a:lnSpc>
                <a:spcPct val="115000"/>
              </a:lnSpc>
              <a:spcBef>
                <a:spcPts val="0"/>
              </a:spcBef>
              <a:spcAft>
                <a:spcPts val="0"/>
              </a:spcAft>
              <a:buFont typeface="Arial" panose="020B0604020202020204" pitchFamily="34" charset="0"/>
              <a:buChar char="•"/>
            </a:pPr>
            <a:r>
              <a:rPr lang="en-US" sz="1800" b="1" dirty="0">
                <a:effectLst/>
                <a:latin typeface="Georgia" panose="02040502050405020303" pitchFamily="18" charset="0"/>
                <a:ea typeface="Calibri" panose="020F0502020204030204" pitchFamily="34" charset="0"/>
                <a:cs typeface="Times New Roman" panose="02020603050405020304" pitchFamily="18" charset="0"/>
              </a:rPr>
              <a:t>These two men were the last two sovereign kings of Judah before the nation was subjugated, and eventually taken into captivity by the Babylonians</a:t>
            </a:r>
          </a:p>
          <a:p>
            <a:pPr marL="742950" marR="0" lvl="1" indent="-285750" algn="l">
              <a:lnSpc>
                <a:spcPct val="115000"/>
              </a:lnSpc>
              <a:spcBef>
                <a:spcPts val="0"/>
              </a:spcBef>
              <a:spcAft>
                <a:spcPts val="0"/>
              </a:spcAft>
              <a:buFont typeface="Arial" panose="020B0604020202020204" pitchFamily="34" charset="0"/>
              <a:buChar char="•"/>
            </a:pPr>
            <a:r>
              <a:rPr lang="en-US" sz="1800" b="1" dirty="0">
                <a:effectLst/>
                <a:latin typeface="Georgia" panose="02040502050405020303" pitchFamily="18" charset="0"/>
                <a:ea typeface="Calibri" panose="020F0502020204030204" pitchFamily="34" charset="0"/>
                <a:cs typeface="Times New Roman" panose="02020603050405020304" pitchFamily="18" charset="0"/>
              </a:rPr>
              <a:t>They are a study in contrasts, though little is known about Amon’s short and failed reign in Judah</a:t>
            </a:r>
          </a:p>
        </p:txBody>
      </p:sp>
      <p:sp>
        <p:nvSpPr>
          <p:cNvPr id="4" name="Slide Number Placeholder 3"/>
          <p:cNvSpPr>
            <a:spLocks noGrp="1"/>
          </p:cNvSpPr>
          <p:nvPr>
            <p:ph type="sldNum" sz="quarter" idx="5"/>
          </p:nvPr>
        </p:nvSpPr>
        <p:spPr/>
        <p:txBody>
          <a:bodyPr/>
          <a:lstStyle/>
          <a:p>
            <a:fld id="{C122D01D-9ECA-4E88-85BD-9BA2058A5A3C}" type="slidenum">
              <a:rPr lang="en-US" smtClean="0"/>
              <a:t>2</a:t>
            </a:fld>
            <a:endParaRPr lang="en-US"/>
          </a:p>
        </p:txBody>
      </p:sp>
    </p:spTree>
    <p:extLst>
      <p:ext uri="{BB962C8B-B14F-4D97-AF65-F5344CB8AC3E}">
        <p14:creationId xmlns:p14="http://schemas.microsoft.com/office/powerpoint/2010/main" val="73020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(2 Kings 21:19-26),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b="0" i="1" dirty="0"/>
              <a:t>Amon was twenty-two years old when he became king, and he reigned two years in Jerusalem. His mother's name was </a:t>
            </a:r>
            <a:r>
              <a:rPr lang="en-US" sz="2800" b="0" i="1" dirty="0" err="1"/>
              <a:t>Meshullemeth</a:t>
            </a:r>
            <a:r>
              <a:rPr lang="en-US" sz="2800" b="0" i="1" dirty="0"/>
              <a:t> the daughter of </a:t>
            </a:r>
            <a:r>
              <a:rPr lang="en-US" sz="2800" b="0" i="1" dirty="0" err="1"/>
              <a:t>Haruz</a:t>
            </a:r>
            <a:r>
              <a:rPr lang="en-US" sz="2800" b="0" i="1" dirty="0"/>
              <a:t> of </a:t>
            </a:r>
            <a:r>
              <a:rPr lang="en-US" sz="2800" b="0" i="1" dirty="0" err="1"/>
              <a:t>Jotbah</a:t>
            </a:r>
            <a:r>
              <a:rPr lang="en-US" sz="2800" b="0" i="1" dirty="0"/>
              <a:t>.</a:t>
            </a:r>
            <a:r>
              <a:rPr lang="en-US" sz="2800" b="0" i="1" baseline="30000" dirty="0"/>
              <a:t> 20</a:t>
            </a:r>
            <a:r>
              <a:rPr lang="en-US" sz="2800" b="0" i="1" dirty="0"/>
              <a:t> And he did evil in the sight of the Lord, as his father Manasseh had done.</a:t>
            </a:r>
            <a:r>
              <a:rPr lang="en-US" sz="2800" b="0" i="1" baseline="30000" dirty="0"/>
              <a:t> 21</a:t>
            </a:r>
            <a:r>
              <a:rPr lang="en-US" sz="2800" b="0" i="1" dirty="0"/>
              <a:t> So he walked in all the ways that his father had walked; and he served the idols that his father had served, and worshiped them.</a:t>
            </a:r>
            <a:r>
              <a:rPr lang="en-US" sz="2800" b="0" i="1" baseline="30000" dirty="0"/>
              <a:t> 22</a:t>
            </a:r>
            <a:r>
              <a:rPr lang="en-US" sz="2800" b="0" i="1" dirty="0"/>
              <a:t> He forsook the Lord God of his fathers, and did not walk in the way of the Lord. </a:t>
            </a:r>
            <a:r>
              <a:rPr lang="en-US" sz="2800" b="0" i="1" baseline="30000" dirty="0"/>
              <a:t>23</a:t>
            </a:r>
            <a:r>
              <a:rPr lang="en-US" sz="2800" b="0" i="1" dirty="0"/>
              <a:t> Then the servants of Amon conspired against him, and killed the king in his own house.</a:t>
            </a:r>
            <a:r>
              <a:rPr lang="en-US" sz="2800" b="0" i="1" baseline="30000" dirty="0"/>
              <a:t> 24</a:t>
            </a:r>
            <a:r>
              <a:rPr lang="en-US" sz="2800" b="0" i="1" dirty="0"/>
              <a:t> But the people of the land executed all those who had conspired against King Amon. Then the people of the land made his son Josiah king in his place. </a:t>
            </a:r>
            <a:r>
              <a:rPr lang="en-US" sz="2800" b="0" i="1" baseline="30000" dirty="0"/>
              <a:t>25</a:t>
            </a:r>
            <a:r>
              <a:rPr lang="en-US" sz="2800" b="0" i="1" dirty="0"/>
              <a:t> Now the rest of the acts of Amon which he did, are they not written in the book of the chronicles of the kings of Judah?</a:t>
            </a:r>
            <a:r>
              <a:rPr lang="en-US" sz="2800" b="0" i="1" baseline="30000" dirty="0"/>
              <a:t> 26</a:t>
            </a:r>
            <a:r>
              <a:rPr lang="en-US" sz="2800" b="0" i="1" dirty="0"/>
              <a:t> And he was buried in his tomb in the garden of Uzza. Then Josiah his son reigned in his place.”</a:t>
            </a:r>
          </a:p>
          <a:p>
            <a:pPr marL="742950" marR="0" lvl="1" indent="-285750" algn="l">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Why was Amon such an evil man?</a:t>
            </a:r>
          </a:p>
          <a:p>
            <a:pPr marL="742950" marR="0" lvl="1" indent="-285750" algn="l">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Absent a detailed record of his life and reign, consider his father Manasseh (reigned for 55 years, 12 to 67).</a:t>
            </a:r>
          </a:p>
          <a:p>
            <a:pPr marL="0" marR="0" lvl="0" indent="0" algn="l">
              <a:lnSpc>
                <a:spcPct val="115000"/>
              </a:lnSpc>
              <a:spcBef>
                <a:spcPts val="0"/>
              </a:spcBef>
              <a:spcAft>
                <a:spcPts val="0"/>
              </a:spcAft>
              <a:buFont typeface="Arial" panose="020B0604020202020204" pitchFamily="34" charset="0"/>
              <a:buNone/>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(2 Kings 21:2),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i="1" dirty="0"/>
              <a:t>And he did evil in the sight of the Lord, according to the abominations of the nations whom the Lord had cast out before the children of Israel.”</a:t>
            </a:r>
          </a:p>
          <a:p>
            <a:pPr marL="1200150" marR="0" lvl="2" indent="-285750" algn="l">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He built altars and idols for Baal worship</a:t>
            </a:r>
          </a:p>
          <a:p>
            <a:pPr marL="1200150" marR="0" lvl="2" indent="-285750" algn="l">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He worshiped the creation rather than the creator</a:t>
            </a:r>
          </a:p>
          <a:p>
            <a:pPr marL="1200150" marR="0" lvl="2" indent="-285750" algn="l">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He sacrificed his own son upon an altar (“made his son pass through the fire”)</a:t>
            </a:r>
          </a:p>
          <a:p>
            <a:pPr marL="1200150" marR="0" lvl="2" indent="-285750" algn="l">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He practiced the occult</a:t>
            </a:r>
          </a:p>
          <a:p>
            <a:pPr marL="1200150" marR="0" lvl="2" indent="-285750" algn="l">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He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“seduced” </a:t>
            </a:r>
            <a:r>
              <a:rPr lang="en-US" sz="1800" b="0" i="0" dirty="0">
                <a:effectLst/>
                <a:latin typeface="Georgia" panose="02040502050405020303" pitchFamily="18" charset="0"/>
                <a:ea typeface="Calibri" panose="020F0502020204030204" pitchFamily="34" charset="0"/>
                <a:cs typeface="Times New Roman" panose="02020603050405020304" pitchFamily="18" charset="0"/>
              </a:rPr>
              <a:t>the people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“to do more evil than the nations whom the Lord had destroyed before the children of Israel.”</a:t>
            </a:r>
          </a:p>
          <a:p>
            <a:pPr marL="1200150" marR="0" lvl="2" indent="-285750" algn="l">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He repented late in life, (2 Chronicles 33:10-17), but great damage was done to the nation, creating a toxic personal and national culture that no doubt greatly influenced the young Amon.</a:t>
            </a:r>
          </a:p>
          <a:p>
            <a:pPr marL="0" marR="0" lvl="0" indent="0" algn="l">
              <a:lnSpc>
                <a:spcPct val="115000"/>
              </a:lnSpc>
              <a:spcBef>
                <a:spcPts val="0"/>
              </a:spcBef>
              <a:spcAft>
                <a:spcPts val="0"/>
              </a:spcAft>
              <a:buFont typeface="Arial" panose="020B0604020202020204" pitchFamily="34" charset="0"/>
              <a:buNone/>
            </a:pPr>
            <a:endParaRPr lang="en-US" sz="1800" b="1" i="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a:lnSpc>
                <a:spcPct val="115000"/>
              </a:lnSpc>
              <a:spcBef>
                <a:spcPts val="0"/>
              </a:spcBef>
              <a:spcAft>
                <a:spcPts val="0"/>
              </a:spcAft>
              <a:buFont typeface="Arial" panose="020B0604020202020204" pitchFamily="34" charset="0"/>
              <a:buNone/>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Application:  It is so important to raise your child to love the Lord!</a:t>
            </a:r>
          </a:p>
          <a:p>
            <a:pPr marL="742950" marR="0" lvl="1" indent="-285750" algn="l">
              <a:lnSpc>
                <a:spcPct val="115000"/>
              </a:lnSpc>
              <a:spcBef>
                <a:spcPts val="0"/>
              </a:spcBef>
              <a:spcAft>
                <a:spcPts val="0"/>
              </a:spcAft>
              <a:buFont typeface="Arial" panose="020B0604020202020204" pitchFamily="34" charset="0"/>
              <a:buChar char="•"/>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While free will makes each accountable, parents have a solemn duty to train up their children in the ways of God</a:t>
            </a:r>
          </a:p>
          <a:p>
            <a:pPr marL="0" marR="0" lvl="0" indent="0" algn="l">
              <a:lnSpc>
                <a:spcPct val="115000"/>
              </a:lnSpc>
              <a:spcBef>
                <a:spcPts val="0"/>
              </a:spcBef>
              <a:spcAft>
                <a:spcPts val="0"/>
              </a:spcAft>
              <a:buFont typeface="Arial" panose="020B0604020202020204" pitchFamily="34" charset="0"/>
              <a:buNone/>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(Proverbs 22:6),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i="1" dirty="0"/>
              <a:t>Train up a child in the way he should go, and when he is old he will not depart from it.”</a:t>
            </a:r>
            <a:endParaRPr lang="en-US" sz="1800" b="0" i="1" dirty="0">
              <a:effectLst/>
              <a:latin typeface="Georgia" panose="02040502050405020303" pitchFamily="18"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0"/>
              </a:spcAft>
              <a:buFont typeface="Arial" panose="020B0604020202020204" pitchFamily="34" charset="0"/>
              <a:buChar char="•"/>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A parent will be held accountable for failures to teach their children well</a:t>
            </a:r>
          </a:p>
          <a:p>
            <a:pPr marL="0" marR="0" lvl="0" indent="0" algn="l">
              <a:lnSpc>
                <a:spcPct val="115000"/>
              </a:lnSpc>
              <a:spcBef>
                <a:spcPts val="0"/>
              </a:spcBef>
              <a:spcAft>
                <a:spcPts val="0"/>
              </a:spcAft>
              <a:buFont typeface="Arial" panose="020B0604020202020204" pitchFamily="34" charset="0"/>
              <a:buNone/>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(Ephesians 6:4),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i="1" dirty="0"/>
              <a:t>And you, fathers, do not provoke your children to wrath, but bring them up in the training and admonition of the Lord.”</a:t>
            </a:r>
          </a:p>
          <a:p>
            <a:pPr marL="0" marR="0" lvl="0" indent="0" algn="l">
              <a:lnSpc>
                <a:spcPct val="115000"/>
              </a:lnSpc>
              <a:spcBef>
                <a:spcPts val="0"/>
              </a:spcBef>
              <a:spcAft>
                <a:spcPts val="0"/>
              </a:spcAft>
              <a:buFont typeface="Arial" panose="020B0604020202020204" pitchFamily="34" charset="0"/>
              <a:buNone/>
            </a:pPr>
            <a:endParaRPr lang="en-US" sz="2800" b="0" i="1"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a:lnSpc>
                <a:spcPct val="115000"/>
              </a:lnSpc>
              <a:spcBef>
                <a:spcPts val="0"/>
              </a:spcBef>
              <a:spcAft>
                <a:spcPts val="0"/>
              </a:spcAft>
              <a:buFont typeface="Arial" panose="020B0604020202020204" pitchFamily="34" charset="0"/>
              <a:buNone/>
            </a:pPr>
            <a:r>
              <a:rPr lang="en-US" sz="2800" b="1" i="0" dirty="0">
                <a:effectLst/>
                <a:latin typeface="Georgia" panose="02040502050405020303" pitchFamily="18" charset="0"/>
                <a:ea typeface="Calibri" panose="020F0502020204030204" pitchFamily="34" charset="0"/>
                <a:cs typeface="Times New Roman" panose="02020603050405020304" pitchFamily="18" charset="0"/>
              </a:rPr>
              <a:t>Application: Ultimately, our failings are our own fault (difference between causal factors and accountability)</a:t>
            </a:r>
          </a:p>
          <a:p>
            <a:pPr marL="0" marR="0" lvl="0" indent="0" algn="l">
              <a:lnSpc>
                <a:spcPct val="115000"/>
              </a:lnSpc>
              <a:spcBef>
                <a:spcPts val="0"/>
              </a:spcBef>
              <a:spcAft>
                <a:spcPts val="0"/>
              </a:spcAft>
              <a:buFont typeface="Arial" panose="020B0604020202020204" pitchFamily="34" charset="0"/>
              <a:buNone/>
            </a:pPr>
            <a:r>
              <a:rPr lang="en-US" sz="2800" b="1" i="0" dirty="0">
                <a:effectLst/>
                <a:latin typeface="Georgia" panose="02040502050405020303" pitchFamily="18" charset="0"/>
                <a:ea typeface="Calibri" panose="020F0502020204030204" pitchFamily="34" charset="0"/>
                <a:cs typeface="Times New Roman" panose="02020603050405020304" pitchFamily="18" charset="0"/>
              </a:rPr>
              <a:t>(Ezekiel 18:20), </a:t>
            </a:r>
            <a:r>
              <a:rPr lang="en-US" sz="2800" b="0" i="1" dirty="0">
                <a:effectLst/>
                <a:latin typeface="Georgia" panose="02040502050405020303" pitchFamily="18" charset="0"/>
                <a:ea typeface="Calibri" panose="020F0502020204030204" pitchFamily="34" charset="0"/>
                <a:cs typeface="Times New Roman" panose="02020603050405020304" pitchFamily="18" charset="0"/>
              </a:rPr>
              <a:t>“</a:t>
            </a:r>
            <a:r>
              <a:rPr lang="en-US" sz="4000" b="0" i="1" dirty="0"/>
              <a:t>The soul who sins shall die. The son shall not bear the guilt of the father, nor the father bear the guilt of the son. The righteousness of the righteous shall be upon himself, and the wickedness of the wicked shall be upon himself.”</a:t>
            </a:r>
            <a:endParaRPr lang="en-US" sz="2800" b="0" i="1"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a:lnSpc>
                <a:spcPct val="115000"/>
              </a:lnSpc>
              <a:spcBef>
                <a:spcPts val="0"/>
              </a:spcBef>
              <a:spcAft>
                <a:spcPts val="0"/>
              </a:spcAft>
              <a:buFont typeface="Arial" panose="020B0604020202020204" pitchFamily="34" charset="0"/>
              <a:buNone/>
            </a:pPr>
            <a:r>
              <a:rPr lang="en-US" sz="2800" b="1" i="0" dirty="0">
                <a:effectLst/>
                <a:latin typeface="Georgia" panose="02040502050405020303" pitchFamily="18" charset="0"/>
                <a:ea typeface="Calibri" panose="020F0502020204030204" pitchFamily="34" charset="0"/>
                <a:cs typeface="Times New Roman" panose="02020603050405020304" pitchFamily="18" charset="0"/>
              </a:rPr>
              <a:t>(2 Corinthians 5:10), </a:t>
            </a:r>
            <a:r>
              <a:rPr lang="en-US" sz="2800" b="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b="0" i="1" dirty="0"/>
              <a:t>For we must all appear before the judgment seat of Christ, that each one may receive the things done in the body, according to what he has done, whether good or bad.”</a:t>
            </a:r>
            <a:endParaRPr lang="en-US" sz="1800" b="0" i="1"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2D01D-9ECA-4E88-85BD-9BA2058A5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85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15000"/>
              </a:lnSpc>
              <a:spcBef>
                <a:spcPts val="0"/>
              </a:spcBef>
              <a:spcAft>
                <a:spcPts val="0"/>
              </a:spcAft>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Amon was so evil, his servants conspired to assassinate him in how own house.</a:t>
            </a:r>
          </a:p>
          <a:p>
            <a:pPr marL="742950" marR="0" lvl="1" indent="-285750" algn="l">
              <a:lnSpc>
                <a:spcPct val="115000"/>
              </a:lnSpc>
              <a:spcBef>
                <a:spcPts val="0"/>
              </a:spcBef>
              <a:spcAft>
                <a:spcPts val="0"/>
              </a:spcAft>
              <a:buFont typeface="Arial" panose="020B0604020202020204" pitchFamily="34" charset="0"/>
              <a:buChar char="•"/>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He only reigned for two years, and was killed at age 24.  His son was 8 years old.</a:t>
            </a:r>
          </a:p>
          <a:p>
            <a:pPr marL="0" marR="0" algn="l">
              <a:lnSpc>
                <a:spcPct val="115000"/>
              </a:lnSpc>
              <a:spcBef>
                <a:spcPts val="0"/>
              </a:spcBef>
              <a:spcAft>
                <a:spcPts val="0"/>
              </a:spcAft>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(2 Kings 22:1-2),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b="0" i="1" dirty="0"/>
              <a:t>Josiah was eight years old when he became king, and he reigned thirty-one years in Jerusalem. His mother's name was </a:t>
            </a:r>
            <a:r>
              <a:rPr lang="en-US" sz="2800" b="0" i="1" dirty="0" err="1"/>
              <a:t>Jedidah</a:t>
            </a:r>
            <a:r>
              <a:rPr lang="en-US" sz="2800" b="0" i="1" dirty="0"/>
              <a:t> the daughter of </a:t>
            </a:r>
            <a:r>
              <a:rPr lang="en-US" sz="2800" b="0" i="1" dirty="0" err="1"/>
              <a:t>Adaiah</a:t>
            </a:r>
            <a:r>
              <a:rPr lang="en-US" sz="2800" b="0" i="1" dirty="0"/>
              <a:t> of </a:t>
            </a:r>
            <a:r>
              <a:rPr lang="en-US" sz="2800" b="0" i="1" dirty="0" err="1"/>
              <a:t>Bozkath</a:t>
            </a:r>
            <a:r>
              <a:rPr lang="en-US" sz="2800" b="0" i="1" dirty="0"/>
              <a:t>.</a:t>
            </a:r>
            <a:r>
              <a:rPr lang="en-US" sz="2800" b="0" i="1" baseline="30000" dirty="0"/>
              <a:t> 2</a:t>
            </a:r>
            <a:r>
              <a:rPr lang="en-US" sz="2800" b="0" i="1" dirty="0"/>
              <a:t> And he did what was right in the sight of the Lord, and walked in all the ways of his father David; he did not turn aside to the right hand or to the left.”</a:t>
            </a:r>
          </a:p>
          <a:p>
            <a:pPr marL="742950" marR="0" lvl="1" indent="-285750" algn="l">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He serves as a wonderful example of one who overcame his upbringing to become a faithful servant of God</a:t>
            </a:r>
          </a:p>
          <a:p>
            <a:pPr marL="742950" marR="0" lvl="1" indent="-285750" algn="l">
              <a:lnSpc>
                <a:spcPct val="115000"/>
              </a:lnSpc>
              <a:spcBef>
                <a:spcPts val="0"/>
              </a:spcBef>
              <a:spcAft>
                <a:spcPts val="0"/>
              </a:spcAft>
              <a:buFont typeface="Arial" panose="020B0604020202020204" pitchFamily="34" charset="0"/>
              <a:buChar char="•"/>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This is a great lesson for young people.</a:t>
            </a:r>
          </a:p>
          <a:p>
            <a:pPr marL="1200150" marR="0" lvl="2" indent="-285750" algn="l">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Some have advantages, and some do not</a:t>
            </a:r>
          </a:p>
          <a:p>
            <a:pPr marL="1200150" marR="0" lvl="2" indent="-285750" algn="l">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Ultimately, you can overcome any obstacle and live to please God!</a:t>
            </a:r>
          </a:p>
          <a:p>
            <a:pPr marL="0" marR="0" lvl="0" indent="0" algn="l">
              <a:lnSpc>
                <a:spcPct val="115000"/>
              </a:lnSpc>
              <a:spcBef>
                <a:spcPts val="0"/>
              </a:spcBef>
              <a:spcAft>
                <a:spcPts val="0"/>
              </a:spcAft>
              <a:buFont typeface="Arial" panose="020B0604020202020204" pitchFamily="34" charset="0"/>
              <a:buNone/>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(Ezekiel 18:14-17), </a:t>
            </a:r>
            <a:r>
              <a:rPr lang="en-US" sz="1800" b="0" i="0" dirty="0">
                <a:effectLst/>
                <a:latin typeface="Georgia" panose="02040502050405020303" pitchFamily="18" charset="0"/>
                <a:ea typeface="Calibri" panose="020F0502020204030204" pitchFamily="34" charset="0"/>
                <a:cs typeface="Times New Roman" panose="02020603050405020304" pitchFamily="18" charset="0"/>
              </a:rPr>
              <a:t>“</a:t>
            </a:r>
            <a:r>
              <a:rPr lang="en-US" sz="2800" i="0" dirty="0"/>
              <a:t>If, however, he begets a son who sees all the sins which his father has done, and considers but does not do likewise; </a:t>
            </a:r>
            <a:r>
              <a:rPr lang="en-US" sz="2800" i="0" baseline="30000" dirty="0"/>
              <a:t>15</a:t>
            </a:r>
            <a:r>
              <a:rPr lang="en-US" sz="2800" i="0" dirty="0"/>
              <a:t> Who has not eaten on the mountains, nor lifted his eyes to the idols of the house of Israel, nor defiled his neighbor's wife; </a:t>
            </a:r>
            <a:r>
              <a:rPr lang="en-US" sz="2800" i="0" baseline="30000" dirty="0"/>
              <a:t>16</a:t>
            </a:r>
            <a:r>
              <a:rPr lang="en-US" sz="2800" i="0" dirty="0"/>
              <a:t> Has not oppressed anyone, nor withheld a pledge, nor robbed by violence, but has given his bread to the hungry and covered the naked with clothing; </a:t>
            </a:r>
            <a:r>
              <a:rPr lang="en-US" sz="2800" i="0" baseline="30000" dirty="0"/>
              <a:t>17</a:t>
            </a:r>
            <a:r>
              <a:rPr lang="en-US" sz="2800" i="0" dirty="0"/>
              <a:t> Who has withdrawn his hand from the poor and not received usury or increase, but has executed My judgments and walked in My statutes—He shall not die for the iniquity of his father; He shall surely live!”</a:t>
            </a:r>
            <a:endParaRPr lang="en-US" sz="1800" b="0" i="0" dirty="0">
              <a:effectLst/>
              <a:latin typeface="Georgia" panose="02040502050405020303"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800" b="1" i="1" dirty="0">
              <a:effectLst/>
              <a:latin typeface="Georgia" panose="02040502050405020303" pitchFamily="18"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Josiah Had Many Positive Attributes</a:t>
            </a: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We have already discussed his independent nature, that saw him reject the evil examples of Manasseh and Amon, and walk in the way of David (2 Kings 21:1-3; 21:19-22; 22:1-2)</a:t>
            </a:r>
          </a:p>
          <a:p>
            <a:pPr marL="742950" marR="0" lvl="1" indent="-285750">
              <a:lnSpc>
                <a:spcPct val="115000"/>
              </a:lnSpc>
              <a:spcBef>
                <a:spcPts val="0"/>
              </a:spcBef>
              <a:spcAft>
                <a:spcPts val="0"/>
              </a:spcAft>
              <a:buFont typeface="Arial" panose="020B0604020202020204" pitchFamily="34" charset="0"/>
              <a:buChar char="•"/>
            </a:pPr>
            <a:r>
              <a:rPr lang="en-US" sz="1800" b="1" dirty="0">
                <a:effectLst/>
                <a:latin typeface="Georgia" panose="02040502050405020303" pitchFamily="18" charset="0"/>
                <a:ea typeface="Calibri" panose="020F0502020204030204" pitchFamily="34" charset="0"/>
                <a:cs typeface="Times New Roman" panose="02020603050405020304" pitchFamily="18" charset="0"/>
              </a:rPr>
              <a:t>His desire to be Righteous before God was outstanding</a:t>
            </a:r>
          </a:p>
          <a:p>
            <a:pPr marL="1200150" marR="0" lvl="2" indent="-285750">
              <a:lnSpc>
                <a:spcPct val="115000"/>
              </a:lnSpc>
              <a:spcBef>
                <a:spcPts val="0"/>
              </a:spcBef>
              <a:spcAft>
                <a:spcPts val="0"/>
              </a:spcAft>
              <a:buFont typeface="Arial" panose="020B0604020202020204" pitchFamily="34" charset="0"/>
              <a:buChar char="•"/>
            </a:pPr>
            <a:r>
              <a:rPr lang="en-US" sz="1800" dirty="0">
                <a:effectLst/>
                <a:latin typeface="Georgia" panose="02040502050405020303" pitchFamily="18" charset="0"/>
                <a:ea typeface="Calibri" panose="020F0502020204030204" pitchFamily="34" charset="0"/>
                <a:cs typeface="Times New Roman" panose="02020603050405020304" pitchFamily="18" charset="0"/>
              </a:rPr>
              <a:t>Shown at his response to the finding of the Book of the law when he was 18 years old</a:t>
            </a:r>
          </a:p>
          <a:p>
            <a:pPr marL="0" marR="0" lvl="0" indent="0">
              <a:lnSpc>
                <a:spcPct val="115000"/>
              </a:lnSpc>
              <a:spcBef>
                <a:spcPts val="0"/>
              </a:spcBef>
              <a:spcAft>
                <a:spcPts val="0"/>
              </a:spcAft>
              <a:buFont typeface="Arial" panose="020B0604020202020204" pitchFamily="34" charset="0"/>
              <a:buNone/>
            </a:pPr>
            <a:r>
              <a:rPr lang="en-US" sz="1800" b="1" dirty="0">
                <a:effectLst/>
                <a:latin typeface="Georgia" panose="02040502050405020303" pitchFamily="18" charset="0"/>
                <a:ea typeface="Calibri" panose="020F0502020204030204" pitchFamily="34" charset="0"/>
                <a:cs typeface="Times New Roman" panose="02020603050405020304" pitchFamily="18" charset="0"/>
              </a:rPr>
              <a:t>(2 Kings 21:13) [Instructions to the priest, Hilkiah],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i="1" dirty="0"/>
              <a:t>Go, inquire of the Lord for me, for the people and for all Judah, concerning the words of this book that has been found; for great is the wrath of the Lord that is aroused against us, because our fathers have not obeyed the words of this book, to do according to all that is written concerning us.”</a:t>
            </a:r>
          </a:p>
          <a:p>
            <a:pPr marL="1200150" marR="0" lvl="2" indent="-285750">
              <a:lnSpc>
                <a:spcPct val="115000"/>
              </a:lnSpc>
              <a:spcBef>
                <a:spcPts val="0"/>
              </a:spcBef>
              <a:spcAft>
                <a:spcPts val="0"/>
              </a:spcAft>
              <a:buFont typeface="Arial" panose="020B0604020202020204" pitchFamily="34" charset="0"/>
              <a:buChar char="•"/>
            </a:pPr>
            <a:r>
              <a:rPr lang="en-US" sz="2800" dirty="0">
                <a:effectLst/>
                <a:latin typeface="Georgia" panose="02040502050405020303" pitchFamily="18" charset="0"/>
                <a:ea typeface="Calibri" panose="020F0502020204030204" pitchFamily="34" charset="0"/>
                <a:cs typeface="Times New Roman" panose="02020603050405020304" pitchFamily="18" charset="0"/>
              </a:rPr>
              <a:t>He determined to keep the commandments of God, with the people (And he did so).</a:t>
            </a:r>
          </a:p>
          <a:p>
            <a:pPr marL="0" marR="0" lvl="0" indent="0">
              <a:lnSpc>
                <a:spcPct val="115000"/>
              </a:lnSpc>
              <a:spcBef>
                <a:spcPts val="0"/>
              </a:spcBef>
              <a:spcAft>
                <a:spcPts val="0"/>
              </a:spcAft>
              <a:buFont typeface="Arial" panose="020B0604020202020204" pitchFamily="34" charset="0"/>
              <a:buNone/>
            </a:pPr>
            <a:r>
              <a:rPr lang="en-US" sz="2800" b="1" dirty="0">
                <a:effectLst/>
                <a:latin typeface="Georgia" panose="02040502050405020303" pitchFamily="18" charset="0"/>
                <a:ea typeface="Calibri" panose="020F0502020204030204" pitchFamily="34" charset="0"/>
                <a:cs typeface="Times New Roman" panose="02020603050405020304" pitchFamily="18" charset="0"/>
              </a:rPr>
              <a:t>(2 Kings 23:3), </a:t>
            </a:r>
            <a:r>
              <a:rPr lang="en-US" sz="2800" i="1" dirty="0">
                <a:effectLst/>
                <a:latin typeface="Georgia" panose="02040502050405020303" pitchFamily="18" charset="0"/>
                <a:ea typeface="Calibri" panose="020F0502020204030204" pitchFamily="34" charset="0"/>
                <a:cs typeface="Times New Roman" panose="02020603050405020304" pitchFamily="18" charset="0"/>
              </a:rPr>
              <a:t>“</a:t>
            </a:r>
            <a:r>
              <a:rPr lang="en-US" sz="4000" i="1" dirty="0"/>
              <a:t>Then the king stood by a pillar and made a covenant before the Lord, to follow the Lord and to keep His commandments and His testimonies and His statutes, with all his heart and all his soul, to perform the words of this covenant that were written in this book. And all the people took a stand for the covenant.”</a:t>
            </a:r>
            <a:endParaRPr lang="en-US" sz="2800" i="1" dirty="0">
              <a:effectLst/>
              <a:latin typeface="Georgia" panose="02040502050405020303" pitchFamily="18"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0"/>
              </a:spcAft>
              <a:buFont typeface="Arial" panose="020B0604020202020204" pitchFamily="34" charset="0"/>
              <a:buChar char="•"/>
            </a:pPr>
            <a:r>
              <a:rPr lang="en-US" sz="2800" dirty="0">
                <a:effectLst/>
                <a:latin typeface="Georgia" panose="02040502050405020303" pitchFamily="18" charset="0"/>
                <a:ea typeface="Calibri" panose="020F0502020204030204" pitchFamily="34" charset="0"/>
                <a:cs typeface="Times New Roman" panose="02020603050405020304" pitchFamily="18" charset="0"/>
              </a:rPr>
              <a:t>Summary statement</a:t>
            </a:r>
          </a:p>
          <a:p>
            <a:pPr marL="0" marR="0" lvl="0" indent="0">
              <a:lnSpc>
                <a:spcPct val="115000"/>
              </a:lnSpc>
              <a:spcBef>
                <a:spcPts val="0"/>
              </a:spcBef>
              <a:spcAft>
                <a:spcPts val="0"/>
              </a:spcAft>
              <a:buFont typeface="Arial" panose="020B0604020202020204" pitchFamily="34" charset="0"/>
              <a:buNone/>
            </a:pPr>
            <a:r>
              <a:rPr lang="en-US" sz="2800" b="1" dirty="0">
                <a:effectLst/>
                <a:latin typeface="Georgia" panose="02040502050405020303" pitchFamily="18" charset="0"/>
                <a:ea typeface="Calibri" panose="020F0502020204030204" pitchFamily="34" charset="0"/>
                <a:cs typeface="Times New Roman" panose="02020603050405020304" pitchFamily="18" charset="0"/>
              </a:rPr>
              <a:t>(2 Kings 23:25), </a:t>
            </a:r>
            <a:r>
              <a:rPr lang="en-US" sz="280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i="1" dirty="0"/>
              <a:t>Now before him there was no king like him, who turned to the Lord with all his heart, with all his soul, and with all his might, according to all the Law of Moses; nor after him did any arise like him.”</a:t>
            </a:r>
            <a:endParaRPr lang="en-US" sz="1800" i="1" dirty="0">
              <a:effectLst/>
              <a:latin typeface="Georgia" panose="02040502050405020303"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tabLst>
                <a:tab pos="457200" algn="l"/>
                <a:tab pos="1085850" algn="l"/>
              </a:tabLs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His strong will compelled the people to serve God as well!</a:t>
            </a:r>
          </a:p>
          <a:p>
            <a:pPr marL="0" marR="0" lvl="0" indent="0">
              <a:lnSpc>
                <a:spcPct val="115000"/>
              </a:lnSpc>
              <a:spcBef>
                <a:spcPts val="0"/>
              </a:spcBef>
              <a:spcAft>
                <a:spcPts val="0"/>
              </a:spcAft>
              <a:buFont typeface="Arial" panose="020B0604020202020204" pitchFamily="34" charset="0"/>
              <a:buNone/>
              <a:tabLst>
                <a:tab pos="457200" algn="l"/>
                <a:tab pos="1085850" algn="l"/>
              </a:tabLs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(2 Chronicles 34:31-32), </a:t>
            </a:r>
            <a:r>
              <a:rPr lang="en-US" sz="180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i="1" dirty="0"/>
              <a:t>Then the king stood in his place and made a covenant before the Lord, to follow the Lord, and to keep His commandments and His testimonies and His statutes with all his heart and all his soul, to perform the words of the covenant that were written in this book.</a:t>
            </a:r>
            <a:r>
              <a:rPr lang="en-US" sz="2800" i="1" baseline="30000" dirty="0"/>
              <a:t> 32</a:t>
            </a:r>
            <a:r>
              <a:rPr lang="en-US" sz="2800" i="1" dirty="0"/>
              <a:t> And he made all who were present in Jerusalem and Benjamin take a stand. So the inhabitants of Jerusalem did according to the covenant of God, the God of their fathers.</a:t>
            </a:r>
            <a:r>
              <a:rPr lang="en-US" sz="2800" i="1" baseline="30000" dirty="0"/>
              <a:t> 33</a:t>
            </a:r>
            <a:r>
              <a:rPr lang="en-US" sz="2800" i="1" dirty="0"/>
              <a:t> Thus Josiah removed all the abominations from all the country that belonged to the children of Israel, and made all who were present in Israel diligently serve the Lord their God. All his days they did not depart from following the Lord God of their fathers.”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tabLst>
                <a:tab pos="457200" algn="l"/>
                <a:tab pos="1085850" algn="l"/>
              </a:tabLs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His courage was evident even when a very young man</a:t>
            </a:r>
          </a:p>
          <a:p>
            <a:pPr marL="1200150" marR="0" lvl="2" indent="-285750">
              <a:lnSpc>
                <a:spcPct val="115000"/>
              </a:lnSpc>
              <a:spcBef>
                <a:spcPts val="0"/>
              </a:spcBef>
              <a:spcAft>
                <a:spcPts val="0"/>
              </a:spcAft>
              <a:buFont typeface="Arial" panose="020B0604020202020204" pitchFamily="34" charset="0"/>
              <a:buChar char="•"/>
              <a:tabLst>
                <a:tab pos="457200" algn="l"/>
                <a:tab pos="1085850" algn="l"/>
              </a:tabLst>
            </a:pPr>
            <a:r>
              <a:rPr lang="en-US" sz="1800" b="0" dirty="0">
                <a:effectLst/>
                <a:latin typeface="Georgia" panose="02040502050405020303" pitchFamily="18" charset="0"/>
                <a:ea typeface="Calibri" panose="020F0502020204030204" pitchFamily="34" charset="0"/>
                <a:cs typeface="Times New Roman" panose="02020603050405020304" pitchFamily="18" charset="0"/>
              </a:rPr>
              <a:t>The need to stand up and be counted is always present (even when you are young)</a:t>
            </a:r>
          </a:p>
          <a:p>
            <a:pPr marL="1200150" marR="0" lvl="2" indent="-285750">
              <a:lnSpc>
                <a:spcPct val="115000"/>
              </a:lnSpc>
              <a:spcBef>
                <a:spcPts val="0"/>
              </a:spcBef>
              <a:spcAft>
                <a:spcPts val="0"/>
              </a:spcAft>
              <a:buFont typeface="Arial" panose="020B0604020202020204" pitchFamily="34" charset="0"/>
              <a:buChar char="•"/>
              <a:tabLst>
                <a:tab pos="457200" algn="l"/>
                <a:tab pos="1085850" algn="l"/>
              </a:tabLst>
            </a:pPr>
            <a:r>
              <a:rPr lang="en-US" sz="1800" b="0" dirty="0">
                <a:effectLst/>
                <a:latin typeface="Georgia" panose="02040502050405020303" pitchFamily="18" charset="0"/>
                <a:ea typeface="Calibri" panose="020F0502020204030204" pitchFamily="34" charset="0"/>
                <a:cs typeface="Times New Roman" panose="02020603050405020304" pitchFamily="18" charset="0"/>
              </a:rPr>
              <a:t>At age 16 he began to seek God.  At age 20 he purged the idolatrous practices from the people</a:t>
            </a:r>
          </a:p>
          <a:p>
            <a:pPr marL="0" marR="0" lvl="0" indent="0">
              <a:lnSpc>
                <a:spcPct val="115000"/>
              </a:lnSpc>
              <a:spcBef>
                <a:spcPts val="0"/>
              </a:spcBef>
              <a:spcAft>
                <a:spcPts val="0"/>
              </a:spcAft>
              <a:buFont typeface="Arial" panose="020B0604020202020204" pitchFamily="34" charset="0"/>
              <a:buNone/>
              <a:tabLst>
                <a:tab pos="457200" algn="l"/>
                <a:tab pos="1085850" algn="l"/>
              </a:tabLs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(2 Chronicles 34:3),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i="1" dirty="0"/>
              <a:t>For in the eighth year of his reign, while he was still young, he began to seek the God of his father David; and in the twelfth year he began to purge Judah and Jerusalem of the high places, the wooden images, the carved images, and the molded images.”</a:t>
            </a:r>
            <a:endParaRPr lang="en-US" sz="1800" b="0" i="1" dirty="0">
              <a:effectLst/>
              <a:latin typeface="Georgia" panose="02040502050405020303" pitchFamily="18"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0"/>
              </a:spcAft>
              <a:buFont typeface="Arial" panose="020B0604020202020204" pitchFamily="34" charset="0"/>
              <a:buChar char="•"/>
              <a:tabLst>
                <a:tab pos="457200" algn="l"/>
                <a:tab pos="1085850" algn="l"/>
              </a:tabLst>
            </a:pPr>
            <a:r>
              <a:rPr lang="en-US" sz="1800" b="0" dirty="0">
                <a:effectLst/>
                <a:latin typeface="Georgia" panose="02040502050405020303" pitchFamily="18" charset="0"/>
                <a:ea typeface="Calibri" panose="020F0502020204030204" pitchFamily="34" charset="0"/>
                <a:cs typeface="Times New Roman" panose="02020603050405020304" pitchFamily="18" charset="0"/>
              </a:rPr>
              <a:t>At age 26 he compelled the people to keep the laws of God</a:t>
            </a:r>
          </a:p>
          <a:p>
            <a:pPr marL="0" marR="0" lvl="0" indent="0">
              <a:lnSpc>
                <a:spcPct val="115000"/>
              </a:lnSpc>
              <a:spcBef>
                <a:spcPts val="0"/>
              </a:spcBef>
              <a:spcAft>
                <a:spcPts val="0"/>
              </a:spcAft>
              <a:buFont typeface="Arial" panose="020B0604020202020204" pitchFamily="34" charset="0"/>
              <a:buNone/>
              <a:tabLst>
                <a:tab pos="457200" algn="l"/>
                <a:tab pos="1085850" algn="l"/>
              </a:tabLs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(2 Chronicles 34:31-32),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i="1" dirty="0"/>
              <a:t>And he made all who were present in Jerusalem and Benjamin take a stand. So the inhabitants of Jerusalem did according to the covenant of God, the God of their fathers.”</a:t>
            </a:r>
            <a:endParaRPr lang="en-US" sz="1800" b="0" i="1"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2D01D-9ECA-4E88-85BD-9BA2058A5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66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Because Amon was evil in his reign, he displeased both God and man.</a:t>
            </a:r>
          </a:p>
          <a:p>
            <a:pPr marL="742950" marR="0" lvl="1" indent="-285750">
              <a:lnSpc>
                <a:spcPct val="115000"/>
              </a:lnSpc>
              <a:spcBef>
                <a:spcPts val="0"/>
              </a:spcBef>
              <a:spcAft>
                <a:spcPts val="0"/>
              </a:spcAft>
              <a:buFont typeface="Arial" panose="020B0604020202020204" pitchFamily="34" charset="0"/>
              <a:buChar char="•"/>
            </a:pPr>
            <a:r>
              <a:rPr lang="en-US" sz="1800" b="1" dirty="0">
                <a:effectLst/>
                <a:latin typeface="Georgia" panose="02040502050405020303" pitchFamily="18" charset="0"/>
                <a:ea typeface="Calibri" panose="020F0502020204030204" pitchFamily="34" charset="0"/>
                <a:cs typeface="Times New Roman" panose="02020603050405020304" pitchFamily="18" charset="0"/>
              </a:rPr>
              <a:t>He contributed to the corruption of Judah, and was partially responsible for the judgment of God on that people</a:t>
            </a:r>
          </a:p>
          <a:p>
            <a:pPr marL="742950" marR="0" lvl="1" indent="-285750">
              <a:lnSpc>
                <a:spcPct val="115000"/>
              </a:lnSpc>
              <a:spcBef>
                <a:spcPts val="0"/>
              </a:spcBef>
              <a:spcAft>
                <a:spcPts val="0"/>
              </a:spcAft>
              <a:buFont typeface="Arial" panose="020B0604020202020204" pitchFamily="34" charset="0"/>
              <a:buChar char="•"/>
            </a:pPr>
            <a:r>
              <a:rPr lang="en-US" sz="1800" b="1" dirty="0">
                <a:effectLst/>
                <a:latin typeface="Georgia" panose="02040502050405020303" pitchFamily="18" charset="0"/>
                <a:ea typeface="Calibri" panose="020F0502020204030204" pitchFamily="34" charset="0"/>
                <a:cs typeface="Times New Roman" panose="02020603050405020304" pitchFamily="18" charset="0"/>
              </a:rPr>
              <a:t>He was a failure in every respect.</a:t>
            </a:r>
          </a:p>
          <a:p>
            <a:pPr marL="0" marR="0" lvl="0" indent="0">
              <a:lnSpc>
                <a:spcPct val="115000"/>
              </a:lnSpc>
              <a:spcBef>
                <a:spcPts val="0"/>
              </a:spcBef>
              <a:spcAft>
                <a:spcPts val="0"/>
              </a:spcAft>
              <a:buFont typeface="Arial" panose="020B0604020202020204" pitchFamily="34" charset="0"/>
              <a:buNone/>
            </a:pPr>
            <a:r>
              <a:rPr lang="en-US" sz="1800" b="1" dirty="0">
                <a:effectLst/>
                <a:latin typeface="Georgia" panose="02040502050405020303" pitchFamily="18" charset="0"/>
                <a:ea typeface="Calibri" panose="020F0502020204030204" pitchFamily="34" charset="0"/>
                <a:cs typeface="Times New Roman" panose="02020603050405020304" pitchFamily="18" charset="0"/>
              </a:rPr>
              <a:t>(Psalm 37:1-2), “</a:t>
            </a:r>
            <a:r>
              <a:rPr lang="en-US" sz="2800" dirty="0"/>
              <a:t>Do not fret because of evildoers, nor be envious of the workers of iniquity. </a:t>
            </a:r>
            <a:r>
              <a:rPr lang="en-US" sz="2800" baseline="30000" dirty="0"/>
              <a:t>2</a:t>
            </a:r>
            <a:r>
              <a:rPr lang="en-US" sz="2800" dirty="0"/>
              <a:t> For they shall soon be cut down like the grass, and wither as the green herb.”</a:t>
            </a:r>
          </a:p>
          <a:p>
            <a:pPr marL="0" marR="0" lvl="0" indent="0">
              <a:lnSpc>
                <a:spcPct val="115000"/>
              </a:lnSpc>
              <a:spcBef>
                <a:spcPts val="0"/>
              </a:spcBef>
              <a:spcAft>
                <a:spcPts val="0"/>
              </a:spcAft>
              <a:buFont typeface="Arial" panose="020B0604020202020204" pitchFamily="34" charset="0"/>
              <a:buNone/>
            </a:pPr>
            <a:endParaRPr lang="en-US" sz="2800" dirty="0"/>
          </a:p>
          <a:p>
            <a:pPr marL="0" marR="0" lvl="0" indent="0">
              <a:lnSpc>
                <a:spcPct val="115000"/>
              </a:lnSpc>
              <a:spcBef>
                <a:spcPts val="0"/>
              </a:spcBef>
              <a:spcAft>
                <a:spcPts val="0"/>
              </a:spcAft>
              <a:buFont typeface="Arial" panose="020B0604020202020204" pitchFamily="34" charset="0"/>
              <a:buNone/>
            </a:pPr>
            <a:r>
              <a:rPr lang="en-US" sz="1800" b="1" dirty="0">
                <a:effectLst/>
                <a:latin typeface="Georgia" panose="02040502050405020303" pitchFamily="18" charset="0"/>
                <a:ea typeface="Calibri" panose="020F0502020204030204" pitchFamily="34" charset="0"/>
                <a:cs typeface="Times New Roman" panose="02020603050405020304" pitchFamily="18" charset="0"/>
              </a:rPr>
              <a:t>In contrast, though God had determined to judge Judah by the time Josiah ascended to the throne, because of his righteousness, God blessed him.  And, he delayed Judah’s judgment because of King Josiah.</a:t>
            </a:r>
          </a:p>
          <a:p>
            <a:pPr marL="742950" marR="0" lvl="1" indent="-285750">
              <a:lnSpc>
                <a:spcPct val="115000"/>
              </a:lnSpc>
              <a:spcBef>
                <a:spcPts val="0"/>
              </a:spcBef>
              <a:spcAft>
                <a:spcPts val="0"/>
              </a:spcAft>
              <a:buFont typeface="Arial" panose="020B0604020202020204" pitchFamily="34" charset="0"/>
              <a:buChar char="•"/>
            </a:pPr>
            <a:r>
              <a:rPr lang="en-US" sz="1800" b="1" dirty="0">
                <a:effectLst/>
                <a:latin typeface="Georgia" panose="02040502050405020303" pitchFamily="18" charset="0"/>
                <a:ea typeface="Calibri" panose="020F0502020204030204" pitchFamily="34" charset="0"/>
                <a:cs typeface="Times New Roman" panose="02020603050405020304" pitchFamily="18" charset="0"/>
              </a:rPr>
              <a:t>While King, he purged the land of idols</a:t>
            </a:r>
          </a:p>
          <a:p>
            <a:pPr marL="742950" marR="0" lvl="1" indent="-285750">
              <a:lnSpc>
                <a:spcPct val="115000"/>
              </a:lnSpc>
              <a:spcBef>
                <a:spcPts val="0"/>
              </a:spcBef>
              <a:spcAft>
                <a:spcPts val="0"/>
              </a:spcAft>
              <a:buFont typeface="Arial" panose="020B0604020202020204" pitchFamily="34" charset="0"/>
              <a:buChar char="•"/>
            </a:pPr>
            <a:r>
              <a:rPr lang="en-US" sz="1800" b="1" dirty="0">
                <a:effectLst/>
                <a:latin typeface="Georgia" panose="02040502050405020303" pitchFamily="18" charset="0"/>
                <a:ea typeface="Calibri" panose="020F0502020204030204" pitchFamily="34" charset="0"/>
                <a:cs typeface="Times New Roman" panose="02020603050405020304" pitchFamily="18" charset="0"/>
              </a:rPr>
              <a:t>He found the book of the law, and compelled the people to keep God’s laws</a:t>
            </a:r>
          </a:p>
          <a:p>
            <a:pPr marL="742950" marR="0" lvl="1" indent="-285750">
              <a:lnSpc>
                <a:spcPct val="115000"/>
              </a:lnSpc>
              <a:spcBef>
                <a:spcPts val="0"/>
              </a:spcBef>
              <a:spcAft>
                <a:spcPts val="0"/>
              </a:spcAft>
              <a:buFont typeface="Arial" panose="020B0604020202020204" pitchFamily="34" charset="0"/>
              <a:buChar char="•"/>
            </a:pPr>
            <a:r>
              <a:rPr lang="en-US" sz="1800" b="1" dirty="0">
                <a:effectLst/>
                <a:latin typeface="Georgia" panose="02040502050405020303" pitchFamily="18" charset="0"/>
                <a:ea typeface="Calibri" panose="020F0502020204030204" pitchFamily="34" charset="0"/>
                <a:cs typeface="Times New Roman" panose="02020603050405020304" pitchFamily="18" charset="0"/>
              </a:rPr>
              <a:t>He restored true worship</a:t>
            </a:r>
          </a:p>
          <a:p>
            <a:pPr marL="0" marR="0" lvl="0" indent="0">
              <a:lnSpc>
                <a:spcPct val="115000"/>
              </a:lnSpc>
              <a:spcBef>
                <a:spcPts val="0"/>
              </a:spcBef>
              <a:spcAft>
                <a:spcPts val="0"/>
              </a:spcAft>
              <a:buFont typeface="Arial" panose="020B0604020202020204" pitchFamily="34" charset="0"/>
              <a:buNone/>
            </a:pPr>
            <a:r>
              <a:rPr lang="en-US" sz="1800" b="1" dirty="0">
                <a:effectLst/>
                <a:latin typeface="Georgia" panose="02040502050405020303" pitchFamily="18" charset="0"/>
                <a:ea typeface="Calibri" panose="020F0502020204030204" pitchFamily="34" charset="0"/>
                <a:cs typeface="Times New Roman" panose="02020603050405020304" pitchFamily="18" charset="0"/>
              </a:rPr>
              <a:t>(2 Kings 23:21-23), </a:t>
            </a:r>
            <a:r>
              <a:rPr lang="en-US" sz="1800" b="1"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i="1" dirty="0"/>
              <a:t>Then the king commanded all the people, saying, “Keep the Passover to the Lord your God, as it is written in this Book of the Covenant.”</a:t>
            </a:r>
            <a:r>
              <a:rPr lang="en-US" sz="2800" i="1" baseline="30000" dirty="0"/>
              <a:t> 22</a:t>
            </a:r>
            <a:r>
              <a:rPr lang="en-US" sz="2800" i="1" dirty="0"/>
              <a:t> Such a Passover surely had never been held since the days of the judges who judged Israel, nor in all the days of the kings of Israel and the kings of Judah.</a:t>
            </a:r>
            <a:r>
              <a:rPr lang="en-US" sz="2800" i="1" baseline="30000" dirty="0"/>
              <a:t> 23</a:t>
            </a:r>
            <a:r>
              <a:rPr lang="en-US" sz="2800" i="1" dirty="0"/>
              <a:t> But in the eighteenth year of King Josiah this Passover was held before the Lord in Jerusalem.”</a:t>
            </a:r>
            <a:endParaRPr lang="en-US" sz="1800" b="1" i="1" dirty="0">
              <a:effectLst/>
              <a:latin typeface="Georgia" panose="02040502050405020303" pitchFamily="18"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n-US" sz="1800" b="1" dirty="0">
                <a:effectLst/>
                <a:latin typeface="Georgia" panose="02040502050405020303" pitchFamily="18" charset="0"/>
                <a:ea typeface="Calibri" panose="020F0502020204030204" pitchFamily="34" charset="0"/>
                <a:cs typeface="Times New Roman" panose="02020603050405020304" pitchFamily="18" charset="0"/>
              </a:rPr>
              <a:t>He was a uniquely good and righteous king.</a:t>
            </a:r>
          </a:p>
          <a:p>
            <a:pPr marL="0" marR="0" lvl="0" indent="0">
              <a:lnSpc>
                <a:spcPct val="115000"/>
              </a:lnSpc>
              <a:spcBef>
                <a:spcPts val="0"/>
              </a:spcBef>
              <a:spcAft>
                <a:spcPts val="0"/>
              </a:spcAft>
              <a:buFont typeface="Arial" panose="020B0604020202020204" pitchFamily="34" charset="0"/>
              <a:buNone/>
            </a:pPr>
            <a:r>
              <a:rPr lang="en-US" sz="1800" b="1" dirty="0">
                <a:effectLst/>
                <a:latin typeface="Georgia" panose="02040502050405020303" pitchFamily="18" charset="0"/>
                <a:ea typeface="Calibri" panose="020F0502020204030204" pitchFamily="34" charset="0"/>
                <a:cs typeface="Times New Roman" panose="02020603050405020304" pitchFamily="18" charset="0"/>
              </a:rPr>
              <a:t>(Psalm 37:3-9), “</a:t>
            </a:r>
            <a:r>
              <a:rPr lang="en-US" sz="2800" dirty="0"/>
              <a:t>Trust in the Lord, and do good; dwell in the land, and feed on His faithfulness. </a:t>
            </a:r>
            <a:r>
              <a:rPr lang="en-US" sz="2800" baseline="30000" dirty="0"/>
              <a:t>4</a:t>
            </a:r>
            <a:r>
              <a:rPr lang="en-US" sz="2800" dirty="0"/>
              <a:t> Delight yourself also in the Lord, and He shall give you the desires of your heart. </a:t>
            </a:r>
            <a:r>
              <a:rPr lang="en-US" sz="2800" baseline="30000" dirty="0"/>
              <a:t>5</a:t>
            </a:r>
            <a:r>
              <a:rPr lang="en-US" sz="2800" dirty="0"/>
              <a:t> Commit your way to the Lord, trust also in Him, and He shall bring it to pass. </a:t>
            </a:r>
            <a:r>
              <a:rPr lang="en-US" sz="2800" baseline="30000" dirty="0"/>
              <a:t>6</a:t>
            </a:r>
            <a:r>
              <a:rPr lang="en-US" sz="2800" dirty="0"/>
              <a:t> He shall bring forth your righteousness as the light, and your justice as the noonday. </a:t>
            </a:r>
            <a:r>
              <a:rPr lang="en-US" sz="2800" baseline="30000" dirty="0"/>
              <a:t>7</a:t>
            </a:r>
            <a:r>
              <a:rPr lang="en-US" sz="2800" dirty="0"/>
              <a:t> Rest in the Lord, and wait patiently for Him; do not fret because of him who prospers in his way, because of the man who brings wicked schemes to pass. </a:t>
            </a:r>
            <a:r>
              <a:rPr lang="en-US" sz="2800" baseline="30000" dirty="0"/>
              <a:t>8</a:t>
            </a:r>
            <a:r>
              <a:rPr lang="en-US" sz="2800" dirty="0"/>
              <a:t> Cease from anger, and forsake wrath; do not fret—it only causes harm. </a:t>
            </a:r>
            <a:r>
              <a:rPr lang="en-US" sz="2800" baseline="30000" dirty="0"/>
              <a:t>9</a:t>
            </a:r>
            <a:r>
              <a:rPr lang="en-US" sz="2800" dirty="0"/>
              <a:t> For evildoers shall be cut off; but those who wait on the Lord, they shall inherit the earth.”</a:t>
            </a:r>
            <a:endParaRPr lang="en-US" sz="1800" b="1"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Lessons we can learn from Amon and Josiah</a:t>
            </a:r>
          </a:p>
          <a:p>
            <a:pPr marL="742950" marR="0" lvl="1" indent="-285750">
              <a:lnSpc>
                <a:spcPct val="115000"/>
              </a:lnSpc>
              <a:spcBef>
                <a:spcPts val="0"/>
              </a:spcBef>
              <a:spcAft>
                <a:spcPts val="0"/>
              </a:spcAft>
              <a:buFont typeface="Arial" panose="020B0604020202020204" pitchFamily="34" charset="0"/>
              <a:buChar char="•"/>
            </a:pPr>
            <a:r>
              <a:rPr lang="en-US" sz="1800" b="1" dirty="0">
                <a:effectLst/>
                <a:latin typeface="Georgia" panose="02040502050405020303" pitchFamily="18" charset="0"/>
                <a:ea typeface="Calibri" panose="020F0502020204030204" pitchFamily="34" charset="0"/>
                <a:cs typeface="Times New Roman" panose="02020603050405020304" pitchFamily="18" charset="0"/>
              </a:rPr>
              <a:t>If we fail to serve God, we have missed it all!</a:t>
            </a:r>
          </a:p>
          <a:p>
            <a:pPr marL="1200150" marR="0" lvl="2" indent="-285750">
              <a:lnSpc>
                <a:spcPct val="115000"/>
              </a:lnSpc>
              <a:spcBef>
                <a:spcPts val="0"/>
              </a:spcBef>
              <a:spcAft>
                <a:spcPts val="0"/>
              </a:spcAft>
              <a:buFont typeface="Arial" panose="020B0604020202020204" pitchFamily="34" charset="0"/>
              <a:buChar char="•"/>
            </a:pPr>
            <a:r>
              <a:rPr lang="en-US" sz="1800" b="0" dirty="0">
                <a:effectLst/>
                <a:latin typeface="Georgia" panose="02040502050405020303" pitchFamily="18" charset="0"/>
                <a:ea typeface="Calibri" panose="020F0502020204030204" pitchFamily="34" charset="0"/>
                <a:cs typeface="Times New Roman" panose="02020603050405020304" pitchFamily="18" charset="0"/>
              </a:rPr>
              <a:t>Amon’s reign was a failed reign because He did not serve God</a:t>
            </a:r>
          </a:p>
          <a:p>
            <a:pPr marL="1200150" marR="0" lvl="2" indent="-285750">
              <a:lnSpc>
                <a:spcPct val="115000"/>
              </a:lnSpc>
              <a:spcBef>
                <a:spcPts val="0"/>
              </a:spcBef>
              <a:spcAft>
                <a:spcPts val="0"/>
              </a:spcAft>
              <a:buFont typeface="Arial" panose="020B0604020202020204" pitchFamily="34" charset="0"/>
              <a:buChar char="•"/>
            </a:pPr>
            <a:r>
              <a:rPr lang="en-US" sz="1800" b="0" dirty="0">
                <a:effectLst/>
                <a:latin typeface="Georgia" panose="02040502050405020303" pitchFamily="18" charset="0"/>
                <a:ea typeface="Calibri" panose="020F0502020204030204" pitchFamily="34" charset="0"/>
                <a:cs typeface="Times New Roman" panose="02020603050405020304" pitchFamily="18" charset="0"/>
              </a:rPr>
              <a:t>Our lives, if we live them without serving God, can only be described as utter failure!</a:t>
            </a:r>
          </a:p>
          <a:p>
            <a:pPr marL="0" marR="0" lvl="0" indent="0">
              <a:lnSpc>
                <a:spcPct val="115000"/>
              </a:lnSpc>
              <a:spcBef>
                <a:spcPts val="0"/>
              </a:spcBef>
              <a:spcAft>
                <a:spcPts val="0"/>
              </a:spcAft>
              <a:buFont typeface="Arial" panose="020B0604020202020204" pitchFamily="34" charset="0"/>
              <a:buNone/>
            </a:pPr>
            <a:r>
              <a:rPr lang="en-US" sz="1800" b="1" dirty="0">
                <a:effectLst/>
                <a:latin typeface="Georgia" panose="02040502050405020303" pitchFamily="18" charset="0"/>
                <a:ea typeface="Calibri" panose="020F0502020204030204" pitchFamily="34" charset="0"/>
                <a:cs typeface="Times New Roman" panose="02020603050405020304" pitchFamily="18" charset="0"/>
              </a:rPr>
              <a:t>(Ecclesiastes 12:13-14),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b="0" i="1" dirty="0"/>
              <a:t>Let us hear the conclusion of the whole matter: fear God and keep His commandments, for this is man's all. </a:t>
            </a:r>
            <a:r>
              <a:rPr lang="en-US" sz="2800" b="0" i="1" baseline="30000" dirty="0"/>
              <a:t>14</a:t>
            </a:r>
            <a:r>
              <a:rPr lang="en-US" sz="2800" b="0" i="1" dirty="0"/>
              <a:t> For God will bring every work into judgment, including every secret thing, whether good or evil.”</a:t>
            </a:r>
          </a:p>
          <a:p>
            <a:pPr marL="742950" marR="0" lvl="1" indent="-285750">
              <a:lnSpc>
                <a:spcPct val="115000"/>
              </a:lnSpc>
              <a:spcBef>
                <a:spcPts val="0"/>
              </a:spcBef>
              <a:spcAft>
                <a:spcPts val="0"/>
              </a:spcAft>
              <a:buFont typeface="Arial" panose="020B0604020202020204" pitchFamily="34" charset="0"/>
              <a:buChar char="•"/>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Each one of us can blame only ourselves if we miss heaven!</a:t>
            </a:r>
          </a:p>
          <a:p>
            <a:pPr marL="1200150" marR="0" lvl="2" indent="-285750">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Josiah overcame the evil examples of Manasseh and Amon before him.</a:t>
            </a:r>
          </a:p>
          <a:p>
            <a:pPr marL="1200150" marR="0" lvl="2" indent="-285750">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Your family/friends/spouse may be a detriment to you, but you can’t blame them!</a:t>
            </a:r>
          </a:p>
          <a:p>
            <a:pPr marL="0" marR="0" lvl="0" indent="0">
              <a:lnSpc>
                <a:spcPct val="115000"/>
              </a:lnSpc>
              <a:spcBef>
                <a:spcPts val="0"/>
              </a:spcBef>
              <a:spcAft>
                <a:spcPts val="0"/>
              </a:spcAft>
              <a:buFont typeface="Arial" panose="020B0604020202020204" pitchFamily="34" charset="0"/>
              <a:buNone/>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(Romans 14:10-12),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a:t>
            </a:r>
            <a:r>
              <a:rPr lang="en-US" sz="2800" b="0" i="1" dirty="0"/>
              <a:t>But why do you judge your brother? Or why do you show contempt for your brother? For we shall all stand before the judgment seat of Christ.</a:t>
            </a:r>
            <a:r>
              <a:rPr lang="en-US" sz="2800" b="0" i="1" baseline="30000" dirty="0"/>
              <a:t> 11</a:t>
            </a:r>
            <a:r>
              <a:rPr lang="en-US" sz="2800" b="0" i="1" dirty="0"/>
              <a:t> For it is written: “As I live, says the Lord, every knee shall bow to Me, and every tongue shall confess to God.” </a:t>
            </a:r>
            <a:r>
              <a:rPr lang="en-US" sz="2800" b="0" i="1" baseline="30000" dirty="0"/>
              <a:t>12</a:t>
            </a:r>
            <a:r>
              <a:rPr lang="en-US" sz="2800" b="0" i="1" dirty="0"/>
              <a:t> So then each of us shall give account of himself to God.”</a:t>
            </a:r>
          </a:p>
          <a:p>
            <a:pPr marL="742950" marR="0" lvl="1" indent="-285750">
              <a:lnSpc>
                <a:spcPct val="115000"/>
              </a:lnSpc>
              <a:spcBef>
                <a:spcPts val="0"/>
              </a:spcBef>
              <a:spcAft>
                <a:spcPts val="0"/>
              </a:spcAft>
              <a:buFont typeface="Arial" panose="020B0604020202020204" pitchFamily="34" charset="0"/>
              <a:buChar char="•"/>
            </a:pPr>
            <a:r>
              <a:rPr lang="en-US" sz="2800" b="1" i="0" dirty="0">
                <a:effectLst/>
                <a:latin typeface="Georgia" panose="02040502050405020303" pitchFamily="18" charset="0"/>
                <a:ea typeface="Calibri" panose="020F0502020204030204" pitchFamily="34" charset="0"/>
                <a:cs typeface="Times New Roman" panose="02020603050405020304" pitchFamily="18" charset="0"/>
              </a:rPr>
              <a:t>Young people need to know their ability to lead others, if they are courageous and dedicated</a:t>
            </a:r>
          </a:p>
          <a:p>
            <a:pPr marL="1200150" marR="0" lvl="2" indent="-285750">
              <a:lnSpc>
                <a:spcPct val="115000"/>
              </a:lnSpc>
              <a:spcBef>
                <a:spcPts val="0"/>
              </a:spcBef>
              <a:spcAft>
                <a:spcPts val="0"/>
              </a:spcAft>
              <a:buFont typeface="Arial" panose="020B0604020202020204" pitchFamily="34" charset="0"/>
              <a:buChar char="•"/>
            </a:pPr>
            <a:r>
              <a:rPr lang="en-US" sz="2800" b="0" i="0" dirty="0">
                <a:effectLst/>
                <a:latin typeface="Georgia" panose="02040502050405020303" pitchFamily="18" charset="0"/>
                <a:ea typeface="Calibri" panose="020F0502020204030204" pitchFamily="34" charset="0"/>
                <a:cs typeface="Times New Roman" panose="02020603050405020304" pitchFamily="18" charset="0"/>
              </a:rPr>
              <a:t>Josiah at 16 began to influence the people</a:t>
            </a:r>
          </a:p>
          <a:p>
            <a:pPr marL="1200150" marR="0" lvl="2" indent="-285750">
              <a:lnSpc>
                <a:spcPct val="115000"/>
              </a:lnSpc>
              <a:spcBef>
                <a:spcPts val="0"/>
              </a:spcBef>
              <a:spcAft>
                <a:spcPts val="0"/>
              </a:spcAft>
              <a:buFont typeface="Arial" panose="020B0604020202020204" pitchFamily="34" charset="0"/>
              <a:buChar char="•"/>
            </a:pPr>
            <a:r>
              <a:rPr lang="en-US" sz="2800" b="0" i="0" dirty="0">
                <a:effectLst/>
                <a:latin typeface="Georgia" panose="02040502050405020303" pitchFamily="18" charset="0"/>
                <a:ea typeface="Calibri" panose="020F0502020204030204" pitchFamily="34" charset="0"/>
                <a:cs typeface="Times New Roman" panose="02020603050405020304" pitchFamily="18" charset="0"/>
              </a:rPr>
              <a:t>It is never to early to let your light shine before men (are you living so that God is glorified?)</a:t>
            </a:r>
          </a:p>
          <a:p>
            <a:pPr marL="0" marR="0" lvl="0" indent="0">
              <a:lnSpc>
                <a:spcPct val="115000"/>
              </a:lnSpc>
              <a:spcBef>
                <a:spcPts val="0"/>
              </a:spcBef>
              <a:spcAft>
                <a:spcPts val="0"/>
              </a:spcAft>
              <a:buFont typeface="Arial" panose="020B0604020202020204" pitchFamily="34" charset="0"/>
              <a:buNone/>
            </a:pPr>
            <a:r>
              <a:rPr lang="en-US" sz="2800" b="1" i="0" dirty="0">
                <a:effectLst/>
                <a:latin typeface="Georgia" panose="02040502050405020303" pitchFamily="18" charset="0"/>
                <a:ea typeface="Calibri" panose="020F0502020204030204" pitchFamily="34" charset="0"/>
                <a:cs typeface="Times New Roman" panose="02020603050405020304" pitchFamily="18" charset="0"/>
              </a:rPr>
              <a:t>(1 Timothy 4:12-16), “</a:t>
            </a:r>
            <a:r>
              <a:rPr lang="en-US" sz="2800" dirty="0"/>
              <a:t>Let no one despise your youth, but be an example to the believers in word, in conduct, in love, in spirit, in faith, in purity.</a:t>
            </a:r>
            <a:r>
              <a:rPr lang="en-US" sz="2800" baseline="30000" dirty="0"/>
              <a:t> 13</a:t>
            </a:r>
            <a:r>
              <a:rPr lang="en-US" sz="2800" dirty="0"/>
              <a:t> Till I come, give attention to reading, to exhortation, to doctrine.</a:t>
            </a:r>
            <a:r>
              <a:rPr lang="en-US" sz="2800" baseline="30000" dirty="0"/>
              <a:t> 14</a:t>
            </a:r>
            <a:r>
              <a:rPr lang="en-US" sz="2800" dirty="0"/>
              <a:t> Do not neglect the gift that is in you, which was given to you by prophecy with the laying on of the hands of the eldership.</a:t>
            </a:r>
            <a:r>
              <a:rPr lang="en-US" sz="2800" baseline="30000" dirty="0"/>
              <a:t> 15</a:t>
            </a:r>
            <a:r>
              <a:rPr lang="en-US" sz="2800" dirty="0"/>
              <a:t> Meditate on these things; give yourself entirely to them, that your progress may be evident to all.</a:t>
            </a:r>
            <a:r>
              <a:rPr lang="en-US" sz="2800" baseline="30000" dirty="0"/>
              <a:t> 16</a:t>
            </a:r>
            <a:r>
              <a:rPr lang="en-US" sz="2800" dirty="0"/>
              <a:t> Take heed to yourself and to the doctrine. Continue in them, for in doing this you will save both yourself and those who hear you.”</a:t>
            </a:r>
          </a:p>
          <a:p>
            <a:pPr marL="742950" marR="0" lvl="1" indent="-285750">
              <a:lnSpc>
                <a:spcPct val="115000"/>
              </a:lnSpc>
              <a:spcBef>
                <a:spcPts val="0"/>
              </a:spcBef>
              <a:spcAft>
                <a:spcPts val="0"/>
              </a:spcAft>
              <a:buFont typeface="Arial" panose="020B0604020202020204" pitchFamily="34" charset="0"/>
              <a:buChar char="•"/>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One person (YOU) can make a big difference in influence others for good</a:t>
            </a:r>
          </a:p>
          <a:p>
            <a:pPr marL="1200150" marR="0" lvl="2" indent="-285750">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We may not have the same civil authority as King Josiah, but we have the moral authority to serve as examples!</a:t>
            </a:r>
          </a:p>
          <a:p>
            <a:pPr marL="1200150" marR="0" lvl="2" indent="-285750">
              <a:lnSpc>
                <a:spcPct val="115000"/>
              </a:lnSpc>
              <a:spcBef>
                <a:spcPts val="0"/>
              </a:spcBef>
              <a:spcAft>
                <a:spcPts val="0"/>
              </a:spcAft>
              <a:buFont typeface="Arial" panose="020B0604020202020204" pitchFamily="34" charset="0"/>
              <a:buChar char="•"/>
            </a:pPr>
            <a:r>
              <a:rPr lang="en-US" sz="1800" b="0" i="0" dirty="0">
                <a:effectLst/>
                <a:latin typeface="Georgia" panose="02040502050405020303" pitchFamily="18" charset="0"/>
                <a:ea typeface="Calibri" panose="020F0502020204030204" pitchFamily="34" charset="0"/>
                <a:cs typeface="Times New Roman" panose="02020603050405020304" pitchFamily="18" charset="0"/>
              </a:rPr>
              <a:t>(Good example:  Ryan </a:t>
            </a:r>
            <a:r>
              <a:rPr lang="en-US" sz="1800" b="0" i="0" dirty="0" err="1">
                <a:effectLst/>
                <a:latin typeface="Georgia" panose="02040502050405020303" pitchFamily="18" charset="0"/>
                <a:ea typeface="Calibri" panose="020F0502020204030204" pitchFamily="34" charset="0"/>
                <a:cs typeface="Times New Roman" panose="02020603050405020304" pitchFamily="18" charset="0"/>
              </a:rPr>
              <a:t>Matney</a:t>
            </a:r>
            <a:r>
              <a:rPr lang="en-US" sz="1800" b="0" i="0" dirty="0">
                <a:effectLst/>
                <a:latin typeface="Georgia" panose="02040502050405020303" pitchFamily="18" charset="0"/>
                <a:ea typeface="Calibri" panose="020F0502020204030204" pitchFamily="34" charset="0"/>
                <a:cs typeface="Times New Roman" panose="02020603050405020304" pitchFamily="18" charset="0"/>
              </a:rPr>
              <a:t> – Led grandparents to Christ, married a godly woman, raising children in the nurture and admonition of the Lord).</a:t>
            </a:r>
          </a:p>
          <a:p>
            <a:pPr marL="0" marR="0" lvl="0" indent="0">
              <a:lnSpc>
                <a:spcPct val="115000"/>
              </a:lnSpc>
              <a:spcBef>
                <a:spcPts val="0"/>
              </a:spcBef>
              <a:spcAft>
                <a:spcPts val="0"/>
              </a:spcAft>
              <a:buFont typeface="Arial" panose="020B0604020202020204" pitchFamily="34" charset="0"/>
              <a:buNone/>
            </a:pPr>
            <a:r>
              <a:rPr lang="en-US" sz="1800" b="1" i="0" dirty="0">
                <a:effectLst/>
                <a:latin typeface="Georgia" panose="02040502050405020303" pitchFamily="18" charset="0"/>
                <a:ea typeface="Calibri" panose="020F0502020204030204" pitchFamily="34" charset="0"/>
                <a:cs typeface="Times New Roman" panose="02020603050405020304" pitchFamily="18" charset="0"/>
              </a:rPr>
              <a:t>(2 Timothy 2:1-2), </a:t>
            </a:r>
            <a:r>
              <a:rPr lang="en-US" sz="1800" b="0" i="1" dirty="0">
                <a:effectLst/>
                <a:latin typeface="Georgia" panose="02040502050405020303" pitchFamily="18" charset="0"/>
                <a:ea typeface="Calibri" panose="020F0502020204030204" pitchFamily="34" charset="0"/>
                <a:cs typeface="Times New Roman" panose="02020603050405020304" pitchFamily="18" charset="0"/>
              </a:rPr>
              <a:t>“Y</a:t>
            </a:r>
            <a:r>
              <a:rPr lang="en-US" sz="2800" b="0" i="1" dirty="0"/>
              <a:t>ou therefore, my son, be strong in the grace that is in Christ Jesus.</a:t>
            </a:r>
            <a:r>
              <a:rPr lang="en-US" sz="2800" b="0" i="1" baseline="30000" dirty="0"/>
              <a:t> 2</a:t>
            </a:r>
            <a:r>
              <a:rPr lang="en-US" sz="2800" b="0" i="1" dirty="0"/>
              <a:t> And the things that you have heard from me among many witnesses, commit these to faithful men who will be able to teach others also</a:t>
            </a:r>
            <a:r>
              <a:rPr lang="en-US" sz="2800" dirty="0"/>
              <a:t>.”</a:t>
            </a:r>
            <a:endParaRPr lang="en-US" sz="1800" b="1" i="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2D01D-9ECA-4E88-85BD-9BA2058A5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34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 we finish our study, we need to consider one final thing</a:t>
            </a:r>
          </a:p>
          <a:p>
            <a:pPr marL="742950" marR="0" lvl="1"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Josiah from the very beginning sought to do good</a:t>
            </a: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the law had been lost.  Though his heart was in the right place, he was (in part) ignorant of God’s truth</a:t>
            </a:r>
          </a:p>
          <a:p>
            <a:pPr marL="742950" marR="0" lvl="1"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Then the law was found, consider Josiah’s response to its reading:</a:t>
            </a:r>
          </a:p>
          <a:p>
            <a:pPr marL="0" marR="0" lvl="0" indent="0">
              <a:lnSpc>
                <a:spcPct val="115000"/>
              </a:lnSpc>
              <a:spcBef>
                <a:spcPts val="0"/>
              </a:spcBef>
              <a:spcAft>
                <a:spcPts val="0"/>
              </a:spcAft>
              <a:buFont typeface="Arial" panose="020B0604020202020204" pitchFamily="34" charset="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Kings 22:11-13),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sz="2800" i="1" dirty="0"/>
              <a:t>Now it happened, when the king heard the words of the Book of the Law, that he tore his clothes.</a:t>
            </a:r>
            <a:r>
              <a:rPr lang="en-US" sz="2800" i="1" baseline="30000" dirty="0"/>
              <a:t> 12</a:t>
            </a:r>
            <a:r>
              <a:rPr lang="en-US" sz="2800" i="1" dirty="0"/>
              <a:t> Then the king commanded Hilkiah the priest, </a:t>
            </a:r>
            <a:r>
              <a:rPr lang="en-US" sz="2800" i="1" dirty="0" err="1"/>
              <a:t>Ahikam</a:t>
            </a:r>
            <a:r>
              <a:rPr lang="en-US" sz="2800" i="1" dirty="0"/>
              <a:t> the son of </a:t>
            </a:r>
            <a:r>
              <a:rPr lang="en-US" sz="2800" i="1" dirty="0" err="1"/>
              <a:t>Shaphan</a:t>
            </a:r>
            <a:r>
              <a:rPr lang="en-US" sz="2800" i="1" dirty="0"/>
              <a:t>, </a:t>
            </a:r>
            <a:r>
              <a:rPr lang="en-US" sz="2800" i="1" dirty="0" err="1"/>
              <a:t>Achbor</a:t>
            </a:r>
            <a:r>
              <a:rPr lang="en-US" sz="2800" i="1" dirty="0"/>
              <a:t> the son of </a:t>
            </a:r>
            <a:r>
              <a:rPr lang="en-US" sz="2800" i="1" dirty="0" err="1"/>
              <a:t>Michaiah</a:t>
            </a:r>
            <a:r>
              <a:rPr lang="en-US" sz="2800" i="1" dirty="0"/>
              <a:t>, </a:t>
            </a:r>
            <a:r>
              <a:rPr lang="en-US" sz="2800" i="1" dirty="0" err="1"/>
              <a:t>Shaphan</a:t>
            </a:r>
            <a:r>
              <a:rPr lang="en-US" sz="2800" i="1" dirty="0"/>
              <a:t> the scribe, and </a:t>
            </a:r>
            <a:r>
              <a:rPr lang="en-US" sz="2800" i="1" dirty="0" err="1"/>
              <a:t>Asaiah</a:t>
            </a:r>
            <a:r>
              <a:rPr lang="en-US" sz="2800" i="1" dirty="0"/>
              <a:t> a servant of the king, saying,</a:t>
            </a:r>
            <a:r>
              <a:rPr lang="en-US" sz="2800" i="1" baseline="30000" dirty="0"/>
              <a:t> 13</a:t>
            </a:r>
            <a:r>
              <a:rPr lang="en-US" sz="2800" i="1" dirty="0"/>
              <a:t> “Go, inquire of the Lord for me, for the people and for all Judah, concerning the words of this book that has been found; for great is the wrath of the Lord that is aroused against us, because our fathers have not obeyed the words of this book, to do according to all that is written concerning us.”</a:t>
            </a:r>
          </a:p>
          <a:p>
            <a:pPr marL="742950" marR="0" lvl="1" indent="-285750">
              <a:lnSpc>
                <a:spcPct val="115000"/>
              </a:lnSpc>
              <a:spcBef>
                <a:spcPts val="0"/>
              </a:spcBef>
              <a:spcAft>
                <a:spcPts val="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 one who truly loves God will not hesitate to learn and obey His will</a:t>
            </a:r>
          </a:p>
          <a:p>
            <a:pPr marL="1200150" marR="0" lvl="2" indent="-285750">
              <a:lnSpc>
                <a:spcPct val="115000"/>
              </a:lnSpc>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If he is found lacking in any way, he will do whatever is necessary to make it right!</a:t>
            </a:r>
          </a:p>
          <a:p>
            <a:pPr marL="1200150" marR="0" lvl="2" indent="-285750">
              <a:lnSpc>
                <a:spcPct val="115000"/>
              </a:lnSpc>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Would that others would have the same attitude toward God and His will that is seen in young king Josiah</a:t>
            </a:r>
          </a:p>
          <a:p>
            <a:pPr marL="742950" marR="0" lvl="1" indent="-285750">
              <a:lnSpc>
                <a:spcPct val="115000"/>
              </a:lnSpc>
              <a:spcBef>
                <a:spcPts val="0"/>
              </a:spcBef>
              <a:spcAft>
                <a:spcPts val="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How about you?  Do you need to change?  Are you willing?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2D01D-9ECA-4E88-85BD-9BA2058A5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85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9628-55D0-4F91-A36C-7DAD0CCFFE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496D7-C789-49F0-904C-ABEF58155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2CCC52-56B7-4B01-9C70-8BE9650E39D7}"/>
              </a:ext>
            </a:extLst>
          </p:cNvPr>
          <p:cNvSpPr>
            <a:spLocks noGrp="1"/>
          </p:cNvSpPr>
          <p:nvPr>
            <p:ph type="dt" sz="half" idx="10"/>
          </p:nvPr>
        </p:nvSpPr>
        <p:spPr/>
        <p:txBody>
          <a:bodyPr/>
          <a:lstStyle/>
          <a:p>
            <a:fld id="{9E91B52A-B247-433F-9F94-3A5B55B17EA1}" type="datetimeFigureOut">
              <a:rPr lang="en-US" smtClean="0"/>
              <a:t>7/8/2020</a:t>
            </a:fld>
            <a:endParaRPr lang="en-US"/>
          </a:p>
        </p:txBody>
      </p:sp>
      <p:sp>
        <p:nvSpPr>
          <p:cNvPr id="5" name="Footer Placeholder 4">
            <a:extLst>
              <a:ext uri="{FF2B5EF4-FFF2-40B4-BE49-F238E27FC236}">
                <a16:creationId xmlns:a16="http://schemas.microsoft.com/office/drawing/2014/main" id="{383FF3B0-FC1D-4FFC-87E9-0916F9911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DBFC9-3624-4998-A5F6-A18F7FCF2F22}"/>
              </a:ext>
            </a:extLst>
          </p:cNvPr>
          <p:cNvSpPr>
            <a:spLocks noGrp="1"/>
          </p:cNvSpPr>
          <p:nvPr>
            <p:ph type="sldNum" sz="quarter" idx="12"/>
          </p:nvPr>
        </p:nvSpPr>
        <p:spPr/>
        <p:txBody>
          <a:bodyPr/>
          <a:lstStyle/>
          <a:p>
            <a:fld id="{35778EA8-730D-48CC-9AD5-0575D2DF7A74}" type="slidenum">
              <a:rPr lang="en-US" smtClean="0"/>
              <a:t>‹#›</a:t>
            </a:fld>
            <a:endParaRPr lang="en-US"/>
          </a:p>
        </p:txBody>
      </p:sp>
    </p:spTree>
    <p:extLst>
      <p:ext uri="{BB962C8B-B14F-4D97-AF65-F5344CB8AC3E}">
        <p14:creationId xmlns:p14="http://schemas.microsoft.com/office/powerpoint/2010/main" val="204067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7D0AB-9FE1-44EF-B2EA-44A6C496B2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311478-7352-4ED1-84FE-4B854C632A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A7B62-4185-443F-9AE2-EF31D06CA0EC}"/>
              </a:ext>
            </a:extLst>
          </p:cNvPr>
          <p:cNvSpPr>
            <a:spLocks noGrp="1"/>
          </p:cNvSpPr>
          <p:nvPr>
            <p:ph type="dt" sz="half" idx="10"/>
          </p:nvPr>
        </p:nvSpPr>
        <p:spPr/>
        <p:txBody>
          <a:bodyPr/>
          <a:lstStyle/>
          <a:p>
            <a:fld id="{9E91B52A-B247-433F-9F94-3A5B55B17EA1}" type="datetimeFigureOut">
              <a:rPr lang="en-US" smtClean="0"/>
              <a:t>7/8/2020</a:t>
            </a:fld>
            <a:endParaRPr lang="en-US"/>
          </a:p>
        </p:txBody>
      </p:sp>
      <p:sp>
        <p:nvSpPr>
          <p:cNvPr id="5" name="Footer Placeholder 4">
            <a:extLst>
              <a:ext uri="{FF2B5EF4-FFF2-40B4-BE49-F238E27FC236}">
                <a16:creationId xmlns:a16="http://schemas.microsoft.com/office/drawing/2014/main" id="{0F59F21F-C37E-416B-BC77-A14C3B544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4E4D4-DD76-49D6-AB6D-014037AFD5CE}"/>
              </a:ext>
            </a:extLst>
          </p:cNvPr>
          <p:cNvSpPr>
            <a:spLocks noGrp="1"/>
          </p:cNvSpPr>
          <p:nvPr>
            <p:ph type="sldNum" sz="quarter" idx="12"/>
          </p:nvPr>
        </p:nvSpPr>
        <p:spPr/>
        <p:txBody>
          <a:bodyPr/>
          <a:lstStyle/>
          <a:p>
            <a:fld id="{35778EA8-730D-48CC-9AD5-0575D2DF7A74}" type="slidenum">
              <a:rPr lang="en-US" smtClean="0"/>
              <a:t>‹#›</a:t>
            </a:fld>
            <a:endParaRPr lang="en-US"/>
          </a:p>
        </p:txBody>
      </p:sp>
    </p:spTree>
    <p:extLst>
      <p:ext uri="{BB962C8B-B14F-4D97-AF65-F5344CB8AC3E}">
        <p14:creationId xmlns:p14="http://schemas.microsoft.com/office/powerpoint/2010/main" val="50988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F394F3-4B2D-48E3-AA67-E76294260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9D27CB-B9D6-45E5-BCB7-F6E621FE8F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3C9A1-5C40-40EA-B763-FD8AFFD90F4A}"/>
              </a:ext>
            </a:extLst>
          </p:cNvPr>
          <p:cNvSpPr>
            <a:spLocks noGrp="1"/>
          </p:cNvSpPr>
          <p:nvPr>
            <p:ph type="dt" sz="half" idx="10"/>
          </p:nvPr>
        </p:nvSpPr>
        <p:spPr/>
        <p:txBody>
          <a:bodyPr/>
          <a:lstStyle/>
          <a:p>
            <a:fld id="{9E91B52A-B247-433F-9F94-3A5B55B17EA1}" type="datetimeFigureOut">
              <a:rPr lang="en-US" smtClean="0"/>
              <a:t>7/8/2020</a:t>
            </a:fld>
            <a:endParaRPr lang="en-US"/>
          </a:p>
        </p:txBody>
      </p:sp>
      <p:sp>
        <p:nvSpPr>
          <p:cNvPr id="5" name="Footer Placeholder 4">
            <a:extLst>
              <a:ext uri="{FF2B5EF4-FFF2-40B4-BE49-F238E27FC236}">
                <a16:creationId xmlns:a16="http://schemas.microsoft.com/office/drawing/2014/main" id="{4010FE8A-EF35-41ED-846B-B9131EBFB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04AED-3D49-498C-B2DE-5B76A1533814}"/>
              </a:ext>
            </a:extLst>
          </p:cNvPr>
          <p:cNvSpPr>
            <a:spLocks noGrp="1"/>
          </p:cNvSpPr>
          <p:nvPr>
            <p:ph type="sldNum" sz="quarter" idx="12"/>
          </p:nvPr>
        </p:nvSpPr>
        <p:spPr/>
        <p:txBody>
          <a:bodyPr/>
          <a:lstStyle/>
          <a:p>
            <a:fld id="{35778EA8-730D-48CC-9AD5-0575D2DF7A74}" type="slidenum">
              <a:rPr lang="en-US" smtClean="0"/>
              <a:t>‹#›</a:t>
            </a:fld>
            <a:endParaRPr lang="en-US"/>
          </a:p>
        </p:txBody>
      </p:sp>
    </p:spTree>
    <p:extLst>
      <p:ext uri="{BB962C8B-B14F-4D97-AF65-F5344CB8AC3E}">
        <p14:creationId xmlns:p14="http://schemas.microsoft.com/office/powerpoint/2010/main" val="29292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43A6-4FD6-4A1B-AD67-C363DBC5A6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BF6E1E-AA14-420D-9A50-D6BE94AB7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EC124-E2E3-4A04-86BA-F85A34BEDE01}"/>
              </a:ext>
            </a:extLst>
          </p:cNvPr>
          <p:cNvSpPr>
            <a:spLocks noGrp="1"/>
          </p:cNvSpPr>
          <p:nvPr>
            <p:ph type="dt" sz="half" idx="10"/>
          </p:nvPr>
        </p:nvSpPr>
        <p:spPr/>
        <p:txBody>
          <a:bodyPr/>
          <a:lstStyle/>
          <a:p>
            <a:fld id="{9E91B52A-B247-433F-9F94-3A5B55B17EA1}" type="datetimeFigureOut">
              <a:rPr lang="en-US" smtClean="0"/>
              <a:t>7/8/2020</a:t>
            </a:fld>
            <a:endParaRPr lang="en-US"/>
          </a:p>
        </p:txBody>
      </p:sp>
      <p:sp>
        <p:nvSpPr>
          <p:cNvPr id="5" name="Footer Placeholder 4">
            <a:extLst>
              <a:ext uri="{FF2B5EF4-FFF2-40B4-BE49-F238E27FC236}">
                <a16:creationId xmlns:a16="http://schemas.microsoft.com/office/drawing/2014/main" id="{8CE53C46-3B7E-4DE6-9946-562BD8573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25CF9-B298-4337-A645-079231FBEDE0}"/>
              </a:ext>
            </a:extLst>
          </p:cNvPr>
          <p:cNvSpPr>
            <a:spLocks noGrp="1"/>
          </p:cNvSpPr>
          <p:nvPr>
            <p:ph type="sldNum" sz="quarter" idx="12"/>
          </p:nvPr>
        </p:nvSpPr>
        <p:spPr/>
        <p:txBody>
          <a:bodyPr/>
          <a:lstStyle/>
          <a:p>
            <a:fld id="{35778EA8-730D-48CC-9AD5-0575D2DF7A74}" type="slidenum">
              <a:rPr lang="en-US" smtClean="0"/>
              <a:t>‹#›</a:t>
            </a:fld>
            <a:endParaRPr lang="en-US"/>
          </a:p>
        </p:txBody>
      </p:sp>
    </p:spTree>
    <p:extLst>
      <p:ext uri="{BB962C8B-B14F-4D97-AF65-F5344CB8AC3E}">
        <p14:creationId xmlns:p14="http://schemas.microsoft.com/office/powerpoint/2010/main" val="212877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A71A-1F7E-4C2F-8317-511435DA53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9333A9-7619-4BEB-8F41-2363B01356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4260CA-FA97-4ABC-9800-07AF787A8900}"/>
              </a:ext>
            </a:extLst>
          </p:cNvPr>
          <p:cNvSpPr>
            <a:spLocks noGrp="1"/>
          </p:cNvSpPr>
          <p:nvPr>
            <p:ph type="dt" sz="half" idx="10"/>
          </p:nvPr>
        </p:nvSpPr>
        <p:spPr/>
        <p:txBody>
          <a:bodyPr/>
          <a:lstStyle/>
          <a:p>
            <a:fld id="{9E91B52A-B247-433F-9F94-3A5B55B17EA1}" type="datetimeFigureOut">
              <a:rPr lang="en-US" smtClean="0"/>
              <a:t>7/8/2020</a:t>
            </a:fld>
            <a:endParaRPr lang="en-US"/>
          </a:p>
        </p:txBody>
      </p:sp>
      <p:sp>
        <p:nvSpPr>
          <p:cNvPr id="5" name="Footer Placeholder 4">
            <a:extLst>
              <a:ext uri="{FF2B5EF4-FFF2-40B4-BE49-F238E27FC236}">
                <a16:creationId xmlns:a16="http://schemas.microsoft.com/office/drawing/2014/main" id="{A2ABD9E5-3687-4959-ADBE-3B8F8C6C2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48959-DF8C-4CCA-BFBF-4300FCB250BC}"/>
              </a:ext>
            </a:extLst>
          </p:cNvPr>
          <p:cNvSpPr>
            <a:spLocks noGrp="1"/>
          </p:cNvSpPr>
          <p:nvPr>
            <p:ph type="sldNum" sz="quarter" idx="12"/>
          </p:nvPr>
        </p:nvSpPr>
        <p:spPr/>
        <p:txBody>
          <a:bodyPr/>
          <a:lstStyle/>
          <a:p>
            <a:fld id="{35778EA8-730D-48CC-9AD5-0575D2DF7A74}" type="slidenum">
              <a:rPr lang="en-US" smtClean="0"/>
              <a:t>‹#›</a:t>
            </a:fld>
            <a:endParaRPr lang="en-US"/>
          </a:p>
        </p:txBody>
      </p:sp>
    </p:spTree>
    <p:extLst>
      <p:ext uri="{BB962C8B-B14F-4D97-AF65-F5344CB8AC3E}">
        <p14:creationId xmlns:p14="http://schemas.microsoft.com/office/powerpoint/2010/main" val="179589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457F-38AB-43BD-9CEE-FE0A88503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5D1438-EC95-470F-A908-F27BA138A0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81E401-C15D-4698-B30B-C63D38AFFD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3BA26A-7D08-4B00-87A5-22D592CA6FAC}"/>
              </a:ext>
            </a:extLst>
          </p:cNvPr>
          <p:cNvSpPr>
            <a:spLocks noGrp="1"/>
          </p:cNvSpPr>
          <p:nvPr>
            <p:ph type="dt" sz="half" idx="10"/>
          </p:nvPr>
        </p:nvSpPr>
        <p:spPr/>
        <p:txBody>
          <a:bodyPr/>
          <a:lstStyle/>
          <a:p>
            <a:fld id="{9E91B52A-B247-433F-9F94-3A5B55B17EA1}" type="datetimeFigureOut">
              <a:rPr lang="en-US" smtClean="0"/>
              <a:t>7/8/2020</a:t>
            </a:fld>
            <a:endParaRPr lang="en-US"/>
          </a:p>
        </p:txBody>
      </p:sp>
      <p:sp>
        <p:nvSpPr>
          <p:cNvPr id="6" name="Footer Placeholder 5">
            <a:extLst>
              <a:ext uri="{FF2B5EF4-FFF2-40B4-BE49-F238E27FC236}">
                <a16:creationId xmlns:a16="http://schemas.microsoft.com/office/drawing/2014/main" id="{972A6AF4-E2ED-4C94-AC94-7773734374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90F39-BDC7-432D-A708-992502245FDC}"/>
              </a:ext>
            </a:extLst>
          </p:cNvPr>
          <p:cNvSpPr>
            <a:spLocks noGrp="1"/>
          </p:cNvSpPr>
          <p:nvPr>
            <p:ph type="sldNum" sz="quarter" idx="12"/>
          </p:nvPr>
        </p:nvSpPr>
        <p:spPr/>
        <p:txBody>
          <a:bodyPr/>
          <a:lstStyle/>
          <a:p>
            <a:fld id="{35778EA8-730D-48CC-9AD5-0575D2DF7A74}" type="slidenum">
              <a:rPr lang="en-US" smtClean="0"/>
              <a:t>‹#›</a:t>
            </a:fld>
            <a:endParaRPr lang="en-US"/>
          </a:p>
        </p:txBody>
      </p:sp>
    </p:spTree>
    <p:extLst>
      <p:ext uri="{BB962C8B-B14F-4D97-AF65-F5344CB8AC3E}">
        <p14:creationId xmlns:p14="http://schemas.microsoft.com/office/powerpoint/2010/main" val="133468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A225C-2F89-420D-97A1-317E40341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E8041E-4189-4C8E-9452-DCBC23042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455A9-DAAB-4941-A780-950911D07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275708-C748-455B-B139-9A93A8BC59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F834C-2B4E-44F9-B2BE-2E45A2C68B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23989-2DB6-4464-A863-75D5D759EE82}"/>
              </a:ext>
            </a:extLst>
          </p:cNvPr>
          <p:cNvSpPr>
            <a:spLocks noGrp="1"/>
          </p:cNvSpPr>
          <p:nvPr>
            <p:ph type="dt" sz="half" idx="10"/>
          </p:nvPr>
        </p:nvSpPr>
        <p:spPr/>
        <p:txBody>
          <a:bodyPr/>
          <a:lstStyle/>
          <a:p>
            <a:fld id="{9E91B52A-B247-433F-9F94-3A5B55B17EA1}" type="datetimeFigureOut">
              <a:rPr lang="en-US" smtClean="0"/>
              <a:t>7/8/2020</a:t>
            </a:fld>
            <a:endParaRPr lang="en-US"/>
          </a:p>
        </p:txBody>
      </p:sp>
      <p:sp>
        <p:nvSpPr>
          <p:cNvPr id="8" name="Footer Placeholder 7">
            <a:extLst>
              <a:ext uri="{FF2B5EF4-FFF2-40B4-BE49-F238E27FC236}">
                <a16:creationId xmlns:a16="http://schemas.microsoft.com/office/drawing/2014/main" id="{B4368252-29E5-4DE4-9F32-066DE0E5E8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23A86D-3830-46AD-ADA7-7D3B9A371C4D}"/>
              </a:ext>
            </a:extLst>
          </p:cNvPr>
          <p:cNvSpPr>
            <a:spLocks noGrp="1"/>
          </p:cNvSpPr>
          <p:nvPr>
            <p:ph type="sldNum" sz="quarter" idx="12"/>
          </p:nvPr>
        </p:nvSpPr>
        <p:spPr/>
        <p:txBody>
          <a:bodyPr/>
          <a:lstStyle/>
          <a:p>
            <a:fld id="{35778EA8-730D-48CC-9AD5-0575D2DF7A74}" type="slidenum">
              <a:rPr lang="en-US" smtClean="0"/>
              <a:t>‹#›</a:t>
            </a:fld>
            <a:endParaRPr lang="en-US"/>
          </a:p>
        </p:txBody>
      </p:sp>
    </p:spTree>
    <p:extLst>
      <p:ext uri="{BB962C8B-B14F-4D97-AF65-F5344CB8AC3E}">
        <p14:creationId xmlns:p14="http://schemas.microsoft.com/office/powerpoint/2010/main" val="234763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2D58-4C3D-4EAF-B30F-ED4F0040AF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0BF3F8-ECFD-418E-8E7D-EFCFE6088107}"/>
              </a:ext>
            </a:extLst>
          </p:cNvPr>
          <p:cNvSpPr>
            <a:spLocks noGrp="1"/>
          </p:cNvSpPr>
          <p:nvPr>
            <p:ph type="dt" sz="half" idx="10"/>
          </p:nvPr>
        </p:nvSpPr>
        <p:spPr/>
        <p:txBody>
          <a:bodyPr/>
          <a:lstStyle/>
          <a:p>
            <a:fld id="{9E91B52A-B247-433F-9F94-3A5B55B17EA1}" type="datetimeFigureOut">
              <a:rPr lang="en-US" smtClean="0"/>
              <a:t>7/8/2020</a:t>
            </a:fld>
            <a:endParaRPr lang="en-US"/>
          </a:p>
        </p:txBody>
      </p:sp>
      <p:sp>
        <p:nvSpPr>
          <p:cNvPr id="4" name="Footer Placeholder 3">
            <a:extLst>
              <a:ext uri="{FF2B5EF4-FFF2-40B4-BE49-F238E27FC236}">
                <a16:creationId xmlns:a16="http://schemas.microsoft.com/office/drawing/2014/main" id="{5C5D5F1C-55E2-4BAB-A99E-D5586A3B15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782545-9932-42BE-87F4-1258CCC239B9}"/>
              </a:ext>
            </a:extLst>
          </p:cNvPr>
          <p:cNvSpPr>
            <a:spLocks noGrp="1"/>
          </p:cNvSpPr>
          <p:nvPr>
            <p:ph type="sldNum" sz="quarter" idx="12"/>
          </p:nvPr>
        </p:nvSpPr>
        <p:spPr/>
        <p:txBody>
          <a:bodyPr/>
          <a:lstStyle/>
          <a:p>
            <a:fld id="{35778EA8-730D-48CC-9AD5-0575D2DF7A74}" type="slidenum">
              <a:rPr lang="en-US" smtClean="0"/>
              <a:t>‹#›</a:t>
            </a:fld>
            <a:endParaRPr lang="en-US"/>
          </a:p>
        </p:txBody>
      </p:sp>
    </p:spTree>
    <p:extLst>
      <p:ext uri="{BB962C8B-B14F-4D97-AF65-F5344CB8AC3E}">
        <p14:creationId xmlns:p14="http://schemas.microsoft.com/office/powerpoint/2010/main" val="197052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71B49-CA32-4257-90DB-C7400DBC3C05}"/>
              </a:ext>
            </a:extLst>
          </p:cNvPr>
          <p:cNvSpPr>
            <a:spLocks noGrp="1"/>
          </p:cNvSpPr>
          <p:nvPr>
            <p:ph type="dt" sz="half" idx="10"/>
          </p:nvPr>
        </p:nvSpPr>
        <p:spPr/>
        <p:txBody>
          <a:bodyPr/>
          <a:lstStyle/>
          <a:p>
            <a:fld id="{9E91B52A-B247-433F-9F94-3A5B55B17EA1}" type="datetimeFigureOut">
              <a:rPr lang="en-US" smtClean="0"/>
              <a:t>7/8/2020</a:t>
            </a:fld>
            <a:endParaRPr lang="en-US"/>
          </a:p>
        </p:txBody>
      </p:sp>
      <p:sp>
        <p:nvSpPr>
          <p:cNvPr id="3" name="Footer Placeholder 2">
            <a:extLst>
              <a:ext uri="{FF2B5EF4-FFF2-40B4-BE49-F238E27FC236}">
                <a16:creationId xmlns:a16="http://schemas.microsoft.com/office/drawing/2014/main" id="{75ABCACA-55EF-4D0D-B36E-E129C764D7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AD8E1E-7FE8-4FB1-BDD2-91E2430C2C9E}"/>
              </a:ext>
            </a:extLst>
          </p:cNvPr>
          <p:cNvSpPr>
            <a:spLocks noGrp="1"/>
          </p:cNvSpPr>
          <p:nvPr>
            <p:ph type="sldNum" sz="quarter" idx="12"/>
          </p:nvPr>
        </p:nvSpPr>
        <p:spPr/>
        <p:txBody>
          <a:bodyPr/>
          <a:lstStyle/>
          <a:p>
            <a:fld id="{35778EA8-730D-48CC-9AD5-0575D2DF7A74}" type="slidenum">
              <a:rPr lang="en-US" smtClean="0"/>
              <a:t>‹#›</a:t>
            </a:fld>
            <a:endParaRPr lang="en-US"/>
          </a:p>
        </p:txBody>
      </p:sp>
    </p:spTree>
    <p:extLst>
      <p:ext uri="{BB962C8B-B14F-4D97-AF65-F5344CB8AC3E}">
        <p14:creationId xmlns:p14="http://schemas.microsoft.com/office/powerpoint/2010/main" val="322622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E660-5035-4F0C-B1B6-C1C8EF680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F32D8F-2552-44E2-B987-4E4572BCEF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408012-892E-4D91-B992-919EE62BE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C3B9C-F48A-4CB4-A118-645F54B952A8}"/>
              </a:ext>
            </a:extLst>
          </p:cNvPr>
          <p:cNvSpPr>
            <a:spLocks noGrp="1"/>
          </p:cNvSpPr>
          <p:nvPr>
            <p:ph type="dt" sz="half" idx="10"/>
          </p:nvPr>
        </p:nvSpPr>
        <p:spPr/>
        <p:txBody>
          <a:bodyPr/>
          <a:lstStyle/>
          <a:p>
            <a:fld id="{9E91B52A-B247-433F-9F94-3A5B55B17EA1}" type="datetimeFigureOut">
              <a:rPr lang="en-US" smtClean="0"/>
              <a:t>7/8/2020</a:t>
            </a:fld>
            <a:endParaRPr lang="en-US"/>
          </a:p>
        </p:txBody>
      </p:sp>
      <p:sp>
        <p:nvSpPr>
          <p:cNvPr id="6" name="Footer Placeholder 5">
            <a:extLst>
              <a:ext uri="{FF2B5EF4-FFF2-40B4-BE49-F238E27FC236}">
                <a16:creationId xmlns:a16="http://schemas.microsoft.com/office/drawing/2014/main" id="{665381A4-150B-4FF4-ADCA-706841484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3F0C8-E0FB-4AE2-A8F3-21C04D99F62C}"/>
              </a:ext>
            </a:extLst>
          </p:cNvPr>
          <p:cNvSpPr>
            <a:spLocks noGrp="1"/>
          </p:cNvSpPr>
          <p:nvPr>
            <p:ph type="sldNum" sz="quarter" idx="12"/>
          </p:nvPr>
        </p:nvSpPr>
        <p:spPr/>
        <p:txBody>
          <a:bodyPr/>
          <a:lstStyle/>
          <a:p>
            <a:fld id="{35778EA8-730D-48CC-9AD5-0575D2DF7A74}" type="slidenum">
              <a:rPr lang="en-US" smtClean="0"/>
              <a:t>‹#›</a:t>
            </a:fld>
            <a:endParaRPr lang="en-US"/>
          </a:p>
        </p:txBody>
      </p:sp>
    </p:spTree>
    <p:extLst>
      <p:ext uri="{BB962C8B-B14F-4D97-AF65-F5344CB8AC3E}">
        <p14:creationId xmlns:p14="http://schemas.microsoft.com/office/powerpoint/2010/main" val="391858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1901-E64A-4B9D-BAB6-60751B1EE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550354-6DF5-4756-8E07-AACC4A19C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02E439-F0A2-4839-BBD6-B9F115259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56075-BA30-4015-9614-C54D22612FDE}"/>
              </a:ext>
            </a:extLst>
          </p:cNvPr>
          <p:cNvSpPr>
            <a:spLocks noGrp="1"/>
          </p:cNvSpPr>
          <p:nvPr>
            <p:ph type="dt" sz="half" idx="10"/>
          </p:nvPr>
        </p:nvSpPr>
        <p:spPr/>
        <p:txBody>
          <a:bodyPr/>
          <a:lstStyle/>
          <a:p>
            <a:fld id="{9E91B52A-B247-433F-9F94-3A5B55B17EA1}" type="datetimeFigureOut">
              <a:rPr lang="en-US" smtClean="0"/>
              <a:t>7/8/2020</a:t>
            </a:fld>
            <a:endParaRPr lang="en-US"/>
          </a:p>
        </p:txBody>
      </p:sp>
      <p:sp>
        <p:nvSpPr>
          <p:cNvPr id="6" name="Footer Placeholder 5">
            <a:extLst>
              <a:ext uri="{FF2B5EF4-FFF2-40B4-BE49-F238E27FC236}">
                <a16:creationId xmlns:a16="http://schemas.microsoft.com/office/drawing/2014/main" id="{09AA365B-043A-4FDD-A8C5-3607EEF5C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AAEAF-00CE-4945-8444-C6882C8F36E2}"/>
              </a:ext>
            </a:extLst>
          </p:cNvPr>
          <p:cNvSpPr>
            <a:spLocks noGrp="1"/>
          </p:cNvSpPr>
          <p:nvPr>
            <p:ph type="sldNum" sz="quarter" idx="12"/>
          </p:nvPr>
        </p:nvSpPr>
        <p:spPr/>
        <p:txBody>
          <a:bodyPr/>
          <a:lstStyle/>
          <a:p>
            <a:fld id="{35778EA8-730D-48CC-9AD5-0575D2DF7A74}" type="slidenum">
              <a:rPr lang="en-US" smtClean="0"/>
              <a:t>‹#›</a:t>
            </a:fld>
            <a:endParaRPr lang="en-US"/>
          </a:p>
        </p:txBody>
      </p:sp>
    </p:spTree>
    <p:extLst>
      <p:ext uri="{BB962C8B-B14F-4D97-AF65-F5344CB8AC3E}">
        <p14:creationId xmlns:p14="http://schemas.microsoft.com/office/powerpoint/2010/main" val="50186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B311D-EB13-43CA-AC59-B18FBA3A5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8B0589-8378-4773-8AAB-938543ECB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490D5-2142-4C2A-96EA-24F757C2A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1B52A-B247-433F-9F94-3A5B55B17EA1}" type="datetimeFigureOut">
              <a:rPr lang="en-US" smtClean="0"/>
              <a:t>7/8/2020</a:t>
            </a:fld>
            <a:endParaRPr lang="en-US"/>
          </a:p>
        </p:txBody>
      </p:sp>
      <p:sp>
        <p:nvSpPr>
          <p:cNvPr id="5" name="Footer Placeholder 4">
            <a:extLst>
              <a:ext uri="{FF2B5EF4-FFF2-40B4-BE49-F238E27FC236}">
                <a16:creationId xmlns:a16="http://schemas.microsoft.com/office/drawing/2014/main" id="{E584FE30-024A-4BCF-BB59-22391DA4C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E32DFF-27DA-45D3-8DA6-1263309C2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78EA8-730D-48CC-9AD5-0575D2DF7A74}" type="slidenum">
              <a:rPr lang="en-US" smtClean="0"/>
              <a:t>‹#›</a:t>
            </a:fld>
            <a:endParaRPr lang="en-US"/>
          </a:p>
        </p:txBody>
      </p:sp>
    </p:spTree>
    <p:extLst>
      <p:ext uri="{BB962C8B-B14F-4D97-AF65-F5344CB8AC3E}">
        <p14:creationId xmlns:p14="http://schemas.microsoft.com/office/powerpoint/2010/main" val="86906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60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0000-241D-4634-AEB3-221F6B999532}"/>
              </a:ext>
            </a:extLst>
          </p:cNvPr>
          <p:cNvSpPr>
            <a:spLocks noGrp="1"/>
          </p:cNvSpPr>
          <p:nvPr>
            <p:ph type="ctrTitle"/>
          </p:nvPr>
        </p:nvSpPr>
        <p:spPr>
          <a:xfrm>
            <a:off x="395286" y="1046163"/>
            <a:ext cx="5091113" cy="1655762"/>
          </a:xfrm>
        </p:spPr>
        <p:txBody>
          <a:bodyPr>
            <a:normAutofit/>
          </a:bodyPr>
          <a:lstStyle/>
          <a:p>
            <a:r>
              <a:rPr lang="en-US" sz="9600" dirty="0">
                <a:latin typeface="GOOD BRUSH" pitchFamily="2" charset="0"/>
              </a:rPr>
              <a:t>Amon</a:t>
            </a:r>
          </a:p>
        </p:txBody>
      </p:sp>
      <p:sp>
        <p:nvSpPr>
          <p:cNvPr id="3" name="Subtitle 2">
            <a:extLst>
              <a:ext uri="{FF2B5EF4-FFF2-40B4-BE49-F238E27FC236}">
                <a16:creationId xmlns:a16="http://schemas.microsoft.com/office/drawing/2014/main" id="{17D4D345-FEA6-48AF-9816-D433E482091C}"/>
              </a:ext>
            </a:extLst>
          </p:cNvPr>
          <p:cNvSpPr>
            <a:spLocks noGrp="1"/>
          </p:cNvSpPr>
          <p:nvPr>
            <p:ph type="subTitle" idx="1"/>
          </p:nvPr>
        </p:nvSpPr>
        <p:spPr>
          <a:xfrm rot="1634377">
            <a:off x="4836318" y="3098462"/>
            <a:ext cx="2519363" cy="1203795"/>
          </a:xfrm>
        </p:spPr>
        <p:txBody>
          <a:bodyPr>
            <a:normAutofit/>
          </a:bodyPr>
          <a:lstStyle/>
          <a:p>
            <a:r>
              <a:rPr lang="en-US" sz="6000" dirty="0">
                <a:latin typeface="White On Black" panose="02000500000000000000" pitchFamily="2" charset="0"/>
              </a:rPr>
              <a:t>AND</a:t>
            </a:r>
          </a:p>
        </p:txBody>
      </p:sp>
      <p:sp>
        <p:nvSpPr>
          <p:cNvPr id="4" name="TextBox 3">
            <a:extLst>
              <a:ext uri="{FF2B5EF4-FFF2-40B4-BE49-F238E27FC236}">
                <a16:creationId xmlns:a16="http://schemas.microsoft.com/office/drawing/2014/main" id="{B6E59D01-1174-4603-A949-E7CEF2846296}"/>
              </a:ext>
            </a:extLst>
          </p:cNvPr>
          <p:cNvSpPr txBox="1"/>
          <p:nvPr/>
        </p:nvSpPr>
        <p:spPr>
          <a:xfrm>
            <a:off x="7491479" y="4471987"/>
            <a:ext cx="4065537" cy="1569660"/>
          </a:xfrm>
          <a:prstGeom prst="rect">
            <a:avLst/>
          </a:prstGeom>
          <a:noFill/>
        </p:spPr>
        <p:txBody>
          <a:bodyPr wrap="none" rtlCol="0">
            <a:spAutoFit/>
          </a:bodyPr>
          <a:lstStyle/>
          <a:p>
            <a:r>
              <a:rPr lang="en-US" sz="9600" dirty="0">
                <a:latin typeface="Acme" panose="02000706050000020004" pitchFamily="2" charset="0"/>
              </a:rPr>
              <a:t>JOSIAH</a:t>
            </a:r>
          </a:p>
        </p:txBody>
      </p:sp>
      <p:sp>
        <p:nvSpPr>
          <p:cNvPr id="6" name="TextBox 5">
            <a:extLst>
              <a:ext uri="{FF2B5EF4-FFF2-40B4-BE49-F238E27FC236}">
                <a16:creationId xmlns:a16="http://schemas.microsoft.com/office/drawing/2014/main" id="{CCF32B51-0435-4CD5-B13C-F21AC238DF00}"/>
              </a:ext>
            </a:extLst>
          </p:cNvPr>
          <p:cNvSpPr txBox="1"/>
          <p:nvPr/>
        </p:nvSpPr>
        <p:spPr>
          <a:xfrm>
            <a:off x="395286" y="5851524"/>
            <a:ext cx="3005139" cy="707886"/>
          </a:xfrm>
          <a:prstGeom prst="rect">
            <a:avLst/>
          </a:prstGeom>
          <a:solidFill>
            <a:schemeClr val="tx1"/>
          </a:solidFill>
          <a:ln w="15875">
            <a:solidFill>
              <a:schemeClr val="bg1"/>
            </a:solidFill>
          </a:ln>
        </p:spPr>
        <p:txBody>
          <a:bodyPr wrap="square" rtlCol="0">
            <a:spAutoFit/>
          </a:bodyPr>
          <a:lstStyle/>
          <a:p>
            <a:pPr algn="ctr"/>
            <a:r>
              <a:rPr lang="en-US" sz="4000" b="1" dirty="0">
                <a:solidFill>
                  <a:schemeClr val="bg1"/>
                </a:solidFill>
              </a:rPr>
              <a:t>2 Kings 21-23</a:t>
            </a:r>
          </a:p>
        </p:txBody>
      </p:sp>
    </p:spTree>
    <p:extLst>
      <p:ext uri="{BB962C8B-B14F-4D97-AF65-F5344CB8AC3E}">
        <p14:creationId xmlns:p14="http://schemas.microsoft.com/office/powerpoint/2010/main" val="210588958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15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0000-241D-4634-AEB3-221F6B999532}"/>
              </a:ext>
            </a:extLst>
          </p:cNvPr>
          <p:cNvSpPr>
            <a:spLocks noGrp="1"/>
          </p:cNvSpPr>
          <p:nvPr>
            <p:ph type="ctrTitle"/>
          </p:nvPr>
        </p:nvSpPr>
        <p:spPr>
          <a:xfrm>
            <a:off x="395286" y="169998"/>
            <a:ext cx="11391902" cy="944423"/>
          </a:xfrm>
        </p:spPr>
        <p:txBody>
          <a:bodyPr>
            <a:normAutofit/>
          </a:bodyPr>
          <a:lstStyle/>
          <a:p>
            <a:r>
              <a:rPr lang="en-US" sz="5200" dirty="0">
                <a:latin typeface="GOOD BRUSH" pitchFamily="2" charset="0"/>
              </a:rPr>
              <a:t>Amon -  A product of His upbringing?</a:t>
            </a:r>
          </a:p>
        </p:txBody>
      </p:sp>
      <p:sp>
        <p:nvSpPr>
          <p:cNvPr id="7" name="Subtitle 6">
            <a:extLst>
              <a:ext uri="{FF2B5EF4-FFF2-40B4-BE49-F238E27FC236}">
                <a16:creationId xmlns:a16="http://schemas.microsoft.com/office/drawing/2014/main" id="{4DC6BB13-A320-499D-A574-6E125A0AF37B}"/>
              </a:ext>
            </a:extLst>
          </p:cNvPr>
          <p:cNvSpPr>
            <a:spLocks noGrp="1"/>
          </p:cNvSpPr>
          <p:nvPr>
            <p:ph type="subTitle" idx="1"/>
          </p:nvPr>
        </p:nvSpPr>
        <p:spPr>
          <a:xfrm>
            <a:off x="1519237" y="1230303"/>
            <a:ext cx="9144000" cy="5270509"/>
          </a:xfrm>
        </p:spPr>
        <p:txBody>
          <a:bodyPr>
            <a:noAutofit/>
          </a:bodyPr>
          <a:lstStyle/>
          <a:p>
            <a:r>
              <a:rPr lang="en-US" sz="4400" dirty="0"/>
              <a:t>2 Kings 21:19-26</a:t>
            </a:r>
          </a:p>
          <a:p>
            <a:endParaRPr lang="en-US" sz="800" dirty="0"/>
          </a:p>
          <a:p>
            <a:r>
              <a:rPr lang="en-US" sz="4000" b="1" dirty="0"/>
              <a:t>His father Manasseh</a:t>
            </a:r>
          </a:p>
          <a:p>
            <a:r>
              <a:rPr lang="en-US" sz="4000" dirty="0"/>
              <a:t>(2 Kings 21:2)</a:t>
            </a:r>
          </a:p>
          <a:p>
            <a:r>
              <a:rPr lang="en-US" sz="4000" b="1" dirty="0"/>
              <a:t>Parenting is Important!</a:t>
            </a:r>
          </a:p>
          <a:p>
            <a:r>
              <a:rPr lang="en-US" sz="4000" dirty="0"/>
              <a:t>(Proverbs 22:6; Ephesians 6:4)</a:t>
            </a:r>
          </a:p>
          <a:p>
            <a:r>
              <a:rPr lang="en-US" sz="4000" b="1" dirty="0"/>
              <a:t>But, Free Will Must be Acknowledged</a:t>
            </a:r>
          </a:p>
          <a:p>
            <a:r>
              <a:rPr lang="en-US" sz="4000" dirty="0"/>
              <a:t>(Ezekiel 18:20; 2 Corinthians 5:10)</a:t>
            </a:r>
          </a:p>
        </p:txBody>
      </p:sp>
    </p:spTree>
    <p:extLst>
      <p:ext uri="{BB962C8B-B14F-4D97-AF65-F5344CB8AC3E}">
        <p14:creationId xmlns:p14="http://schemas.microsoft.com/office/powerpoint/2010/main" val="13244869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15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0000-241D-4634-AEB3-221F6B999532}"/>
              </a:ext>
            </a:extLst>
          </p:cNvPr>
          <p:cNvSpPr>
            <a:spLocks noGrp="1"/>
          </p:cNvSpPr>
          <p:nvPr>
            <p:ph type="ctrTitle"/>
          </p:nvPr>
        </p:nvSpPr>
        <p:spPr>
          <a:xfrm>
            <a:off x="395286" y="169998"/>
            <a:ext cx="11391902" cy="944423"/>
          </a:xfrm>
        </p:spPr>
        <p:txBody>
          <a:bodyPr>
            <a:normAutofit/>
          </a:bodyPr>
          <a:lstStyle/>
          <a:p>
            <a:r>
              <a:rPr lang="en-US" sz="5200" cap="all" dirty="0">
                <a:latin typeface="Acme" panose="02000706050000020004" pitchFamily="2" charset="0"/>
              </a:rPr>
              <a:t>Josiah -  A Good Young King!</a:t>
            </a:r>
          </a:p>
        </p:txBody>
      </p:sp>
      <p:sp>
        <p:nvSpPr>
          <p:cNvPr id="7" name="Subtitle 6">
            <a:extLst>
              <a:ext uri="{FF2B5EF4-FFF2-40B4-BE49-F238E27FC236}">
                <a16:creationId xmlns:a16="http://schemas.microsoft.com/office/drawing/2014/main" id="{4DC6BB13-A320-499D-A574-6E125A0AF37B}"/>
              </a:ext>
            </a:extLst>
          </p:cNvPr>
          <p:cNvSpPr>
            <a:spLocks noGrp="1"/>
          </p:cNvSpPr>
          <p:nvPr>
            <p:ph type="subTitle" idx="1"/>
          </p:nvPr>
        </p:nvSpPr>
        <p:spPr>
          <a:xfrm>
            <a:off x="1519237" y="1230303"/>
            <a:ext cx="9144000" cy="5270509"/>
          </a:xfrm>
        </p:spPr>
        <p:txBody>
          <a:bodyPr>
            <a:noAutofit/>
          </a:bodyPr>
          <a:lstStyle/>
          <a:p>
            <a:r>
              <a:rPr lang="en-US" sz="4400" dirty="0"/>
              <a:t>2 Kings 22:1-2</a:t>
            </a:r>
          </a:p>
          <a:p>
            <a:endParaRPr lang="en-US" sz="800" dirty="0"/>
          </a:p>
          <a:p>
            <a:r>
              <a:rPr lang="en-US" sz="4000" b="1" dirty="0"/>
              <a:t>It is Possible to Overcome Upbringing</a:t>
            </a:r>
          </a:p>
          <a:p>
            <a:r>
              <a:rPr lang="en-US" sz="4000" dirty="0"/>
              <a:t>(Ezekiel 18:14-17)</a:t>
            </a:r>
          </a:p>
          <a:p>
            <a:r>
              <a:rPr lang="en-US" sz="4000" b="1" dirty="0"/>
              <a:t>Josiah Had Many Positive Attributes</a:t>
            </a:r>
          </a:p>
          <a:p>
            <a:r>
              <a:rPr lang="en-US" sz="4000" dirty="0"/>
              <a:t>(2 Kings 21:13; 23:3,25)</a:t>
            </a:r>
          </a:p>
          <a:p>
            <a:r>
              <a:rPr lang="en-US" sz="4000" dirty="0"/>
              <a:t>(2 Chronicles 34:31-32)</a:t>
            </a:r>
          </a:p>
          <a:p>
            <a:r>
              <a:rPr lang="en-US" sz="4000" dirty="0"/>
              <a:t>(2 Chronicles 34:3, 31-32)</a:t>
            </a:r>
          </a:p>
          <a:p>
            <a:endParaRPr lang="en-US" sz="4000" dirty="0"/>
          </a:p>
        </p:txBody>
      </p:sp>
    </p:spTree>
    <p:extLst>
      <p:ext uri="{BB962C8B-B14F-4D97-AF65-F5344CB8AC3E}">
        <p14:creationId xmlns:p14="http://schemas.microsoft.com/office/powerpoint/2010/main" val="279661217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15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0000-241D-4634-AEB3-221F6B999532}"/>
              </a:ext>
            </a:extLst>
          </p:cNvPr>
          <p:cNvSpPr>
            <a:spLocks noGrp="1"/>
          </p:cNvSpPr>
          <p:nvPr>
            <p:ph type="ctrTitle"/>
          </p:nvPr>
        </p:nvSpPr>
        <p:spPr>
          <a:xfrm>
            <a:off x="395286" y="169998"/>
            <a:ext cx="11391902" cy="944423"/>
          </a:xfrm>
        </p:spPr>
        <p:txBody>
          <a:bodyPr>
            <a:normAutofit fontScale="90000"/>
          </a:bodyPr>
          <a:lstStyle/>
          <a:p>
            <a:r>
              <a:rPr lang="en-US" sz="5200" cap="all" dirty="0">
                <a:latin typeface="Acme" panose="02000706050000020004" pitchFamily="2" charset="0"/>
              </a:rPr>
              <a:t>Lessons Learned from  </a:t>
            </a:r>
            <a:r>
              <a:rPr lang="en-US" sz="5200" cap="all" dirty="0">
                <a:latin typeface="GOOD BRUSH" pitchFamily="2" charset="0"/>
              </a:rPr>
              <a:t>Amon </a:t>
            </a:r>
            <a:r>
              <a:rPr lang="en-US" sz="5200" cap="all" dirty="0">
                <a:latin typeface="Acme" panose="02000706050000020004" pitchFamily="2" charset="0"/>
              </a:rPr>
              <a:t>&amp; Josiah</a:t>
            </a:r>
          </a:p>
        </p:txBody>
      </p:sp>
      <p:sp>
        <p:nvSpPr>
          <p:cNvPr id="7" name="Subtitle 6">
            <a:extLst>
              <a:ext uri="{FF2B5EF4-FFF2-40B4-BE49-F238E27FC236}">
                <a16:creationId xmlns:a16="http://schemas.microsoft.com/office/drawing/2014/main" id="{4DC6BB13-A320-499D-A574-6E125A0AF37B}"/>
              </a:ext>
            </a:extLst>
          </p:cNvPr>
          <p:cNvSpPr>
            <a:spLocks noGrp="1"/>
          </p:cNvSpPr>
          <p:nvPr>
            <p:ph type="subTitle" idx="1"/>
          </p:nvPr>
        </p:nvSpPr>
        <p:spPr>
          <a:xfrm>
            <a:off x="1519237" y="1230303"/>
            <a:ext cx="9144000" cy="655647"/>
          </a:xfrm>
        </p:spPr>
        <p:txBody>
          <a:bodyPr>
            <a:noAutofit/>
          </a:bodyPr>
          <a:lstStyle/>
          <a:p>
            <a:r>
              <a:rPr lang="en-US" sz="4400" dirty="0"/>
              <a:t>Psalm 37:1-9</a:t>
            </a:r>
          </a:p>
        </p:txBody>
      </p:sp>
      <p:sp>
        <p:nvSpPr>
          <p:cNvPr id="3" name="TextBox 2">
            <a:extLst>
              <a:ext uri="{FF2B5EF4-FFF2-40B4-BE49-F238E27FC236}">
                <a16:creationId xmlns:a16="http://schemas.microsoft.com/office/drawing/2014/main" id="{0663E233-8E85-41AF-AB05-201668805804}"/>
              </a:ext>
            </a:extLst>
          </p:cNvPr>
          <p:cNvSpPr txBox="1"/>
          <p:nvPr/>
        </p:nvSpPr>
        <p:spPr>
          <a:xfrm>
            <a:off x="395285" y="2143125"/>
            <a:ext cx="5419727" cy="4001095"/>
          </a:xfrm>
          <a:prstGeom prst="rect">
            <a:avLst/>
          </a:prstGeom>
          <a:noFill/>
        </p:spPr>
        <p:txBody>
          <a:bodyPr wrap="square" rtlCol="0">
            <a:spAutoFit/>
          </a:bodyPr>
          <a:lstStyle/>
          <a:p>
            <a:pPr algn="ctr"/>
            <a:r>
              <a:rPr lang="en-US" sz="4000" b="1" dirty="0"/>
              <a:t>If we fail to serve God, we have missed it all!</a:t>
            </a:r>
          </a:p>
          <a:p>
            <a:pPr algn="ctr"/>
            <a:r>
              <a:rPr lang="en-US" sz="4000" dirty="0"/>
              <a:t>Ecclesiastes 12:13-14</a:t>
            </a:r>
          </a:p>
          <a:p>
            <a:pPr algn="ctr"/>
            <a:endParaRPr lang="en-US" sz="1400" dirty="0"/>
          </a:p>
          <a:p>
            <a:pPr algn="ctr"/>
            <a:r>
              <a:rPr lang="en-US" sz="4000" b="1" dirty="0"/>
              <a:t>Each is responsible for his or her actions!</a:t>
            </a:r>
          </a:p>
          <a:p>
            <a:pPr algn="ctr"/>
            <a:r>
              <a:rPr lang="en-US" sz="4000" dirty="0"/>
              <a:t>Romans 14:10-12</a:t>
            </a:r>
          </a:p>
        </p:txBody>
      </p:sp>
      <p:sp>
        <p:nvSpPr>
          <p:cNvPr id="5" name="TextBox 4">
            <a:extLst>
              <a:ext uri="{FF2B5EF4-FFF2-40B4-BE49-F238E27FC236}">
                <a16:creationId xmlns:a16="http://schemas.microsoft.com/office/drawing/2014/main" id="{BDCF231D-FA6D-4A88-AD11-DE0FB000ECAE}"/>
              </a:ext>
            </a:extLst>
          </p:cNvPr>
          <p:cNvSpPr txBox="1"/>
          <p:nvPr/>
        </p:nvSpPr>
        <p:spPr>
          <a:xfrm>
            <a:off x="6376990" y="2143124"/>
            <a:ext cx="5419727" cy="4001095"/>
          </a:xfrm>
          <a:prstGeom prst="rect">
            <a:avLst/>
          </a:prstGeom>
          <a:noFill/>
        </p:spPr>
        <p:txBody>
          <a:bodyPr wrap="square" rtlCol="0">
            <a:spAutoFit/>
          </a:bodyPr>
          <a:lstStyle/>
          <a:p>
            <a:pPr algn="ctr"/>
            <a:r>
              <a:rPr lang="en-US" sz="4000" b="1" dirty="0"/>
              <a:t>The young can be leaders, if dedicated!</a:t>
            </a:r>
          </a:p>
          <a:p>
            <a:pPr algn="ctr"/>
            <a:r>
              <a:rPr lang="en-US" sz="4000" dirty="0"/>
              <a:t>1 Timothy 4:12-13</a:t>
            </a:r>
          </a:p>
          <a:p>
            <a:pPr algn="ctr"/>
            <a:endParaRPr lang="en-US" sz="1400" dirty="0"/>
          </a:p>
          <a:p>
            <a:pPr algn="ctr"/>
            <a:r>
              <a:rPr lang="en-US" sz="4000" b="1" dirty="0"/>
              <a:t>One person can make a big difference!</a:t>
            </a:r>
          </a:p>
          <a:p>
            <a:pPr algn="ctr"/>
            <a:r>
              <a:rPr lang="en-US" sz="4000" dirty="0"/>
              <a:t>2 Timothy 2:1-2</a:t>
            </a:r>
          </a:p>
        </p:txBody>
      </p:sp>
      <p:cxnSp>
        <p:nvCxnSpPr>
          <p:cNvPr id="6" name="Straight Connector 5">
            <a:extLst>
              <a:ext uri="{FF2B5EF4-FFF2-40B4-BE49-F238E27FC236}">
                <a16:creationId xmlns:a16="http://schemas.microsoft.com/office/drawing/2014/main" id="{E8424E9B-3305-4DFB-854E-BEFE450E71A0}"/>
              </a:ext>
            </a:extLst>
          </p:cNvPr>
          <p:cNvCxnSpPr/>
          <p:nvPr/>
        </p:nvCxnSpPr>
        <p:spPr>
          <a:xfrm>
            <a:off x="6091237" y="2143125"/>
            <a:ext cx="0" cy="40010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90815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500"/>
                                        <p:tgtEl>
                                          <p:spTgt spid="5">
                                            <p:txEl>
                                              <p:pRg st="0" end="0"/>
                                            </p:txEl>
                                          </p:spTgt>
                                        </p:tgtEl>
                                      </p:cBhvr>
                                    </p:animEffect>
                                    <p:anim calcmode="lin" valueType="num">
                                      <p:cBhvr>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500"/>
                                        <p:tgtEl>
                                          <p:spTgt spid="5">
                                            <p:txEl>
                                              <p:pRg st="1" end="1"/>
                                            </p:txEl>
                                          </p:spTgt>
                                        </p:tgtEl>
                                      </p:cBhvr>
                                    </p:animEffect>
                                    <p:anim calcmode="lin" valueType="num">
                                      <p:cBhvr>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anim calcmode="lin" valueType="num">
                                      <p:cBhvr>
                                        <p:cTn id="4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5" dur="500" fill="hold"/>
                                        <p:tgtEl>
                                          <p:spTgt spid="5">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500"/>
                                        <p:tgtEl>
                                          <p:spTgt spid="5">
                                            <p:txEl>
                                              <p:pRg st="4" end="4"/>
                                            </p:txEl>
                                          </p:spTgt>
                                        </p:tgtEl>
                                      </p:cBhvr>
                                    </p:animEffect>
                                    <p:anim calcmode="lin" valueType="num">
                                      <p:cBhvr>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0"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0000-241D-4634-AEB3-221F6B999532}"/>
              </a:ext>
            </a:extLst>
          </p:cNvPr>
          <p:cNvSpPr>
            <a:spLocks noGrp="1"/>
          </p:cNvSpPr>
          <p:nvPr>
            <p:ph type="ctrTitle"/>
          </p:nvPr>
        </p:nvSpPr>
        <p:spPr>
          <a:xfrm>
            <a:off x="581024" y="316170"/>
            <a:ext cx="5934077" cy="1342853"/>
          </a:xfrm>
        </p:spPr>
        <p:txBody>
          <a:bodyPr>
            <a:normAutofit/>
          </a:bodyPr>
          <a:lstStyle/>
          <a:p>
            <a:pPr algn="l"/>
            <a:r>
              <a:rPr lang="en-US" sz="8000" dirty="0">
                <a:latin typeface="Acme" panose="02000706050000020004" pitchFamily="2" charset="0"/>
              </a:rPr>
              <a:t>Conclusion</a:t>
            </a:r>
          </a:p>
        </p:txBody>
      </p:sp>
      <p:sp>
        <p:nvSpPr>
          <p:cNvPr id="6" name="TextBox 5">
            <a:extLst>
              <a:ext uri="{FF2B5EF4-FFF2-40B4-BE49-F238E27FC236}">
                <a16:creationId xmlns:a16="http://schemas.microsoft.com/office/drawing/2014/main" id="{CCF32B51-0435-4CD5-B13C-F21AC238DF00}"/>
              </a:ext>
            </a:extLst>
          </p:cNvPr>
          <p:cNvSpPr txBox="1"/>
          <p:nvPr/>
        </p:nvSpPr>
        <p:spPr>
          <a:xfrm>
            <a:off x="328612" y="1721411"/>
            <a:ext cx="5600701" cy="4585871"/>
          </a:xfrm>
          <a:prstGeom prst="rect">
            <a:avLst/>
          </a:prstGeom>
          <a:solidFill>
            <a:schemeClr val="tx1">
              <a:alpha val="65000"/>
            </a:schemeClr>
          </a:solidFill>
          <a:ln w="15875">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i="0" u="none" strike="noStrike" kern="1200" cap="none" spc="0" normalizeH="0" baseline="0" noProof="0" dirty="0">
                <a:ln>
                  <a:noFill/>
                </a:ln>
                <a:solidFill>
                  <a:prstClr val="white"/>
                </a:solidFill>
                <a:effectLst/>
                <a:uLnTx/>
                <a:uFillTx/>
                <a:latin typeface="Calibri" panose="020F0502020204030204"/>
                <a:ea typeface="+mn-ea"/>
                <a:cs typeface="+mn-cs"/>
              </a:rPr>
              <a:t>Consider the importance of desiring to do good.  </a:t>
            </a:r>
            <a:r>
              <a:rPr lang="en-US" sz="3900" dirty="0">
                <a:solidFill>
                  <a:prstClr val="white"/>
                </a:solidFill>
                <a:latin typeface="Calibri" panose="020F0502020204030204"/>
              </a:rPr>
              <a:t>It makes one a seeker, (like Josiah sought the Law), and brings a penitent spirit when one sees his sin.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2 Kings 22:11-13</a:t>
            </a:r>
          </a:p>
        </p:txBody>
      </p:sp>
    </p:spTree>
    <p:extLst>
      <p:ext uri="{BB962C8B-B14F-4D97-AF65-F5344CB8AC3E}">
        <p14:creationId xmlns:p14="http://schemas.microsoft.com/office/powerpoint/2010/main" val="255028859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3050</Words>
  <Application>Microsoft Office PowerPoint</Application>
  <PresentationFormat>Widescreen</PresentationFormat>
  <Paragraphs>134</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Acme</vt:lpstr>
      <vt:lpstr>Arial</vt:lpstr>
      <vt:lpstr>Calibri</vt:lpstr>
      <vt:lpstr>Calibri Light</vt:lpstr>
      <vt:lpstr>Georgia</vt:lpstr>
      <vt:lpstr>GOOD BRUSH</vt:lpstr>
      <vt:lpstr>White On Black</vt:lpstr>
      <vt:lpstr>Office Theme</vt:lpstr>
      <vt:lpstr>PowerPoint Presentation</vt:lpstr>
      <vt:lpstr>Amon</vt:lpstr>
      <vt:lpstr>Amon -  A product of His upbringing?</vt:lpstr>
      <vt:lpstr>Josiah -  A Good Young King!</vt:lpstr>
      <vt:lpstr>Lessons Learned from  Amon &amp; Josiah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3</cp:revision>
  <dcterms:created xsi:type="dcterms:W3CDTF">2020-07-02T21:28:24Z</dcterms:created>
  <dcterms:modified xsi:type="dcterms:W3CDTF">2020-07-08T20:26:25Z</dcterms:modified>
</cp:coreProperties>
</file>