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7010400" cy="9296400"/>
  <p:embeddedFontLst>
    <p:embeddedFont>
      <p:font typeface="Bebas Neue" panose="020B0606020202050201" pitchFamily="34" charset="0"/>
      <p:regular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Mervale Script" panose="03060506000000020000" pitchFamily="66"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BF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433F77-B651-4A99-882E-CC17FE05F019}" v="4" dt="2023-03-12T01:50:07.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4692" autoAdjust="0"/>
  </p:normalViewPr>
  <p:slideViewPr>
    <p:cSldViewPr snapToGrid="0">
      <p:cViewPr varScale="1">
        <p:scale>
          <a:sx n="33" d="100"/>
          <a:sy n="33" d="100"/>
        </p:scale>
        <p:origin x="1166" y="43"/>
      </p:cViewPr>
      <p:guideLst/>
    </p:cSldViewPr>
  </p:slideViewPr>
  <p:notesTextViewPr>
    <p:cViewPr>
      <p:scale>
        <a:sx n="150" d="100"/>
        <a:sy n="150" d="100"/>
      </p:scale>
      <p:origin x="0" y="0"/>
    </p:cViewPr>
  </p:notesTextViewPr>
  <p:notesViewPr>
    <p:cSldViewPr snapToGrid="0">
      <p:cViewPr>
        <p:scale>
          <a:sx n="125" d="100"/>
          <a:sy n="125" d="100"/>
        </p:scale>
        <p:origin x="173" y="1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23433F77-B651-4A99-882E-CC17FE05F019}"/>
    <pc:docChg chg="custSel addSld delSld modSld delMainMaster modNotesMaster modHandout">
      <pc:chgData name="Stan Cox" userId="9376f276357bfffd" providerId="LiveId" clId="{23433F77-B651-4A99-882E-CC17FE05F019}" dt="2023-03-12T01:51:36.539" v="155" actId="47"/>
      <pc:docMkLst>
        <pc:docMk/>
      </pc:docMkLst>
      <pc:sldChg chg="add del setBg">
        <pc:chgData name="Stan Cox" userId="9376f276357bfffd" providerId="LiveId" clId="{23433F77-B651-4A99-882E-CC17FE05F019}" dt="2023-03-12T01:51:36.539" v="155" actId="47"/>
        <pc:sldMkLst>
          <pc:docMk/>
          <pc:sldMk cId="3732429792" sldId="325"/>
        </pc:sldMkLst>
      </pc:sldChg>
      <pc:sldMasterChg chg="del delSldLayout">
        <pc:chgData name="Stan Cox" userId="9376f276357bfffd" providerId="LiveId" clId="{23433F77-B651-4A99-882E-CC17FE05F019}" dt="2023-03-12T01:51:36.539" v="155" actId="47"/>
        <pc:sldMasterMkLst>
          <pc:docMk/>
          <pc:sldMasterMk cId="504791269" sldId="2147483660"/>
        </pc:sldMasterMkLst>
        <pc:sldLayoutChg chg="del">
          <pc:chgData name="Stan Cox" userId="9376f276357bfffd" providerId="LiveId" clId="{23433F77-B651-4A99-882E-CC17FE05F019}" dt="2023-03-12T01:51:36.539" v="155" actId="47"/>
          <pc:sldLayoutMkLst>
            <pc:docMk/>
            <pc:sldMasterMk cId="504791269" sldId="2147483660"/>
            <pc:sldLayoutMk cId="2707117408" sldId="2147483661"/>
          </pc:sldLayoutMkLst>
        </pc:sldLayoutChg>
        <pc:sldLayoutChg chg="del">
          <pc:chgData name="Stan Cox" userId="9376f276357bfffd" providerId="LiveId" clId="{23433F77-B651-4A99-882E-CC17FE05F019}" dt="2023-03-12T01:51:36.539" v="155" actId="47"/>
          <pc:sldLayoutMkLst>
            <pc:docMk/>
            <pc:sldMasterMk cId="504791269" sldId="2147483660"/>
            <pc:sldLayoutMk cId="2415543756" sldId="2147483662"/>
          </pc:sldLayoutMkLst>
        </pc:sldLayoutChg>
        <pc:sldLayoutChg chg="del">
          <pc:chgData name="Stan Cox" userId="9376f276357bfffd" providerId="LiveId" clId="{23433F77-B651-4A99-882E-CC17FE05F019}" dt="2023-03-12T01:51:36.539" v="155" actId="47"/>
          <pc:sldLayoutMkLst>
            <pc:docMk/>
            <pc:sldMasterMk cId="504791269" sldId="2147483660"/>
            <pc:sldLayoutMk cId="694885246" sldId="2147483663"/>
          </pc:sldLayoutMkLst>
        </pc:sldLayoutChg>
        <pc:sldLayoutChg chg="del">
          <pc:chgData name="Stan Cox" userId="9376f276357bfffd" providerId="LiveId" clId="{23433F77-B651-4A99-882E-CC17FE05F019}" dt="2023-03-12T01:51:36.539" v="155" actId="47"/>
          <pc:sldLayoutMkLst>
            <pc:docMk/>
            <pc:sldMasterMk cId="504791269" sldId="2147483660"/>
            <pc:sldLayoutMk cId="1818929808" sldId="2147483664"/>
          </pc:sldLayoutMkLst>
        </pc:sldLayoutChg>
        <pc:sldLayoutChg chg="del">
          <pc:chgData name="Stan Cox" userId="9376f276357bfffd" providerId="LiveId" clId="{23433F77-B651-4A99-882E-CC17FE05F019}" dt="2023-03-12T01:51:36.539" v="155" actId="47"/>
          <pc:sldLayoutMkLst>
            <pc:docMk/>
            <pc:sldMasterMk cId="504791269" sldId="2147483660"/>
            <pc:sldLayoutMk cId="3997691645" sldId="2147483665"/>
          </pc:sldLayoutMkLst>
        </pc:sldLayoutChg>
        <pc:sldLayoutChg chg="del">
          <pc:chgData name="Stan Cox" userId="9376f276357bfffd" providerId="LiveId" clId="{23433F77-B651-4A99-882E-CC17FE05F019}" dt="2023-03-12T01:51:36.539" v="155" actId="47"/>
          <pc:sldLayoutMkLst>
            <pc:docMk/>
            <pc:sldMasterMk cId="504791269" sldId="2147483660"/>
            <pc:sldLayoutMk cId="1951229294" sldId="2147483666"/>
          </pc:sldLayoutMkLst>
        </pc:sldLayoutChg>
        <pc:sldLayoutChg chg="del">
          <pc:chgData name="Stan Cox" userId="9376f276357bfffd" providerId="LiveId" clId="{23433F77-B651-4A99-882E-CC17FE05F019}" dt="2023-03-12T01:51:36.539" v="155" actId="47"/>
          <pc:sldLayoutMkLst>
            <pc:docMk/>
            <pc:sldMasterMk cId="504791269" sldId="2147483660"/>
            <pc:sldLayoutMk cId="3311591541" sldId="2147483667"/>
          </pc:sldLayoutMkLst>
        </pc:sldLayoutChg>
        <pc:sldLayoutChg chg="del">
          <pc:chgData name="Stan Cox" userId="9376f276357bfffd" providerId="LiveId" clId="{23433F77-B651-4A99-882E-CC17FE05F019}" dt="2023-03-12T01:51:36.539" v="155" actId="47"/>
          <pc:sldLayoutMkLst>
            <pc:docMk/>
            <pc:sldMasterMk cId="504791269" sldId="2147483660"/>
            <pc:sldLayoutMk cId="1348591950" sldId="2147483668"/>
          </pc:sldLayoutMkLst>
        </pc:sldLayoutChg>
        <pc:sldLayoutChg chg="del">
          <pc:chgData name="Stan Cox" userId="9376f276357bfffd" providerId="LiveId" clId="{23433F77-B651-4A99-882E-CC17FE05F019}" dt="2023-03-12T01:51:36.539" v="155" actId="47"/>
          <pc:sldLayoutMkLst>
            <pc:docMk/>
            <pc:sldMasterMk cId="504791269" sldId="2147483660"/>
            <pc:sldLayoutMk cId="1357871653" sldId="2147483669"/>
          </pc:sldLayoutMkLst>
        </pc:sldLayoutChg>
        <pc:sldLayoutChg chg="del">
          <pc:chgData name="Stan Cox" userId="9376f276357bfffd" providerId="LiveId" clId="{23433F77-B651-4A99-882E-CC17FE05F019}" dt="2023-03-12T01:51:36.539" v="155" actId="47"/>
          <pc:sldLayoutMkLst>
            <pc:docMk/>
            <pc:sldMasterMk cId="504791269" sldId="2147483660"/>
            <pc:sldLayoutMk cId="513875866" sldId="2147483670"/>
          </pc:sldLayoutMkLst>
        </pc:sldLayoutChg>
        <pc:sldLayoutChg chg="del">
          <pc:chgData name="Stan Cox" userId="9376f276357bfffd" providerId="LiveId" clId="{23433F77-B651-4A99-882E-CC17FE05F019}" dt="2023-03-12T01:51:36.539" v="155" actId="47"/>
          <pc:sldLayoutMkLst>
            <pc:docMk/>
            <pc:sldMasterMk cId="504791269" sldId="2147483660"/>
            <pc:sldLayoutMk cId="2794792901" sldId="214748367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1D2583-0C46-7CA4-9085-85295F56C329}"/>
              </a:ext>
            </a:extLst>
          </p:cNvPr>
          <p:cNvSpPr>
            <a:spLocks noGrp="1"/>
          </p:cNvSpPr>
          <p:nvPr>
            <p:ph type="hdr" sz="quarter"/>
          </p:nvPr>
        </p:nvSpPr>
        <p:spPr>
          <a:xfrm>
            <a:off x="0" y="0"/>
            <a:ext cx="3894667" cy="904850"/>
          </a:xfrm>
          <a:prstGeom prst="rect">
            <a:avLst/>
          </a:prstGeom>
        </p:spPr>
        <p:txBody>
          <a:bodyPr vert="horz" lIns="93177" tIns="46589" rIns="93177" bIns="46589" rtlCol="0"/>
          <a:lstStyle>
            <a:lvl1pPr algn="l">
              <a:defRPr sz="1200"/>
            </a:lvl1pPr>
          </a:lstStyle>
          <a:p>
            <a:r>
              <a:rPr lang="en-US" sz="2400" dirty="0">
                <a:latin typeface="Mervale Script" panose="03060506000000020000" pitchFamily="66" charset="0"/>
              </a:rPr>
              <a:t>And Ezra Opened the </a:t>
            </a:r>
            <a:r>
              <a:rPr lang="en-US" sz="3300" dirty="0">
                <a:latin typeface="Bebas Neue" panose="020B0606020202050201" pitchFamily="34" charset="0"/>
              </a:rPr>
              <a:t>Book</a:t>
            </a:r>
          </a:p>
          <a:p>
            <a:r>
              <a:rPr lang="en-US" sz="1400" b="1" dirty="0"/>
              <a:t>Nehemiah 8</a:t>
            </a:r>
          </a:p>
        </p:txBody>
      </p:sp>
      <p:sp>
        <p:nvSpPr>
          <p:cNvPr id="3" name="Date Placeholder 2">
            <a:extLst>
              <a:ext uri="{FF2B5EF4-FFF2-40B4-BE49-F238E27FC236}">
                <a16:creationId xmlns:a16="http://schemas.microsoft.com/office/drawing/2014/main" id="{FB608E7B-B11C-6836-8BC4-2E921F41FF6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March 12, 2023 @ 11am</a:t>
            </a:r>
          </a:p>
        </p:txBody>
      </p:sp>
      <p:sp>
        <p:nvSpPr>
          <p:cNvPr id="4" name="Footer Placeholder 3">
            <a:extLst>
              <a:ext uri="{FF2B5EF4-FFF2-40B4-BE49-F238E27FC236}">
                <a16:creationId xmlns:a16="http://schemas.microsoft.com/office/drawing/2014/main" id="{C84BF129-D19D-11F5-8E43-DF0A37CA54A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8E2DCDB5-AB53-1710-A9A2-DB99A4B903E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E5AE6E10-AB01-4488-A674-9B7E7B4AEB2E}" type="slidenum">
              <a:rPr lang="en-US" smtClean="0"/>
              <a:t>‹#›</a:t>
            </a:fld>
            <a:endParaRPr lang="en-US" dirty="0"/>
          </a:p>
        </p:txBody>
      </p:sp>
    </p:spTree>
    <p:extLst>
      <p:ext uri="{BB962C8B-B14F-4D97-AF65-F5344CB8AC3E}">
        <p14:creationId xmlns:p14="http://schemas.microsoft.com/office/powerpoint/2010/main" val="371842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520F11-54B8-4BED-91C1-91F0C2ECAC55}" type="datetimeFigureOut">
              <a:rPr lang="en-US" smtClean="0"/>
              <a:t>3/10/2023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A49763-5BFE-4981-B953-2B2163C08ED4}" type="slidenum">
              <a:rPr lang="en-US" smtClean="0"/>
              <a:t>‹#›</a:t>
            </a:fld>
            <a:endParaRPr lang="en-US"/>
          </a:p>
        </p:txBody>
      </p:sp>
    </p:spTree>
    <p:extLst>
      <p:ext uri="{BB962C8B-B14F-4D97-AF65-F5344CB8AC3E}">
        <p14:creationId xmlns:p14="http://schemas.microsoft.com/office/powerpoint/2010/main" val="397990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panose="020F0502020204030204" pitchFamily="34" charset="0"/>
                <a:cs typeface="Times New Roman" panose="02020603050405020304" pitchFamily="18" charset="0"/>
              </a:rPr>
              <a:t>And Ezra Opened the Book (Nehemiah 8:5)</a:t>
            </a:r>
          </a:p>
          <a:p>
            <a:pPr marL="174708" indent="-174708">
              <a:buFont typeface="Arial" panose="020B0604020202020204" pitchFamily="34" charset="0"/>
              <a:buChar char="•"/>
            </a:pPr>
            <a:r>
              <a:rPr lang="en-US" b="1" dirty="0">
                <a:ea typeface="Calibri" panose="020F0502020204030204" pitchFamily="34" charset="0"/>
                <a:cs typeface="Times New Roman" panose="02020603050405020304" pitchFamily="18" charset="0"/>
              </a:rPr>
              <a:t>It has been said (and I agree) that every apostasy that has ever taken place has come from either an ignorance of, or lack of respect for the authority of God</a:t>
            </a:r>
          </a:p>
          <a:p>
            <a:pPr marL="640594" lvl="1"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The problem always revolves around the Bible, which reveals that authority or will of God to man</a:t>
            </a:r>
          </a:p>
          <a:p>
            <a:pPr marL="640594" lvl="1"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Whether it be the world in general, or the church itself, the greatest problem of every generation is a lax approach to God’s word.</a:t>
            </a:r>
          </a:p>
          <a:p>
            <a:pPr marL="640594" lvl="1"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Paul understood the importance of God’s word for man</a:t>
            </a:r>
          </a:p>
          <a:p>
            <a:r>
              <a:rPr lang="en-US" b="1" dirty="0">
                <a:ea typeface="Calibri" panose="020F0502020204030204" pitchFamily="34" charset="0"/>
                <a:cs typeface="Times New Roman" panose="02020603050405020304" pitchFamily="18" charset="0"/>
              </a:rPr>
              <a:t>(1 Timothy 3:14-15), </a:t>
            </a:r>
            <a:r>
              <a:rPr lang="en-US" i="1" dirty="0">
                <a:ea typeface="Calibri" panose="020F0502020204030204" pitchFamily="34" charset="0"/>
                <a:cs typeface="Times New Roman" panose="02020603050405020304" pitchFamily="18" charset="0"/>
              </a:rPr>
              <a:t>“</a:t>
            </a:r>
            <a:r>
              <a:rPr lang="en-US" i="1" dirty="0">
                <a:latin typeface="+mn-lt"/>
              </a:rPr>
              <a:t>These things I write to you, though I hope to come to you shortly;</a:t>
            </a:r>
            <a:r>
              <a:rPr lang="en-US" i="1" baseline="30000" dirty="0">
                <a:latin typeface="+mn-lt"/>
              </a:rPr>
              <a:t> 15</a:t>
            </a:r>
            <a:r>
              <a:rPr lang="en-US" i="1" dirty="0">
                <a:latin typeface="+mn-lt"/>
              </a:rPr>
              <a:t> but if I am delayed, I write so that you may know how you ought to conduct yourself in the house of God, which is the church of the living God, the pillar and ground of the truth.”</a:t>
            </a:r>
          </a:p>
          <a:p>
            <a:pPr marL="174708" indent="-174708">
              <a:buFont typeface="Arial" panose="020B0604020202020204" pitchFamily="34" charset="0"/>
              <a:buChar char="•"/>
            </a:pPr>
            <a:r>
              <a:rPr lang="en-US" b="1" dirty="0">
                <a:ea typeface="Calibri" panose="020F0502020204030204" pitchFamily="34" charset="0"/>
                <a:cs typeface="Times New Roman" panose="02020603050405020304" pitchFamily="18" charset="0"/>
              </a:rPr>
              <a:t>For our general conduct to be as it ought to be before God, it is important that we have a proper conduct in our relationship to God’s word.</a:t>
            </a:r>
          </a:p>
          <a:p>
            <a:pPr marL="640594" lvl="1"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To illustrate this truth, I want to spend a few minutes in the book of Nehemiah.</a:t>
            </a:r>
          </a:p>
          <a:p>
            <a:pPr marL="640594" lvl="1"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When Nehemiah was granted permission to go to Judah, the temple had been rebuilt.</a:t>
            </a:r>
          </a:p>
          <a:p>
            <a:pPr marL="640594" lvl="1"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However, the gates and walls of the city were unfinished, leaving the Jews vulnerable to their enemies</a:t>
            </a:r>
          </a:p>
          <a:p>
            <a:pPr marL="640594" lvl="1" indent="-174708">
              <a:buFont typeface="Arial" panose="020B0604020202020204" pitchFamily="34" charset="0"/>
              <a:buChar char="•"/>
            </a:pPr>
            <a:r>
              <a:rPr lang="en-US" b="1" dirty="0"/>
              <a:t>(Nehemiah 1:3), </a:t>
            </a:r>
            <a:r>
              <a:rPr lang="en-US" i="1" dirty="0"/>
              <a:t>“And they said to me, “The survivors who are left from the captivity in the province are there in great distress and reproach. The wall of Jerusalem is also broken down, and its gates are burned with fire.”</a:t>
            </a:r>
          </a:p>
          <a:p>
            <a:pPr marL="640594" lvl="1"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With Nehemiah’s help the walls were rebuilt and the gates were hung </a:t>
            </a:r>
            <a:r>
              <a:rPr lang="en-US" b="1" dirty="0">
                <a:ea typeface="Calibri" panose="020F0502020204030204" pitchFamily="34" charset="0"/>
                <a:cs typeface="Times New Roman" panose="02020603050405020304" pitchFamily="18" charset="0"/>
              </a:rPr>
              <a:t>(7:1), </a:t>
            </a:r>
            <a:r>
              <a:rPr lang="en-US" dirty="0">
                <a:ea typeface="Calibri" panose="020F0502020204030204" pitchFamily="34" charset="0"/>
                <a:cs typeface="Times New Roman" panose="02020603050405020304" pitchFamily="18" charset="0"/>
              </a:rPr>
              <a:t>and in the 7</a:t>
            </a:r>
            <a:r>
              <a:rPr lang="en-US" baseline="30000" dirty="0">
                <a:ea typeface="Calibri" panose="020F0502020204030204" pitchFamily="34" charset="0"/>
                <a:cs typeface="Times New Roman" panose="02020603050405020304" pitchFamily="18" charset="0"/>
              </a:rPr>
              <a:t>th</a:t>
            </a:r>
            <a:r>
              <a:rPr lang="en-US" dirty="0">
                <a:ea typeface="Calibri" panose="020F0502020204030204" pitchFamily="34" charset="0"/>
                <a:cs typeface="Times New Roman" panose="02020603050405020304" pitchFamily="18" charset="0"/>
              </a:rPr>
              <a:t> month the people requested for Ezra the scribe to bring the book of the law out to the assembly to read it to them.</a:t>
            </a:r>
          </a:p>
          <a:p>
            <a:pPr marL="174708" indent="-174708">
              <a:buFont typeface="Arial" panose="020B0604020202020204" pitchFamily="34" charset="0"/>
              <a:buChar char="•"/>
            </a:pPr>
            <a:r>
              <a:rPr lang="en-US" b="1" dirty="0"/>
              <a:t>Let’s examine for a few moments the proper conduct that was expressed toward God and His word by the people on this occasion.</a:t>
            </a:r>
            <a:endParaRPr lang="en-US" dirty="0">
              <a:ea typeface="Calibri" panose="020F0502020204030204" pitchFamily="34" charset="0"/>
              <a:cs typeface="Times New Roman" panose="02020603050405020304" pitchFamily="18" charset="0"/>
            </a:endParaRPr>
          </a:p>
          <a:p>
            <a:endParaRPr lang="en-US" dirty="0"/>
          </a:p>
          <a:p>
            <a:r>
              <a:rPr lang="en-US" dirty="0"/>
              <a:t>Based on outline by Jeremiah Cox</a:t>
            </a:r>
          </a:p>
        </p:txBody>
      </p:sp>
      <p:sp>
        <p:nvSpPr>
          <p:cNvPr id="4" name="Slide Number Placeholder 3"/>
          <p:cNvSpPr>
            <a:spLocks noGrp="1"/>
          </p:cNvSpPr>
          <p:nvPr>
            <p:ph type="sldNum" sz="quarter" idx="5"/>
          </p:nvPr>
        </p:nvSpPr>
        <p:spPr/>
        <p:txBody>
          <a:bodyPr/>
          <a:lstStyle/>
          <a:p>
            <a:fld id="{ADA49763-5BFE-4981-B953-2B2163C08ED4}" type="slidenum">
              <a:rPr lang="en-US" smtClean="0"/>
              <a:t>1</a:t>
            </a:fld>
            <a:endParaRPr lang="en-US"/>
          </a:p>
        </p:txBody>
      </p:sp>
    </p:spTree>
    <p:extLst>
      <p:ext uri="{BB962C8B-B14F-4D97-AF65-F5344CB8AC3E}">
        <p14:creationId xmlns:p14="http://schemas.microsoft.com/office/powerpoint/2010/main" val="3117651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panose="020F0502020204030204" pitchFamily="34" charset="0"/>
                <a:cs typeface="Times New Roman" panose="02020603050405020304" pitchFamily="18" charset="0"/>
              </a:rPr>
              <a:t>Consider the Conduct of the Remnant in Nehemiah 8</a:t>
            </a:r>
          </a:p>
          <a:p>
            <a:r>
              <a:rPr lang="en-US" b="1" dirty="0">
                <a:ea typeface="Calibri" panose="020F0502020204030204" pitchFamily="34" charset="0"/>
                <a:cs typeface="Times New Roman" panose="02020603050405020304" pitchFamily="18" charset="0"/>
              </a:rPr>
              <a:t>(Nehemiah 8:1-3), </a:t>
            </a:r>
            <a:r>
              <a:rPr lang="en-US" i="1" dirty="0">
                <a:ea typeface="Calibri" panose="020F0502020204030204" pitchFamily="34" charset="0"/>
                <a:cs typeface="Times New Roman" panose="02020603050405020304" pitchFamily="18" charset="0"/>
              </a:rPr>
              <a:t>“</a:t>
            </a:r>
            <a:r>
              <a:rPr lang="en-US" b="0" i="1" dirty="0">
                <a:latin typeface="+mn-lt"/>
              </a:rPr>
              <a:t>Now all the people gathered together as one man in the open square that was in front of the Water Gate; and </a:t>
            </a:r>
            <a:r>
              <a:rPr lang="en-US" b="0" i="1" u="sng" dirty="0">
                <a:latin typeface="+mn-lt"/>
              </a:rPr>
              <a:t>they told Ezra the scribe to bring the Book of the Law of Moses</a:t>
            </a:r>
            <a:r>
              <a:rPr lang="en-US" b="0" i="1" dirty="0">
                <a:latin typeface="+mn-lt"/>
              </a:rPr>
              <a:t>, which the Lord had commanded Israel.</a:t>
            </a:r>
            <a:r>
              <a:rPr lang="en-US" b="0" i="1" baseline="30000" dirty="0">
                <a:latin typeface="+mn-lt"/>
              </a:rPr>
              <a:t> 2</a:t>
            </a:r>
            <a:r>
              <a:rPr lang="en-US" b="0" i="1" dirty="0">
                <a:latin typeface="+mn-lt"/>
              </a:rPr>
              <a:t> So Ezra the priest brought the Law before the assembly of men and women and all who could hear with understanding on the first day of the seventh month.</a:t>
            </a:r>
            <a:r>
              <a:rPr lang="en-US" b="0" i="1" baseline="30000" dirty="0">
                <a:latin typeface="+mn-lt"/>
              </a:rPr>
              <a:t> 3</a:t>
            </a:r>
            <a:r>
              <a:rPr lang="en-US" b="0" i="1" dirty="0">
                <a:latin typeface="+mn-lt"/>
              </a:rPr>
              <a:t> Then he read from it in the open square that was in front of the Water Gate from morning until midday, before the men and women and those who could understand; </a:t>
            </a:r>
            <a:r>
              <a:rPr lang="en-US" b="0" i="1" u="sng" dirty="0">
                <a:latin typeface="+mn-lt"/>
              </a:rPr>
              <a:t>and the ears of all the people were attentive to the Book of the Law</a:t>
            </a:r>
            <a:r>
              <a:rPr lang="en-US" b="0" i="1" dirty="0">
                <a:latin typeface="+mn-lt"/>
              </a:rPr>
              <a:t>.”</a:t>
            </a:r>
          </a:p>
          <a:p>
            <a:pPr marL="174708" indent="-174708">
              <a:buFont typeface="Arial" panose="020B0604020202020204" pitchFamily="34" charset="0"/>
              <a:buChar char="•"/>
            </a:pPr>
            <a:r>
              <a:rPr lang="en-US" b="1" dirty="0">
                <a:ea typeface="Calibri" panose="020F0502020204030204" pitchFamily="34" charset="0"/>
                <a:cs typeface="Times New Roman" panose="02020603050405020304" pitchFamily="18" charset="0"/>
              </a:rPr>
              <a:t>They had a desire to hear the Law of God (1-3)</a:t>
            </a:r>
          </a:p>
          <a:p>
            <a:pPr marL="640594" lvl="1"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Such a desire is a characteristic of the godly</a:t>
            </a:r>
          </a:p>
          <a:p>
            <a:r>
              <a:rPr lang="en-US" b="1" dirty="0"/>
              <a:t>(1 Peter 1:10-12), </a:t>
            </a:r>
            <a:r>
              <a:rPr lang="en-US" i="1" dirty="0"/>
              <a:t>“Of this salvation the prophets have inquired and searched carefully, who prophesied of the grace that would come to you,</a:t>
            </a:r>
            <a:r>
              <a:rPr lang="en-US" i="1" baseline="30000" dirty="0"/>
              <a:t> 11</a:t>
            </a:r>
            <a:r>
              <a:rPr lang="en-US" i="1" dirty="0"/>
              <a:t> searching what, or what manner of time, the Spirit of Christ who was in them was indicating when He testified beforehand the sufferings of Christ and the glories that would follow.</a:t>
            </a:r>
            <a:r>
              <a:rPr lang="en-US" i="1" baseline="30000" dirty="0"/>
              <a:t> 12</a:t>
            </a:r>
            <a:r>
              <a:rPr lang="en-US" i="1" dirty="0"/>
              <a:t> To them it was revealed that, not to themselves, but to us they were ministering the things which now have been reported to you through those who have preached the gospel to you by the Holy Spirit sent from heaven—things which angels desire to look into.”</a:t>
            </a:r>
          </a:p>
          <a:p>
            <a:pPr marL="640594" lvl="1"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The desire is because of the benefits of knowing God’s will</a:t>
            </a:r>
          </a:p>
          <a:p>
            <a:r>
              <a:rPr lang="en-US" b="1" dirty="0"/>
              <a:t>(Psalms 19:7-10), </a:t>
            </a:r>
            <a:r>
              <a:rPr lang="en-US" i="1" dirty="0"/>
              <a:t>“The law of the Lord is perfect, converting the soul; the testimony of the Lord is sure, making wise the simple; </a:t>
            </a:r>
            <a:r>
              <a:rPr lang="en-US" i="1" baseline="30000" dirty="0"/>
              <a:t>8</a:t>
            </a:r>
            <a:r>
              <a:rPr lang="en-US" i="1" dirty="0"/>
              <a:t> the statutes of the Lord are right, rejoicing the heart; the commandment of the Lord is pure, enlightening the eyes; </a:t>
            </a:r>
            <a:r>
              <a:rPr lang="en-US" i="1" baseline="30000" dirty="0"/>
              <a:t>9</a:t>
            </a:r>
            <a:r>
              <a:rPr lang="en-US" i="1" dirty="0"/>
              <a:t> the fear of the Lord is clean, enduring forever; the judgments of the Lord are true and righteous altogether. </a:t>
            </a:r>
            <a:r>
              <a:rPr lang="en-US" i="1" baseline="30000" dirty="0"/>
              <a:t>10</a:t>
            </a:r>
            <a:r>
              <a:rPr lang="en-US" i="1" dirty="0"/>
              <a:t> More to be desired are they than gold, Yea, than much fine gold; sweeter also than honey and the honeycomb.”</a:t>
            </a:r>
          </a:p>
          <a:p>
            <a:pPr marL="640594" lvl="1" indent="-174708">
              <a:buFont typeface="Arial" panose="020B0604020202020204" pitchFamily="34" charset="0"/>
              <a:buChar char="•"/>
            </a:pPr>
            <a:r>
              <a:rPr lang="en-US" b="1" dirty="0">
                <a:ea typeface="Calibri" panose="020F0502020204030204" pitchFamily="34" charset="0"/>
                <a:cs typeface="Times New Roman" panose="02020603050405020304" pitchFamily="18" charset="0"/>
              </a:rPr>
              <a:t>Note: </a:t>
            </a:r>
            <a:r>
              <a:rPr lang="en-US" dirty="0">
                <a:ea typeface="Calibri" panose="020F0502020204030204" pitchFamily="34" charset="0"/>
                <a:cs typeface="Times New Roman" panose="02020603050405020304" pitchFamily="18" charset="0"/>
              </a:rPr>
              <a:t>The proof is in the pudding. Those who desire to know God’s will exhibit that desire by diligence in study</a:t>
            </a:r>
          </a:p>
          <a:p>
            <a:r>
              <a:rPr lang="en-US" b="1" dirty="0"/>
              <a:t>(1 Peter 2:1-3), </a:t>
            </a:r>
            <a:r>
              <a:rPr lang="en-US" i="1" dirty="0"/>
              <a:t>“Therefore, laying aside all malice, all deceit, hypocrisy, envy, and all evil speaking,</a:t>
            </a:r>
            <a:r>
              <a:rPr lang="en-US" i="1" baseline="30000" dirty="0"/>
              <a:t> 2</a:t>
            </a:r>
            <a:r>
              <a:rPr lang="en-US" i="1" dirty="0"/>
              <a:t> as newborn babes, desire the pure milk of the word, that you may grow thereby,</a:t>
            </a:r>
            <a:r>
              <a:rPr lang="en-US" i="1" baseline="30000" dirty="0"/>
              <a:t> 3</a:t>
            </a:r>
            <a:r>
              <a:rPr lang="en-US" i="1" dirty="0"/>
              <a:t> if indeed you have tasted that the Lord is gracious.”</a:t>
            </a:r>
          </a:p>
          <a:p>
            <a:pPr marL="1106481" lvl="2"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Those who desire that milk will long to study and acquire the knowledge which brings growth.  Those who don’t won’t. (cf. Hebrews 6).</a:t>
            </a:r>
          </a:p>
          <a:p>
            <a:pPr marL="174708" indent="-174708">
              <a:buFont typeface="Arial" panose="020B0604020202020204" pitchFamily="34" charset="0"/>
              <a:buChar char="•"/>
            </a:pPr>
            <a:r>
              <a:rPr lang="en-US" b="1" dirty="0">
                <a:ea typeface="Calibri" panose="020F0502020204030204" pitchFamily="34" charset="0"/>
                <a:cs typeface="Times New Roman" panose="02020603050405020304" pitchFamily="18" charset="0"/>
              </a:rPr>
              <a:t>They were attentive (3)</a:t>
            </a:r>
          </a:p>
          <a:p>
            <a:r>
              <a:rPr lang="en-US" b="1" dirty="0">
                <a:ea typeface="Calibri" panose="020F0502020204030204" pitchFamily="34" charset="0"/>
                <a:cs typeface="Times New Roman" panose="02020603050405020304" pitchFamily="18" charset="0"/>
              </a:rPr>
              <a:t>(Nehemiah 8:3), </a:t>
            </a:r>
            <a:r>
              <a:rPr lang="en-US" i="1" dirty="0">
                <a:ea typeface="Calibri" panose="020F0502020204030204" pitchFamily="34" charset="0"/>
                <a:cs typeface="Times New Roman" panose="02020603050405020304" pitchFamily="18" charset="0"/>
              </a:rPr>
              <a:t>“…and the ears of all the people were attentive to the Book of the Law.”</a:t>
            </a:r>
          </a:p>
          <a:p>
            <a:pPr marL="640594" lvl="1"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A study of God’s word takes discipline!</a:t>
            </a:r>
          </a:p>
          <a:p>
            <a:r>
              <a:rPr lang="en-US" b="1" dirty="0">
                <a:ea typeface="Calibri" panose="020F0502020204030204" pitchFamily="34" charset="0"/>
                <a:cs typeface="Times New Roman" panose="02020603050405020304" pitchFamily="18" charset="0"/>
              </a:rPr>
              <a:t>(2 Timothy 2:15), </a:t>
            </a:r>
            <a:r>
              <a:rPr lang="en-US" i="1" dirty="0">
                <a:ea typeface="Calibri" panose="020F0502020204030204" pitchFamily="34" charset="0"/>
                <a:cs typeface="Times New Roman" panose="02020603050405020304" pitchFamily="18" charset="0"/>
              </a:rPr>
              <a:t>“</a:t>
            </a:r>
            <a:r>
              <a:rPr lang="en-US" i="1" dirty="0"/>
              <a:t>Be diligent to present yourself approved to God, a worker who does not need to be ashamed, rightly dividing the word of truth.”</a:t>
            </a:r>
          </a:p>
          <a:p>
            <a:pPr marL="640594" lvl="1"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It takes effort, and can be exasperating and tiring as we sometimes struggle with our efforts to understand</a:t>
            </a:r>
          </a:p>
          <a:p>
            <a:r>
              <a:rPr lang="en-US" b="1" dirty="0"/>
              <a:t>(Ecclesiastes 12:11-12), </a:t>
            </a:r>
            <a:r>
              <a:rPr lang="en-US" i="1" dirty="0"/>
              <a:t>“The words of the wise are like goads, and the words of scholars are like well-driven nails, given by one Shepherd.</a:t>
            </a:r>
            <a:r>
              <a:rPr lang="en-US" i="1" baseline="30000" dirty="0"/>
              <a:t> 12</a:t>
            </a:r>
            <a:r>
              <a:rPr lang="en-US" i="1" dirty="0"/>
              <a:t> And further, my son, be admonished by these. Of making many books there is no end, and much study is wearisome to the flesh.”</a:t>
            </a:r>
          </a:p>
          <a:p>
            <a:pPr marL="640594" lvl="1"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Who should be attentive?  Notice the reference to the groups, “men and women and all who could hear with understanding” </a:t>
            </a:r>
            <a:r>
              <a:rPr lang="en-US" b="1" dirty="0">
                <a:ea typeface="Calibri" panose="020F0502020204030204" pitchFamily="34" charset="0"/>
                <a:cs typeface="Times New Roman" panose="02020603050405020304" pitchFamily="18" charset="0"/>
              </a:rPr>
              <a:t>(3).</a:t>
            </a:r>
          </a:p>
          <a:p>
            <a:pPr marL="1106481" lvl="2"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This expresses the importance of our Bible classes, and the importance of family study. Also, efforts should be made to ensure your children pay attention through the worship.  Edification through song, prayers, preaching.</a:t>
            </a:r>
          </a:p>
          <a:p>
            <a:pPr marL="1106481" lvl="2"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It doesn’t need to be watered down or gimmicky to benefit our children and teenagers. Not if the desire is present!</a:t>
            </a:r>
          </a:p>
          <a:p>
            <a:pPr marL="174708" indent="-174708">
              <a:buFont typeface="Arial" panose="020B0604020202020204" pitchFamily="34" charset="0"/>
              <a:buChar char="•"/>
            </a:pPr>
            <a:r>
              <a:rPr lang="en-US" b="1" dirty="0">
                <a:ea typeface="Calibri" panose="020F0502020204030204" pitchFamily="34" charset="0"/>
                <a:cs typeface="Times New Roman" panose="02020603050405020304" pitchFamily="18" charset="0"/>
              </a:rPr>
              <a:t>They showed reverence (4-5)</a:t>
            </a:r>
          </a:p>
          <a:p>
            <a:r>
              <a:rPr lang="en-US" b="1" dirty="0">
                <a:ea typeface="Calibri" panose="020F0502020204030204" pitchFamily="34" charset="0"/>
                <a:cs typeface="Times New Roman" panose="02020603050405020304" pitchFamily="18" charset="0"/>
              </a:rPr>
              <a:t>(Nehemiah 8:4-5), </a:t>
            </a:r>
            <a:r>
              <a:rPr lang="en-US" b="1" i="1" dirty="0">
                <a:ea typeface="Calibri" panose="020F0502020204030204" pitchFamily="34" charset="0"/>
                <a:cs typeface="Times New Roman" panose="02020603050405020304" pitchFamily="18" charset="0"/>
              </a:rPr>
              <a:t>“</a:t>
            </a:r>
            <a:r>
              <a:rPr lang="en-US" i="1" dirty="0"/>
              <a:t>So Ezra the scribe stood on a platform of wood which they had made for the purpose; and beside him, at his right hand, stood </a:t>
            </a:r>
            <a:r>
              <a:rPr lang="en-US" i="1" dirty="0" err="1"/>
              <a:t>Mattithiah</a:t>
            </a:r>
            <a:r>
              <a:rPr lang="en-US" i="1" dirty="0"/>
              <a:t>, Shema, Anaiah, Urijah, Hilkiah, and </a:t>
            </a:r>
            <a:r>
              <a:rPr lang="en-US" i="1" dirty="0" err="1"/>
              <a:t>Maaseiah</a:t>
            </a:r>
            <a:r>
              <a:rPr lang="en-US" i="1" dirty="0"/>
              <a:t>; and at his left hand </a:t>
            </a:r>
            <a:r>
              <a:rPr lang="en-US" i="1" dirty="0" err="1"/>
              <a:t>Pedaiah</a:t>
            </a:r>
            <a:r>
              <a:rPr lang="en-US" i="1" dirty="0"/>
              <a:t>, </a:t>
            </a:r>
            <a:r>
              <a:rPr lang="en-US" i="1" dirty="0" err="1"/>
              <a:t>Mishael</a:t>
            </a:r>
            <a:r>
              <a:rPr lang="en-US" i="1" dirty="0"/>
              <a:t>, </a:t>
            </a:r>
            <a:r>
              <a:rPr lang="en-US" i="1" dirty="0" err="1"/>
              <a:t>Malchijah</a:t>
            </a:r>
            <a:r>
              <a:rPr lang="en-US" i="1" dirty="0"/>
              <a:t>, </a:t>
            </a:r>
            <a:r>
              <a:rPr lang="en-US" i="1" dirty="0" err="1"/>
              <a:t>Hashum</a:t>
            </a:r>
            <a:r>
              <a:rPr lang="en-US" i="1" dirty="0"/>
              <a:t>, </a:t>
            </a:r>
            <a:r>
              <a:rPr lang="en-US" i="1" dirty="0" err="1"/>
              <a:t>Hashbadana</a:t>
            </a:r>
            <a:r>
              <a:rPr lang="en-US" i="1" dirty="0"/>
              <a:t>, Zechariah, and </a:t>
            </a:r>
            <a:r>
              <a:rPr lang="en-US" i="1" dirty="0" err="1"/>
              <a:t>Meshullam</a:t>
            </a:r>
            <a:r>
              <a:rPr lang="en-US" i="1" dirty="0"/>
              <a:t>.</a:t>
            </a:r>
            <a:r>
              <a:rPr lang="en-US" i="1" baseline="30000" dirty="0"/>
              <a:t> 5</a:t>
            </a:r>
            <a:r>
              <a:rPr lang="en-US" i="1" dirty="0"/>
              <a:t> And Ezra opened the book in the sight of all the people, for he was standing above all the people; </a:t>
            </a:r>
            <a:r>
              <a:rPr lang="en-US" i="1" u="sng" dirty="0"/>
              <a:t>and when he opened it, all the people stood up</a:t>
            </a:r>
            <a:r>
              <a:rPr lang="en-US" i="1" dirty="0"/>
              <a:t>.</a:t>
            </a:r>
            <a:r>
              <a:rPr lang="en-US" b="1" i="1" dirty="0">
                <a:ea typeface="Calibri" panose="020F0502020204030204" pitchFamily="34" charset="0"/>
                <a:cs typeface="Times New Roman" panose="02020603050405020304" pitchFamily="18" charset="0"/>
              </a:rPr>
              <a:t>”</a:t>
            </a:r>
          </a:p>
          <a:p>
            <a:pPr marL="640594" lvl="1"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The platform, and standing up were a the means by which the people showed their recognition of the seriousness of the occasion.</a:t>
            </a:r>
          </a:p>
          <a:p>
            <a:pPr marL="640594" lvl="1"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It was God’s word being read, such actions were appropriate!</a:t>
            </a:r>
          </a:p>
          <a:p>
            <a:pPr marL="640594" lvl="1"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As we approach God, we must respect Him and His. That respect should be demonstrated by our demeanor.</a:t>
            </a:r>
          </a:p>
          <a:p>
            <a:r>
              <a:rPr lang="en-US" b="1" dirty="0"/>
              <a:t>(Exodus 3:3-6), </a:t>
            </a:r>
            <a:r>
              <a:rPr lang="en-US" i="1" dirty="0"/>
              <a:t>“Then Moses said, “I will now turn aside and see this great sight, why the bush does not burn.” </a:t>
            </a:r>
            <a:r>
              <a:rPr lang="en-US" i="1" baseline="30000" dirty="0"/>
              <a:t>4</a:t>
            </a:r>
            <a:r>
              <a:rPr lang="en-US" i="1" dirty="0"/>
              <a:t> So when the Lord saw that he turned aside to look, God called to him from the midst of the bush and said, “Moses, Moses!” And he said, “Here I am.” </a:t>
            </a:r>
            <a:r>
              <a:rPr lang="en-US" i="1" baseline="30000" dirty="0"/>
              <a:t>5</a:t>
            </a:r>
            <a:r>
              <a:rPr lang="en-US" i="1" dirty="0"/>
              <a:t> Then He said, “Do not draw near this place. Take your sandals off your feet, for the place where you stand is holy ground.”</a:t>
            </a:r>
            <a:r>
              <a:rPr lang="en-US" i="1" baseline="30000" dirty="0"/>
              <a:t> 6</a:t>
            </a:r>
            <a:r>
              <a:rPr lang="en-US" i="1" dirty="0"/>
              <a:t> Moreover He said, “I am the God of your father—the God of Abraham, the God of Isaac, and the God of Jacob.” And Moses hid his face, for he was afraid to look upon God.”</a:t>
            </a:r>
          </a:p>
          <a:p>
            <a:r>
              <a:rPr lang="en-US" b="1" dirty="0"/>
              <a:t>(Hebrews 12:28-29), </a:t>
            </a:r>
            <a:r>
              <a:rPr lang="en-US" i="1" dirty="0"/>
              <a:t>“Therefore, since we are receiving a kingdom which cannot be shaken, let us have grace, by which we may serve God acceptably with reverence and godly fear.</a:t>
            </a:r>
            <a:r>
              <a:rPr lang="en-US" i="1" baseline="30000" dirty="0"/>
              <a:t> 29</a:t>
            </a:r>
            <a:r>
              <a:rPr lang="en-US" i="1" dirty="0"/>
              <a:t> For our God is a consuming fire.”</a:t>
            </a:r>
          </a:p>
          <a:p>
            <a:pPr marL="757066" lvl="1" indent="-291179">
              <a:buFont typeface="Arial" panose="020B0604020202020204" pitchFamily="34" charset="0"/>
              <a:buChar char="•"/>
            </a:pPr>
            <a:r>
              <a:rPr lang="en-US" dirty="0">
                <a:ea typeface="Calibri" panose="020F0502020204030204" pitchFamily="34" charset="0"/>
                <a:cs typeface="Times New Roman" panose="02020603050405020304" pitchFamily="18" charset="0"/>
              </a:rPr>
              <a:t>(Read a suggestion by my son Jeremiah) Understand the </a:t>
            </a:r>
            <a:r>
              <a:rPr lang="en-US" b="1" dirty="0">
                <a:ea typeface="Calibri" panose="020F0502020204030204" pitchFamily="34" charset="0"/>
                <a:cs typeface="Times New Roman" panose="02020603050405020304" pitchFamily="18" charset="0"/>
              </a:rPr>
              <a:t>preaching</a:t>
            </a:r>
            <a:r>
              <a:rPr lang="en-US" dirty="0">
                <a:ea typeface="Calibri" panose="020F0502020204030204" pitchFamily="34" charset="0"/>
                <a:cs typeface="Times New Roman" panose="02020603050405020304" pitchFamily="18" charset="0"/>
              </a:rPr>
              <a:t> to be GOD SPEAKING TO YOU, NOT THE PREACHER (If it is the truth, that is exactly the case. Take Paul as an example).</a:t>
            </a:r>
          </a:p>
          <a:p>
            <a:r>
              <a:rPr lang="en-US" b="1" dirty="0">
                <a:ea typeface="Calibri" panose="020F0502020204030204" pitchFamily="34" charset="0"/>
                <a:cs typeface="Times New Roman" panose="02020603050405020304" pitchFamily="18" charset="0"/>
              </a:rPr>
              <a:t>(1 Corinthians 14:37), </a:t>
            </a:r>
            <a:r>
              <a:rPr lang="en-US" i="1" dirty="0">
                <a:ea typeface="Calibri" panose="020F0502020204030204" pitchFamily="34" charset="0"/>
                <a:cs typeface="Times New Roman" panose="02020603050405020304" pitchFamily="18" charset="0"/>
              </a:rPr>
              <a:t>“</a:t>
            </a:r>
            <a:r>
              <a:rPr lang="en-US" i="1" dirty="0"/>
              <a:t>If anyone thinks himself to be a prophet or spiritual, let him acknowledge that the things which I write to you are the commandments of the Lord.”</a:t>
            </a:r>
            <a:endParaRPr lang="en-US" i="1" dirty="0">
              <a:ea typeface="Calibri" panose="020F0502020204030204" pitchFamily="34" charset="0"/>
              <a:cs typeface="Times New Roman" panose="02020603050405020304" pitchFamily="18" charset="0"/>
            </a:endParaRPr>
          </a:p>
          <a:p>
            <a:pPr marL="757066" lvl="1" indent="-291179">
              <a:buFont typeface="Arial" panose="020B0604020202020204" pitchFamily="34" charset="0"/>
              <a:buChar char="•"/>
            </a:pPr>
            <a:r>
              <a:rPr lang="en-US" dirty="0">
                <a:ea typeface="Calibri" panose="020F0502020204030204" pitchFamily="34" charset="0"/>
                <a:cs typeface="Times New Roman" panose="02020603050405020304" pitchFamily="18" charset="0"/>
              </a:rPr>
              <a:t>(Jeremiah’s Application): We are to show reverence:</a:t>
            </a:r>
          </a:p>
          <a:p>
            <a:pPr marL="1164717" lvl="2" indent="-232943">
              <a:buFont typeface="Arial" panose="020B0604020202020204" pitchFamily="34" charset="0"/>
              <a:buChar char="•"/>
            </a:pPr>
            <a:r>
              <a:rPr lang="en-US" dirty="0">
                <a:ea typeface="Calibri" panose="020F0502020204030204" pitchFamily="34" charset="0"/>
                <a:cs typeface="Times New Roman" panose="02020603050405020304" pitchFamily="18" charset="0"/>
              </a:rPr>
              <a:t>Show up… Be on time… Be quiet… Pay attention. (May take more preparation the night before – bed early, etc.) (NOT SLEEPING)… Follow along in the bible… Stay seated as you can. (Take preparatory measures – bathroom before, etc.)</a:t>
            </a:r>
          </a:p>
          <a:p>
            <a:pPr marL="640594" lvl="1" indent="-174708">
              <a:buFont typeface="Arial" panose="020B0604020202020204" pitchFamily="34" charset="0"/>
              <a:buChar char="•"/>
            </a:pPr>
            <a:endParaRPr lang="en-US" i="1"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A49763-5BFE-4981-B953-2B2163C08ED4}" type="slidenum">
              <a:rPr lang="en-US" smtClean="0"/>
              <a:t>2</a:t>
            </a:fld>
            <a:endParaRPr lang="en-US"/>
          </a:p>
        </p:txBody>
      </p:sp>
    </p:spTree>
    <p:extLst>
      <p:ext uri="{BB962C8B-B14F-4D97-AF65-F5344CB8AC3E}">
        <p14:creationId xmlns:p14="http://schemas.microsoft.com/office/powerpoint/2010/main" val="208427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ea typeface="Calibri" panose="020F0502020204030204" pitchFamily="34" charset="0"/>
                <a:cs typeface="Times New Roman" panose="02020603050405020304" pitchFamily="18" charset="0"/>
              </a:rPr>
              <a:t>Final Considerations</a:t>
            </a:r>
          </a:p>
          <a:p>
            <a:pPr marL="174708" indent="-174708">
              <a:buFont typeface="Arial" panose="020B0604020202020204" pitchFamily="34" charset="0"/>
              <a:buChar char="•"/>
            </a:pPr>
            <a:r>
              <a:rPr lang="en-US" b="1" dirty="0">
                <a:ea typeface="Calibri" panose="020F0502020204030204" pitchFamily="34" charset="0"/>
                <a:cs typeface="Times New Roman" panose="02020603050405020304" pitchFamily="18" charset="0"/>
              </a:rPr>
              <a:t>[CLICK] The Preaching Was Distinctive to bring Understanding (7-8)</a:t>
            </a:r>
          </a:p>
          <a:p>
            <a:r>
              <a:rPr lang="en-US" b="1" dirty="0"/>
              <a:t>(Nehemiah 8:7-8), </a:t>
            </a:r>
            <a:r>
              <a:rPr lang="en-US" i="1" dirty="0"/>
              <a:t>“Also </a:t>
            </a:r>
            <a:r>
              <a:rPr lang="en-US" i="1" dirty="0" err="1"/>
              <a:t>Jeshua</a:t>
            </a:r>
            <a:r>
              <a:rPr lang="en-US" i="1" dirty="0"/>
              <a:t>, Bani, </a:t>
            </a:r>
            <a:r>
              <a:rPr lang="en-US" i="1" dirty="0" err="1"/>
              <a:t>Sherebiah</a:t>
            </a:r>
            <a:r>
              <a:rPr lang="en-US" i="1" dirty="0"/>
              <a:t>, </a:t>
            </a:r>
            <a:r>
              <a:rPr lang="en-US" i="1" dirty="0" err="1"/>
              <a:t>Jamin</a:t>
            </a:r>
            <a:r>
              <a:rPr lang="en-US" i="1" dirty="0"/>
              <a:t>, </a:t>
            </a:r>
            <a:r>
              <a:rPr lang="en-US" i="1" dirty="0" err="1"/>
              <a:t>Akkub</a:t>
            </a:r>
            <a:r>
              <a:rPr lang="en-US" i="1" dirty="0"/>
              <a:t>, </a:t>
            </a:r>
            <a:r>
              <a:rPr lang="en-US" i="1" dirty="0" err="1"/>
              <a:t>Shabbethai</a:t>
            </a:r>
            <a:r>
              <a:rPr lang="en-US" i="1" dirty="0"/>
              <a:t>, </a:t>
            </a:r>
            <a:r>
              <a:rPr lang="en-US" i="1" dirty="0" err="1"/>
              <a:t>Hodijah</a:t>
            </a:r>
            <a:r>
              <a:rPr lang="en-US" i="1" dirty="0"/>
              <a:t>, </a:t>
            </a:r>
            <a:r>
              <a:rPr lang="en-US" i="1" dirty="0" err="1"/>
              <a:t>Maaseiah</a:t>
            </a:r>
            <a:r>
              <a:rPr lang="en-US" i="1" dirty="0"/>
              <a:t>, </a:t>
            </a:r>
            <a:r>
              <a:rPr lang="en-US" i="1" dirty="0" err="1"/>
              <a:t>Kelita</a:t>
            </a:r>
            <a:r>
              <a:rPr lang="en-US" i="1" dirty="0"/>
              <a:t>, Azariah, </a:t>
            </a:r>
            <a:r>
              <a:rPr lang="en-US" i="1" dirty="0" err="1"/>
              <a:t>Jozabad</a:t>
            </a:r>
            <a:r>
              <a:rPr lang="en-US" i="1" dirty="0"/>
              <a:t>, Hanan, </a:t>
            </a:r>
            <a:r>
              <a:rPr lang="en-US" i="1" dirty="0" err="1"/>
              <a:t>Pelaiah</a:t>
            </a:r>
            <a:r>
              <a:rPr lang="en-US" i="1" dirty="0"/>
              <a:t>, and the Levites, helped the people to understand the Law; and the people stood in their place.</a:t>
            </a:r>
            <a:r>
              <a:rPr lang="en-US" i="1" baseline="30000" dirty="0"/>
              <a:t> 8</a:t>
            </a:r>
            <a:r>
              <a:rPr lang="en-US" i="1" dirty="0"/>
              <a:t> So they read distinctly from the book, in the Law of God; and they gave the sense, and helped them to understand the reading.”</a:t>
            </a:r>
          </a:p>
          <a:p>
            <a:pPr marL="640594" lvl="1"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It is a problem when God’s word is not understood</a:t>
            </a:r>
          </a:p>
          <a:p>
            <a:r>
              <a:rPr lang="en-US" b="1" dirty="0">
                <a:ea typeface="Calibri" panose="020F0502020204030204" pitchFamily="34" charset="0"/>
                <a:cs typeface="Times New Roman" panose="02020603050405020304" pitchFamily="18" charset="0"/>
              </a:rPr>
              <a:t>(</a:t>
            </a:r>
            <a:r>
              <a:rPr lang="en-US" b="1" dirty="0"/>
              <a:t>2 Peter 3:16), [Peter re: Paul’s writing as he wrote concerning God’s judgment], </a:t>
            </a:r>
            <a:r>
              <a:rPr lang="en-US" i="1" dirty="0"/>
              <a:t>“as also in all his epistles, speaking in them of these things, in which are some things hard to understand, which untaught and unstable people twist to their own destruction, as they do also the rest of the Scriptures.</a:t>
            </a:r>
            <a:r>
              <a:rPr lang="en-US" i="1" dirty="0">
                <a:ea typeface="Calibri" panose="020F0502020204030204" pitchFamily="34" charset="0"/>
                <a:cs typeface="Times New Roman" panose="02020603050405020304" pitchFamily="18" charset="0"/>
              </a:rPr>
              <a:t>”</a:t>
            </a:r>
          </a:p>
          <a:p>
            <a:pPr marL="174708" indent="-174708">
              <a:buFont typeface="Arial" panose="020B0604020202020204" pitchFamily="34" charset="0"/>
              <a:buChar char="•"/>
            </a:pPr>
            <a:r>
              <a:rPr lang="en-US" b="1" dirty="0"/>
              <a:t>[CLICK] If it is Impactful to the Heart, the Word of God brings Obedience</a:t>
            </a:r>
          </a:p>
          <a:p>
            <a:r>
              <a:rPr lang="en-US" b="1" dirty="0"/>
              <a:t>(Nehemiah 8:18), </a:t>
            </a:r>
            <a:r>
              <a:rPr lang="en-US" i="1" dirty="0"/>
              <a:t>“Also day by day, from the first day until the last day, he </a:t>
            </a:r>
            <a:r>
              <a:rPr lang="en-US" b="1" dirty="0"/>
              <a:t>[Ezra]  </a:t>
            </a:r>
            <a:r>
              <a:rPr lang="en-US" i="1" dirty="0"/>
              <a:t>read from the Book of the Law of God. And they kept the feast seven days; and on the eighth day there was a sacred assembly, </a:t>
            </a:r>
            <a:r>
              <a:rPr lang="en-US" i="1" u="sng" dirty="0"/>
              <a:t>according to the prescribed manner</a:t>
            </a:r>
            <a:r>
              <a:rPr lang="en-US" i="1" dirty="0"/>
              <a:t>.”</a:t>
            </a:r>
            <a:endParaRPr lang="en-US" i="1" dirty="0">
              <a:ea typeface="Calibri" panose="020F0502020204030204" pitchFamily="34" charset="0"/>
              <a:cs typeface="Times New Roman" panose="02020603050405020304" pitchFamily="18" charset="0"/>
            </a:endParaRPr>
          </a:p>
          <a:p>
            <a:pPr marL="640594" lvl="1"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Our hearts must be cultivated so as to receive and obey God’s word when it is proclaimed unto us!</a:t>
            </a:r>
          </a:p>
          <a:p>
            <a:pPr marL="1106481" lvl="2"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Parable of the Sower as example (cf. Matt. 13:18-22)</a:t>
            </a:r>
          </a:p>
          <a:p>
            <a:pPr marL="1106481" lvl="2"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A love for the world can preclude a willingness to obey!</a:t>
            </a:r>
          </a:p>
          <a:p>
            <a:r>
              <a:rPr lang="en-US" b="1" dirty="0"/>
              <a:t>(Matthew 6:24), </a:t>
            </a:r>
            <a:r>
              <a:rPr lang="en-US" i="1" dirty="0"/>
              <a:t>“No one can serve two masters; for either he will hate the one and love the other, or else he will be loyal to the one and despise the other. You cannot serve God and mammon.”</a:t>
            </a:r>
          </a:p>
          <a:p>
            <a:pPr marL="174708" indent="-174708">
              <a:buFont typeface="Arial" panose="020B0604020202020204" pitchFamily="34" charset="0"/>
              <a:buChar char="•"/>
            </a:pPr>
            <a:r>
              <a:rPr lang="en-US" b="1" dirty="0">
                <a:ea typeface="Calibri" panose="020F0502020204030204" pitchFamily="34" charset="0"/>
                <a:cs typeface="Times New Roman" panose="02020603050405020304" pitchFamily="18" charset="0"/>
              </a:rPr>
              <a:t>[CLICK] There is a Time for Weeping, and a Time for Action!</a:t>
            </a:r>
          </a:p>
          <a:p>
            <a:r>
              <a:rPr lang="en-US" b="1" dirty="0"/>
              <a:t>(Nehemiah 8:9-11), </a:t>
            </a:r>
            <a:r>
              <a:rPr lang="en-US" i="1" dirty="0"/>
              <a:t>“And Nehemiah, who was the governor, Ezra the priest and scribe, and the Levites who taught the people said to all the people, “This day is holy to the Lord your God; do not mourn nor weep.” For all the people wept, when they heard the words of the Law. </a:t>
            </a:r>
            <a:r>
              <a:rPr lang="en-US" i="1" baseline="30000" dirty="0"/>
              <a:t>10</a:t>
            </a:r>
            <a:r>
              <a:rPr lang="en-US" i="1" dirty="0"/>
              <a:t> Then he said to them, “Go your way, eat the fat, drink the sweet, and send portions to those for whom nothing is prepared; for this day is holy to our Lord. Do not sorrow, for the joy of the Lord is your strength.” </a:t>
            </a:r>
            <a:r>
              <a:rPr lang="en-US" i="1" baseline="30000" dirty="0"/>
              <a:t>11</a:t>
            </a:r>
            <a:r>
              <a:rPr lang="en-US" i="1" dirty="0"/>
              <a:t> So the Levites quieted all the people, saying, “Be still, for the day is holy; do not be grieved.”</a:t>
            </a:r>
          </a:p>
          <a:p>
            <a:pPr marL="640594" lvl="1"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It is good to mourn sinfulness, but it would be wrong to continue to mope when God has prescribed a day of </a:t>
            </a:r>
            <a:r>
              <a:rPr lang="en-US" b="1" dirty="0">
                <a:ea typeface="Calibri" panose="020F0502020204030204" pitchFamily="34" charset="0"/>
                <a:cs typeface="Times New Roman" panose="02020603050405020304" pitchFamily="18" charset="0"/>
              </a:rPr>
              <a:t>action</a:t>
            </a:r>
            <a:r>
              <a:rPr lang="en-US" dirty="0">
                <a:ea typeface="Calibri" panose="020F0502020204030204" pitchFamily="34" charset="0"/>
                <a:cs typeface="Times New Roman" panose="02020603050405020304" pitchFamily="18" charset="0"/>
              </a:rPr>
              <a:t>!</a:t>
            </a:r>
          </a:p>
          <a:p>
            <a:r>
              <a:rPr lang="en-US" b="1" dirty="0"/>
              <a:t>(Luke 6:46-49), </a:t>
            </a:r>
            <a:r>
              <a:rPr lang="en-US" i="1" dirty="0"/>
              <a:t>“But why do you call Me ‘Lord, Lord,’ and not do the things which I say?</a:t>
            </a:r>
            <a:r>
              <a:rPr lang="en-US" i="1" baseline="30000" dirty="0"/>
              <a:t> 47</a:t>
            </a:r>
            <a:r>
              <a:rPr lang="en-US" i="1" dirty="0"/>
              <a:t> </a:t>
            </a:r>
            <a:r>
              <a:rPr lang="en-US" i="1" u="sng" dirty="0"/>
              <a:t>Whoever comes to Me, and hears My sayings and does them, I will show you whom he is like:</a:t>
            </a:r>
            <a:r>
              <a:rPr lang="en-US" i="1" u="sng" baseline="30000" dirty="0"/>
              <a:t> 48</a:t>
            </a:r>
            <a:r>
              <a:rPr lang="en-US" i="1" u="sng" dirty="0"/>
              <a:t> He is like a man building a house, who dug deep and laid the foundation on the rock. And when the flood arose, the stream beat vehemently against that house, and could not shake it, for it was founded on the rock</a:t>
            </a:r>
            <a:r>
              <a:rPr lang="en-US" i="1" dirty="0"/>
              <a:t>.</a:t>
            </a:r>
            <a:r>
              <a:rPr lang="en-US" i="1" baseline="30000" dirty="0"/>
              <a:t> 49</a:t>
            </a:r>
            <a:r>
              <a:rPr lang="en-US" i="1" dirty="0"/>
              <a:t> But he who heard and did nothing is like a man who built a house on the earth without a foundation, against which the stream beat vehemently; and immediately it fell. And the ruin of that house was great.”</a:t>
            </a:r>
            <a:endParaRPr lang="en-US" i="1"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31774"/>
            <a:fld id="{ADA49763-5BFE-4981-B953-2B2163C08ED4}" type="slidenum">
              <a:rPr lang="en-US">
                <a:solidFill>
                  <a:prstClr val="black"/>
                </a:solidFill>
                <a:latin typeface="Calibri" panose="020F0502020204030204"/>
              </a:rPr>
              <a:pPr defTabSz="93177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568774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panose="020F0502020204030204" pitchFamily="34" charset="0"/>
                <a:cs typeface="Times New Roman" panose="02020603050405020304" pitchFamily="18" charset="0"/>
              </a:rPr>
              <a:t>Conclusion</a:t>
            </a:r>
            <a:endParaRPr lang="en-US" dirty="0">
              <a:ea typeface="Calibri" panose="020F0502020204030204" pitchFamily="34" charset="0"/>
              <a:cs typeface="Times New Roman" panose="02020603050405020304" pitchFamily="18" charset="0"/>
            </a:endParaRPr>
          </a:p>
          <a:p>
            <a:pPr marL="174708"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We would do well to learn from the conduct displayed by the people of God in Nehemiah 8.</a:t>
            </a:r>
          </a:p>
          <a:p>
            <a:pPr marL="174708" indent="-174708">
              <a:buFont typeface="Arial" panose="020B0604020202020204" pitchFamily="34" charset="0"/>
              <a:buChar char="•"/>
            </a:pPr>
            <a:r>
              <a:rPr lang="en-US" dirty="0">
                <a:ea typeface="Calibri" panose="020F0502020204030204" pitchFamily="34" charset="0"/>
                <a:cs typeface="Times New Roman" panose="02020603050405020304" pitchFamily="18" charset="0"/>
              </a:rPr>
              <a:t>God’s word is a serious matter which requires the undivided attention of those to whom it is being given.</a:t>
            </a:r>
          </a:p>
          <a:p>
            <a:endParaRPr lang="en-US" dirty="0"/>
          </a:p>
        </p:txBody>
      </p:sp>
      <p:sp>
        <p:nvSpPr>
          <p:cNvPr id="4" name="Slide Number Placeholder 3"/>
          <p:cNvSpPr>
            <a:spLocks noGrp="1"/>
          </p:cNvSpPr>
          <p:nvPr>
            <p:ph type="sldNum" sz="quarter" idx="5"/>
          </p:nvPr>
        </p:nvSpPr>
        <p:spPr/>
        <p:txBody>
          <a:bodyPr/>
          <a:lstStyle/>
          <a:p>
            <a:pPr defTabSz="931774"/>
            <a:fld id="{ADA49763-5BFE-4981-B953-2B2163C08ED4}" type="slidenum">
              <a:rPr lang="en-US">
                <a:solidFill>
                  <a:prstClr val="black"/>
                </a:solidFill>
                <a:latin typeface="Calibri" panose="020F0502020204030204"/>
              </a:rPr>
              <a:pPr defTabSz="931774"/>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796828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3AA2-D52D-6E83-8C3A-DAC75C28A8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F5F33F-18FF-6D0E-0452-2AB029309F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DBC07D-06B6-B551-1527-84162F58C110}"/>
              </a:ext>
            </a:extLst>
          </p:cNvPr>
          <p:cNvSpPr>
            <a:spLocks noGrp="1"/>
          </p:cNvSpPr>
          <p:nvPr>
            <p:ph type="dt" sz="half" idx="10"/>
          </p:nvPr>
        </p:nvSpPr>
        <p:spPr/>
        <p:txBody>
          <a:bodyPr/>
          <a:lstStyle/>
          <a:p>
            <a:fld id="{C4E752DB-A38C-45B5-8608-219D7F14194A}" type="datetimeFigureOut">
              <a:rPr lang="en-US" smtClean="0"/>
              <a:t>3/10/2023</a:t>
            </a:fld>
            <a:endParaRPr lang="en-US"/>
          </a:p>
        </p:txBody>
      </p:sp>
      <p:sp>
        <p:nvSpPr>
          <p:cNvPr id="5" name="Footer Placeholder 4">
            <a:extLst>
              <a:ext uri="{FF2B5EF4-FFF2-40B4-BE49-F238E27FC236}">
                <a16:creationId xmlns:a16="http://schemas.microsoft.com/office/drawing/2014/main" id="{68349427-580D-52EB-8704-995CAA261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24A75-9FD6-63CE-F6DD-4F51F45145E5}"/>
              </a:ext>
            </a:extLst>
          </p:cNvPr>
          <p:cNvSpPr>
            <a:spLocks noGrp="1"/>
          </p:cNvSpPr>
          <p:nvPr>
            <p:ph type="sldNum" sz="quarter" idx="12"/>
          </p:nvPr>
        </p:nvSpPr>
        <p:spPr/>
        <p:txBody>
          <a:bodyPr/>
          <a:lstStyle/>
          <a:p>
            <a:fld id="{74DD3E67-7AD7-41F4-9A8C-CF34329EAA1D}" type="slidenum">
              <a:rPr lang="en-US" smtClean="0"/>
              <a:t>‹#›</a:t>
            </a:fld>
            <a:endParaRPr lang="en-US"/>
          </a:p>
        </p:txBody>
      </p:sp>
    </p:spTree>
    <p:extLst>
      <p:ext uri="{BB962C8B-B14F-4D97-AF65-F5344CB8AC3E}">
        <p14:creationId xmlns:p14="http://schemas.microsoft.com/office/powerpoint/2010/main" val="303900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B097-1E07-5F33-05E8-3D4EBC9A84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8C2BEF-C2A7-35EE-4C50-2A58106EFB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65C56-DDF0-B298-5D60-AB845D97C95E}"/>
              </a:ext>
            </a:extLst>
          </p:cNvPr>
          <p:cNvSpPr>
            <a:spLocks noGrp="1"/>
          </p:cNvSpPr>
          <p:nvPr>
            <p:ph type="dt" sz="half" idx="10"/>
          </p:nvPr>
        </p:nvSpPr>
        <p:spPr/>
        <p:txBody>
          <a:bodyPr/>
          <a:lstStyle/>
          <a:p>
            <a:fld id="{C4E752DB-A38C-45B5-8608-219D7F14194A}" type="datetimeFigureOut">
              <a:rPr lang="en-US" smtClean="0"/>
              <a:t>3/10/2023</a:t>
            </a:fld>
            <a:endParaRPr lang="en-US"/>
          </a:p>
        </p:txBody>
      </p:sp>
      <p:sp>
        <p:nvSpPr>
          <p:cNvPr id="5" name="Footer Placeholder 4">
            <a:extLst>
              <a:ext uri="{FF2B5EF4-FFF2-40B4-BE49-F238E27FC236}">
                <a16:creationId xmlns:a16="http://schemas.microsoft.com/office/drawing/2014/main" id="{20EA7CFB-E009-507D-909E-594224B4E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1D183-FAA8-4B01-53D1-A7221516A602}"/>
              </a:ext>
            </a:extLst>
          </p:cNvPr>
          <p:cNvSpPr>
            <a:spLocks noGrp="1"/>
          </p:cNvSpPr>
          <p:nvPr>
            <p:ph type="sldNum" sz="quarter" idx="12"/>
          </p:nvPr>
        </p:nvSpPr>
        <p:spPr/>
        <p:txBody>
          <a:bodyPr/>
          <a:lstStyle/>
          <a:p>
            <a:fld id="{74DD3E67-7AD7-41F4-9A8C-CF34329EAA1D}" type="slidenum">
              <a:rPr lang="en-US" smtClean="0"/>
              <a:t>‹#›</a:t>
            </a:fld>
            <a:endParaRPr lang="en-US"/>
          </a:p>
        </p:txBody>
      </p:sp>
    </p:spTree>
    <p:extLst>
      <p:ext uri="{BB962C8B-B14F-4D97-AF65-F5344CB8AC3E}">
        <p14:creationId xmlns:p14="http://schemas.microsoft.com/office/powerpoint/2010/main" val="2839557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40FB9F-E4FA-0754-B987-98E395273C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F992AD-B5E8-B25A-DD02-148C0FB418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CF7C5-31CF-69D5-BB3F-191BB83C4C07}"/>
              </a:ext>
            </a:extLst>
          </p:cNvPr>
          <p:cNvSpPr>
            <a:spLocks noGrp="1"/>
          </p:cNvSpPr>
          <p:nvPr>
            <p:ph type="dt" sz="half" idx="10"/>
          </p:nvPr>
        </p:nvSpPr>
        <p:spPr/>
        <p:txBody>
          <a:bodyPr/>
          <a:lstStyle/>
          <a:p>
            <a:fld id="{C4E752DB-A38C-45B5-8608-219D7F14194A}" type="datetimeFigureOut">
              <a:rPr lang="en-US" smtClean="0"/>
              <a:t>3/10/2023</a:t>
            </a:fld>
            <a:endParaRPr lang="en-US"/>
          </a:p>
        </p:txBody>
      </p:sp>
      <p:sp>
        <p:nvSpPr>
          <p:cNvPr id="5" name="Footer Placeholder 4">
            <a:extLst>
              <a:ext uri="{FF2B5EF4-FFF2-40B4-BE49-F238E27FC236}">
                <a16:creationId xmlns:a16="http://schemas.microsoft.com/office/drawing/2014/main" id="{E1E02472-11B7-3B69-9E69-EBAB249FA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E9A5F-070E-3544-6714-EC57FE160E64}"/>
              </a:ext>
            </a:extLst>
          </p:cNvPr>
          <p:cNvSpPr>
            <a:spLocks noGrp="1"/>
          </p:cNvSpPr>
          <p:nvPr>
            <p:ph type="sldNum" sz="quarter" idx="12"/>
          </p:nvPr>
        </p:nvSpPr>
        <p:spPr/>
        <p:txBody>
          <a:bodyPr/>
          <a:lstStyle/>
          <a:p>
            <a:fld id="{74DD3E67-7AD7-41F4-9A8C-CF34329EAA1D}" type="slidenum">
              <a:rPr lang="en-US" smtClean="0"/>
              <a:t>‹#›</a:t>
            </a:fld>
            <a:endParaRPr lang="en-US"/>
          </a:p>
        </p:txBody>
      </p:sp>
    </p:spTree>
    <p:extLst>
      <p:ext uri="{BB962C8B-B14F-4D97-AF65-F5344CB8AC3E}">
        <p14:creationId xmlns:p14="http://schemas.microsoft.com/office/powerpoint/2010/main" val="94246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12EB-A3D1-2149-8AC8-EA4DDC584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781DB-F6A5-784B-00E3-E2B38BAFC5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2CE0A-EC8D-45CF-67FC-BE846A9F6201}"/>
              </a:ext>
            </a:extLst>
          </p:cNvPr>
          <p:cNvSpPr>
            <a:spLocks noGrp="1"/>
          </p:cNvSpPr>
          <p:nvPr>
            <p:ph type="dt" sz="half" idx="10"/>
          </p:nvPr>
        </p:nvSpPr>
        <p:spPr/>
        <p:txBody>
          <a:bodyPr/>
          <a:lstStyle/>
          <a:p>
            <a:fld id="{C4E752DB-A38C-45B5-8608-219D7F14194A}" type="datetimeFigureOut">
              <a:rPr lang="en-US" smtClean="0"/>
              <a:t>3/10/2023</a:t>
            </a:fld>
            <a:endParaRPr lang="en-US"/>
          </a:p>
        </p:txBody>
      </p:sp>
      <p:sp>
        <p:nvSpPr>
          <p:cNvPr id="5" name="Footer Placeholder 4">
            <a:extLst>
              <a:ext uri="{FF2B5EF4-FFF2-40B4-BE49-F238E27FC236}">
                <a16:creationId xmlns:a16="http://schemas.microsoft.com/office/drawing/2014/main" id="{C548CD6B-2FF2-E7FD-D751-14E4B89E2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35879-EA3B-0164-0490-343A6C62B908}"/>
              </a:ext>
            </a:extLst>
          </p:cNvPr>
          <p:cNvSpPr>
            <a:spLocks noGrp="1"/>
          </p:cNvSpPr>
          <p:nvPr>
            <p:ph type="sldNum" sz="quarter" idx="12"/>
          </p:nvPr>
        </p:nvSpPr>
        <p:spPr/>
        <p:txBody>
          <a:bodyPr/>
          <a:lstStyle/>
          <a:p>
            <a:fld id="{74DD3E67-7AD7-41F4-9A8C-CF34329EAA1D}" type="slidenum">
              <a:rPr lang="en-US" smtClean="0"/>
              <a:t>‹#›</a:t>
            </a:fld>
            <a:endParaRPr lang="en-US"/>
          </a:p>
        </p:txBody>
      </p:sp>
    </p:spTree>
    <p:extLst>
      <p:ext uri="{BB962C8B-B14F-4D97-AF65-F5344CB8AC3E}">
        <p14:creationId xmlns:p14="http://schemas.microsoft.com/office/powerpoint/2010/main" val="188487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C5C2B-D54E-25BE-433A-9C0729651A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B4D153-24B1-8B1F-03EA-CC424FBA68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3BCB40-06B4-0573-35D0-041B88E944E1}"/>
              </a:ext>
            </a:extLst>
          </p:cNvPr>
          <p:cNvSpPr>
            <a:spLocks noGrp="1"/>
          </p:cNvSpPr>
          <p:nvPr>
            <p:ph type="dt" sz="half" idx="10"/>
          </p:nvPr>
        </p:nvSpPr>
        <p:spPr/>
        <p:txBody>
          <a:bodyPr/>
          <a:lstStyle/>
          <a:p>
            <a:fld id="{C4E752DB-A38C-45B5-8608-219D7F14194A}" type="datetimeFigureOut">
              <a:rPr lang="en-US" smtClean="0"/>
              <a:t>3/10/2023</a:t>
            </a:fld>
            <a:endParaRPr lang="en-US"/>
          </a:p>
        </p:txBody>
      </p:sp>
      <p:sp>
        <p:nvSpPr>
          <p:cNvPr id="5" name="Footer Placeholder 4">
            <a:extLst>
              <a:ext uri="{FF2B5EF4-FFF2-40B4-BE49-F238E27FC236}">
                <a16:creationId xmlns:a16="http://schemas.microsoft.com/office/drawing/2014/main" id="{299B4922-8BA8-7867-1FC4-8CF1B63F7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49B36-C336-4EA1-8B20-76F30A64C8AD}"/>
              </a:ext>
            </a:extLst>
          </p:cNvPr>
          <p:cNvSpPr>
            <a:spLocks noGrp="1"/>
          </p:cNvSpPr>
          <p:nvPr>
            <p:ph type="sldNum" sz="quarter" idx="12"/>
          </p:nvPr>
        </p:nvSpPr>
        <p:spPr/>
        <p:txBody>
          <a:bodyPr/>
          <a:lstStyle/>
          <a:p>
            <a:fld id="{74DD3E67-7AD7-41F4-9A8C-CF34329EAA1D}" type="slidenum">
              <a:rPr lang="en-US" smtClean="0"/>
              <a:t>‹#›</a:t>
            </a:fld>
            <a:endParaRPr lang="en-US"/>
          </a:p>
        </p:txBody>
      </p:sp>
    </p:spTree>
    <p:extLst>
      <p:ext uri="{BB962C8B-B14F-4D97-AF65-F5344CB8AC3E}">
        <p14:creationId xmlns:p14="http://schemas.microsoft.com/office/powerpoint/2010/main" val="1175029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17F0-696C-4B66-E74D-A4C82D5095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C39C37-C4D2-79BF-0B09-48ADED4501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4FC10-44D0-D2E9-55F1-3EC562394D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E1586B-2ED7-D505-A92E-B12BD379DD8B}"/>
              </a:ext>
            </a:extLst>
          </p:cNvPr>
          <p:cNvSpPr>
            <a:spLocks noGrp="1"/>
          </p:cNvSpPr>
          <p:nvPr>
            <p:ph type="dt" sz="half" idx="10"/>
          </p:nvPr>
        </p:nvSpPr>
        <p:spPr/>
        <p:txBody>
          <a:bodyPr/>
          <a:lstStyle/>
          <a:p>
            <a:fld id="{C4E752DB-A38C-45B5-8608-219D7F14194A}" type="datetimeFigureOut">
              <a:rPr lang="en-US" smtClean="0"/>
              <a:t>3/10/2023</a:t>
            </a:fld>
            <a:endParaRPr lang="en-US"/>
          </a:p>
        </p:txBody>
      </p:sp>
      <p:sp>
        <p:nvSpPr>
          <p:cNvPr id="6" name="Footer Placeholder 5">
            <a:extLst>
              <a:ext uri="{FF2B5EF4-FFF2-40B4-BE49-F238E27FC236}">
                <a16:creationId xmlns:a16="http://schemas.microsoft.com/office/drawing/2014/main" id="{6276D947-AD98-3F45-4239-3DCD62D88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FC143C-5A2F-9182-4FF2-BA2783C7B731}"/>
              </a:ext>
            </a:extLst>
          </p:cNvPr>
          <p:cNvSpPr>
            <a:spLocks noGrp="1"/>
          </p:cNvSpPr>
          <p:nvPr>
            <p:ph type="sldNum" sz="quarter" idx="12"/>
          </p:nvPr>
        </p:nvSpPr>
        <p:spPr/>
        <p:txBody>
          <a:bodyPr/>
          <a:lstStyle/>
          <a:p>
            <a:fld id="{74DD3E67-7AD7-41F4-9A8C-CF34329EAA1D}" type="slidenum">
              <a:rPr lang="en-US" smtClean="0"/>
              <a:t>‹#›</a:t>
            </a:fld>
            <a:endParaRPr lang="en-US"/>
          </a:p>
        </p:txBody>
      </p:sp>
    </p:spTree>
    <p:extLst>
      <p:ext uri="{BB962C8B-B14F-4D97-AF65-F5344CB8AC3E}">
        <p14:creationId xmlns:p14="http://schemas.microsoft.com/office/powerpoint/2010/main" val="217932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56E2-2B25-5533-2B44-5A2865D272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BC57A7-9A82-2FCC-0BE7-EFCA8F38BA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1F0C80-FB6D-091B-2A86-E39B9FC66E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B709A-3C34-7CC1-FC4C-A0A5ECCE9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22C539-A578-E9A5-E512-FBC1DE7535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889ABD-6721-73D3-D8C7-2791E04F49C9}"/>
              </a:ext>
            </a:extLst>
          </p:cNvPr>
          <p:cNvSpPr>
            <a:spLocks noGrp="1"/>
          </p:cNvSpPr>
          <p:nvPr>
            <p:ph type="dt" sz="half" idx="10"/>
          </p:nvPr>
        </p:nvSpPr>
        <p:spPr/>
        <p:txBody>
          <a:bodyPr/>
          <a:lstStyle/>
          <a:p>
            <a:fld id="{C4E752DB-A38C-45B5-8608-219D7F14194A}" type="datetimeFigureOut">
              <a:rPr lang="en-US" smtClean="0"/>
              <a:t>3/10/2023</a:t>
            </a:fld>
            <a:endParaRPr lang="en-US"/>
          </a:p>
        </p:txBody>
      </p:sp>
      <p:sp>
        <p:nvSpPr>
          <p:cNvPr id="8" name="Footer Placeholder 7">
            <a:extLst>
              <a:ext uri="{FF2B5EF4-FFF2-40B4-BE49-F238E27FC236}">
                <a16:creationId xmlns:a16="http://schemas.microsoft.com/office/drawing/2014/main" id="{B76FA515-0DF5-D2C0-7982-F89BF5EA82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8DB021-225A-A376-D90C-7800759937F3}"/>
              </a:ext>
            </a:extLst>
          </p:cNvPr>
          <p:cNvSpPr>
            <a:spLocks noGrp="1"/>
          </p:cNvSpPr>
          <p:nvPr>
            <p:ph type="sldNum" sz="quarter" idx="12"/>
          </p:nvPr>
        </p:nvSpPr>
        <p:spPr/>
        <p:txBody>
          <a:bodyPr/>
          <a:lstStyle/>
          <a:p>
            <a:fld id="{74DD3E67-7AD7-41F4-9A8C-CF34329EAA1D}" type="slidenum">
              <a:rPr lang="en-US" smtClean="0"/>
              <a:t>‹#›</a:t>
            </a:fld>
            <a:endParaRPr lang="en-US"/>
          </a:p>
        </p:txBody>
      </p:sp>
    </p:spTree>
    <p:extLst>
      <p:ext uri="{BB962C8B-B14F-4D97-AF65-F5344CB8AC3E}">
        <p14:creationId xmlns:p14="http://schemas.microsoft.com/office/powerpoint/2010/main" val="151722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09E4-A5DB-4C36-76FB-E3B0B77E12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78F8A0-3B22-6A1F-E4AB-BCD0E1E66A51}"/>
              </a:ext>
            </a:extLst>
          </p:cNvPr>
          <p:cNvSpPr>
            <a:spLocks noGrp="1"/>
          </p:cNvSpPr>
          <p:nvPr>
            <p:ph type="dt" sz="half" idx="10"/>
          </p:nvPr>
        </p:nvSpPr>
        <p:spPr/>
        <p:txBody>
          <a:bodyPr/>
          <a:lstStyle/>
          <a:p>
            <a:fld id="{C4E752DB-A38C-45B5-8608-219D7F14194A}" type="datetimeFigureOut">
              <a:rPr lang="en-US" smtClean="0"/>
              <a:t>3/10/2023</a:t>
            </a:fld>
            <a:endParaRPr lang="en-US"/>
          </a:p>
        </p:txBody>
      </p:sp>
      <p:sp>
        <p:nvSpPr>
          <p:cNvPr id="4" name="Footer Placeholder 3">
            <a:extLst>
              <a:ext uri="{FF2B5EF4-FFF2-40B4-BE49-F238E27FC236}">
                <a16:creationId xmlns:a16="http://schemas.microsoft.com/office/drawing/2014/main" id="{2B9F97BC-A59F-8431-E3DB-A804C13B5A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D62CBB-7E43-BDB7-4A07-D9C28E9E7FFD}"/>
              </a:ext>
            </a:extLst>
          </p:cNvPr>
          <p:cNvSpPr>
            <a:spLocks noGrp="1"/>
          </p:cNvSpPr>
          <p:nvPr>
            <p:ph type="sldNum" sz="quarter" idx="12"/>
          </p:nvPr>
        </p:nvSpPr>
        <p:spPr/>
        <p:txBody>
          <a:bodyPr/>
          <a:lstStyle/>
          <a:p>
            <a:fld id="{74DD3E67-7AD7-41F4-9A8C-CF34329EAA1D}" type="slidenum">
              <a:rPr lang="en-US" smtClean="0"/>
              <a:t>‹#›</a:t>
            </a:fld>
            <a:endParaRPr lang="en-US"/>
          </a:p>
        </p:txBody>
      </p:sp>
    </p:spTree>
    <p:extLst>
      <p:ext uri="{BB962C8B-B14F-4D97-AF65-F5344CB8AC3E}">
        <p14:creationId xmlns:p14="http://schemas.microsoft.com/office/powerpoint/2010/main" val="353868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778BEF-FA8B-F588-0AC3-25AEB8E80412}"/>
              </a:ext>
            </a:extLst>
          </p:cNvPr>
          <p:cNvSpPr>
            <a:spLocks noGrp="1"/>
          </p:cNvSpPr>
          <p:nvPr>
            <p:ph type="dt" sz="half" idx="10"/>
          </p:nvPr>
        </p:nvSpPr>
        <p:spPr/>
        <p:txBody>
          <a:bodyPr/>
          <a:lstStyle/>
          <a:p>
            <a:fld id="{C4E752DB-A38C-45B5-8608-219D7F14194A}" type="datetimeFigureOut">
              <a:rPr lang="en-US" smtClean="0"/>
              <a:t>3/10/2023</a:t>
            </a:fld>
            <a:endParaRPr lang="en-US"/>
          </a:p>
        </p:txBody>
      </p:sp>
      <p:sp>
        <p:nvSpPr>
          <p:cNvPr id="3" name="Footer Placeholder 2">
            <a:extLst>
              <a:ext uri="{FF2B5EF4-FFF2-40B4-BE49-F238E27FC236}">
                <a16:creationId xmlns:a16="http://schemas.microsoft.com/office/drawing/2014/main" id="{BA7AC533-5364-0AAD-B290-1176F80338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FC2584-35E5-47F2-E9C5-59698DDC085A}"/>
              </a:ext>
            </a:extLst>
          </p:cNvPr>
          <p:cNvSpPr>
            <a:spLocks noGrp="1"/>
          </p:cNvSpPr>
          <p:nvPr>
            <p:ph type="sldNum" sz="quarter" idx="12"/>
          </p:nvPr>
        </p:nvSpPr>
        <p:spPr/>
        <p:txBody>
          <a:bodyPr/>
          <a:lstStyle/>
          <a:p>
            <a:fld id="{74DD3E67-7AD7-41F4-9A8C-CF34329EAA1D}" type="slidenum">
              <a:rPr lang="en-US" smtClean="0"/>
              <a:t>‹#›</a:t>
            </a:fld>
            <a:endParaRPr lang="en-US"/>
          </a:p>
        </p:txBody>
      </p:sp>
    </p:spTree>
    <p:extLst>
      <p:ext uri="{BB962C8B-B14F-4D97-AF65-F5344CB8AC3E}">
        <p14:creationId xmlns:p14="http://schemas.microsoft.com/office/powerpoint/2010/main" val="520059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180B-D714-5530-24C2-52E645C56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8C418-395D-C35D-D64F-FC722C8BBC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1953F2-3651-9788-3B62-846DEB3DF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6A424C-887E-C69F-AD93-467C3A822847}"/>
              </a:ext>
            </a:extLst>
          </p:cNvPr>
          <p:cNvSpPr>
            <a:spLocks noGrp="1"/>
          </p:cNvSpPr>
          <p:nvPr>
            <p:ph type="dt" sz="half" idx="10"/>
          </p:nvPr>
        </p:nvSpPr>
        <p:spPr/>
        <p:txBody>
          <a:bodyPr/>
          <a:lstStyle/>
          <a:p>
            <a:fld id="{C4E752DB-A38C-45B5-8608-219D7F14194A}" type="datetimeFigureOut">
              <a:rPr lang="en-US" smtClean="0"/>
              <a:t>3/10/2023</a:t>
            </a:fld>
            <a:endParaRPr lang="en-US"/>
          </a:p>
        </p:txBody>
      </p:sp>
      <p:sp>
        <p:nvSpPr>
          <p:cNvPr id="6" name="Footer Placeholder 5">
            <a:extLst>
              <a:ext uri="{FF2B5EF4-FFF2-40B4-BE49-F238E27FC236}">
                <a16:creationId xmlns:a16="http://schemas.microsoft.com/office/drawing/2014/main" id="{1B411EC8-81AF-745D-4D85-EBD8CB0FA8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3AF086-A1E5-303B-1E8A-3E370AF20990}"/>
              </a:ext>
            </a:extLst>
          </p:cNvPr>
          <p:cNvSpPr>
            <a:spLocks noGrp="1"/>
          </p:cNvSpPr>
          <p:nvPr>
            <p:ph type="sldNum" sz="quarter" idx="12"/>
          </p:nvPr>
        </p:nvSpPr>
        <p:spPr/>
        <p:txBody>
          <a:bodyPr/>
          <a:lstStyle/>
          <a:p>
            <a:fld id="{74DD3E67-7AD7-41F4-9A8C-CF34329EAA1D}" type="slidenum">
              <a:rPr lang="en-US" smtClean="0"/>
              <a:t>‹#›</a:t>
            </a:fld>
            <a:endParaRPr lang="en-US"/>
          </a:p>
        </p:txBody>
      </p:sp>
    </p:spTree>
    <p:extLst>
      <p:ext uri="{BB962C8B-B14F-4D97-AF65-F5344CB8AC3E}">
        <p14:creationId xmlns:p14="http://schemas.microsoft.com/office/powerpoint/2010/main" val="22289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D782-144B-6B23-7A3B-5102FBC688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8A0ADD-EF36-6AD3-135C-CCF65D4F9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E9FA05-FEAF-6EF8-673F-1A9178F04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09E034-AD94-4BEC-ED8F-9788ACEE914C}"/>
              </a:ext>
            </a:extLst>
          </p:cNvPr>
          <p:cNvSpPr>
            <a:spLocks noGrp="1"/>
          </p:cNvSpPr>
          <p:nvPr>
            <p:ph type="dt" sz="half" idx="10"/>
          </p:nvPr>
        </p:nvSpPr>
        <p:spPr/>
        <p:txBody>
          <a:bodyPr/>
          <a:lstStyle/>
          <a:p>
            <a:fld id="{C4E752DB-A38C-45B5-8608-219D7F14194A}" type="datetimeFigureOut">
              <a:rPr lang="en-US" smtClean="0"/>
              <a:t>3/10/2023</a:t>
            </a:fld>
            <a:endParaRPr lang="en-US"/>
          </a:p>
        </p:txBody>
      </p:sp>
      <p:sp>
        <p:nvSpPr>
          <p:cNvPr id="6" name="Footer Placeholder 5">
            <a:extLst>
              <a:ext uri="{FF2B5EF4-FFF2-40B4-BE49-F238E27FC236}">
                <a16:creationId xmlns:a16="http://schemas.microsoft.com/office/drawing/2014/main" id="{5894B602-E879-992A-E644-468105B09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326E15-154B-2C0A-9FAF-2811C0530711}"/>
              </a:ext>
            </a:extLst>
          </p:cNvPr>
          <p:cNvSpPr>
            <a:spLocks noGrp="1"/>
          </p:cNvSpPr>
          <p:nvPr>
            <p:ph type="sldNum" sz="quarter" idx="12"/>
          </p:nvPr>
        </p:nvSpPr>
        <p:spPr/>
        <p:txBody>
          <a:bodyPr/>
          <a:lstStyle/>
          <a:p>
            <a:fld id="{74DD3E67-7AD7-41F4-9A8C-CF34329EAA1D}" type="slidenum">
              <a:rPr lang="en-US" smtClean="0"/>
              <a:t>‹#›</a:t>
            </a:fld>
            <a:endParaRPr lang="en-US"/>
          </a:p>
        </p:txBody>
      </p:sp>
    </p:spTree>
    <p:extLst>
      <p:ext uri="{BB962C8B-B14F-4D97-AF65-F5344CB8AC3E}">
        <p14:creationId xmlns:p14="http://schemas.microsoft.com/office/powerpoint/2010/main" val="1211498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5538B-D6AF-A84B-FCBC-E45BC7F11E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CAEF4A-B4A4-7540-1568-A35884D3A3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C7C6A-8993-E160-6A66-77A6F61FBF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752DB-A38C-45B5-8608-219D7F14194A}" type="datetimeFigureOut">
              <a:rPr lang="en-US" smtClean="0"/>
              <a:t>3/10/2023</a:t>
            </a:fld>
            <a:endParaRPr lang="en-US"/>
          </a:p>
        </p:txBody>
      </p:sp>
      <p:sp>
        <p:nvSpPr>
          <p:cNvPr id="5" name="Footer Placeholder 4">
            <a:extLst>
              <a:ext uri="{FF2B5EF4-FFF2-40B4-BE49-F238E27FC236}">
                <a16:creationId xmlns:a16="http://schemas.microsoft.com/office/drawing/2014/main" id="{3BF5075D-C7DC-2E0A-E33B-C2169B6072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D4AB84-9229-A1BE-F830-EB2D364746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D3E67-7AD7-41F4-9A8C-CF34329EAA1D}" type="slidenum">
              <a:rPr lang="en-US" smtClean="0"/>
              <a:t>‹#›</a:t>
            </a:fld>
            <a:endParaRPr lang="en-US"/>
          </a:p>
        </p:txBody>
      </p:sp>
    </p:spTree>
    <p:extLst>
      <p:ext uri="{BB962C8B-B14F-4D97-AF65-F5344CB8AC3E}">
        <p14:creationId xmlns:p14="http://schemas.microsoft.com/office/powerpoint/2010/main" val="200997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03FB-BEA8-5962-86E0-AA59D8A05213}"/>
              </a:ext>
            </a:extLst>
          </p:cNvPr>
          <p:cNvSpPr>
            <a:spLocks noGrp="1"/>
          </p:cNvSpPr>
          <p:nvPr>
            <p:ph type="ctrTitle"/>
          </p:nvPr>
        </p:nvSpPr>
        <p:spPr/>
        <p:txBody>
          <a:bodyPr/>
          <a:lstStyle/>
          <a:p>
            <a:r>
              <a:rPr lang="en-US" dirty="0"/>
              <a:t>And Ezra Opened the Book</a:t>
            </a:r>
          </a:p>
        </p:txBody>
      </p:sp>
      <p:sp>
        <p:nvSpPr>
          <p:cNvPr id="3" name="Subtitle 2">
            <a:extLst>
              <a:ext uri="{FF2B5EF4-FFF2-40B4-BE49-F238E27FC236}">
                <a16:creationId xmlns:a16="http://schemas.microsoft.com/office/drawing/2014/main" id="{5C8EDA4F-2585-AB11-ABD0-60C7E5E82DDD}"/>
              </a:ext>
            </a:extLst>
          </p:cNvPr>
          <p:cNvSpPr>
            <a:spLocks noGrp="1"/>
          </p:cNvSpPr>
          <p:nvPr>
            <p:ph type="subTitle" idx="1"/>
          </p:nvPr>
        </p:nvSpPr>
        <p:spPr/>
        <p:txBody>
          <a:bodyPr/>
          <a:lstStyle/>
          <a:p>
            <a:endParaRPr lang="en-US" dirty="0">
              <a:solidFill>
                <a:srgbClr val="C8BFB4"/>
              </a:solidFill>
            </a:endParaRPr>
          </a:p>
        </p:txBody>
      </p:sp>
      <p:pic>
        <p:nvPicPr>
          <p:cNvPr id="5" name="Picture 4" descr="A picture containing text, person&#10;&#10;Description automatically generated">
            <a:extLst>
              <a:ext uri="{FF2B5EF4-FFF2-40B4-BE49-F238E27FC236}">
                <a16:creationId xmlns:a16="http://schemas.microsoft.com/office/drawing/2014/main" id="{1D40F29A-34E5-A3E4-8E74-048A8351A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4037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a14:imgEffect>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9B94-33C3-CD30-C3C5-7782440F3433}"/>
              </a:ext>
            </a:extLst>
          </p:cNvPr>
          <p:cNvSpPr>
            <a:spLocks noGrp="1"/>
          </p:cNvSpPr>
          <p:nvPr>
            <p:ph type="title"/>
          </p:nvPr>
        </p:nvSpPr>
        <p:spPr>
          <a:xfrm>
            <a:off x="503853" y="303843"/>
            <a:ext cx="10849947" cy="895738"/>
          </a:xfrm>
        </p:spPr>
        <p:txBody>
          <a:bodyPr>
            <a:normAutofit/>
          </a:bodyPr>
          <a:lstStyle/>
          <a:p>
            <a:r>
              <a:rPr lang="en-US" sz="5400" dirty="0">
                <a:solidFill>
                  <a:srgbClr val="C8BFB4"/>
                </a:solidFill>
                <a:latin typeface="Bebas Neue" panose="020B0606020202050201" pitchFamily="34" charset="0"/>
              </a:rPr>
              <a:t>The Conduct of the People</a:t>
            </a:r>
          </a:p>
        </p:txBody>
      </p:sp>
      <p:sp>
        <p:nvSpPr>
          <p:cNvPr id="3" name="Content Placeholder 2">
            <a:extLst>
              <a:ext uri="{FF2B5EF4-FFF2-40B4-BE49-F238E27FC236}">
                <a16:creationId xmlns:a16="http://schemas.microsoft.com/office/drawing/2014/main" id="{14AF367B-97A2-9B0F-6DBB-80928AAD8150}"/>
              </a:ext>
            </a:extLst>
          </p:cNvPr>
          <p:cNvSpPr>
            <a:spLocks noGrp="1"/>
          </p:cNvSpPr>
          <p:nvPr>
            <p:ph idx="1"/>
          </p:nvPr>
        </p:nvSpPr>
        <p:spPr>
          <a:xfrm>
            <a:off x="503853" y="1344086"/>
            <a:ext cx="11159412" cy="5421085"/>
          </a:xfrm>
        </p:spPr>
        <p:txBody>
          <a:bodyPr>
            <a:normAutofit/>
          </a:bodyPr>
          <a:lstStyle/>
          <a:p>
            <a:pPr marL="0" indent="0" algn="ctr">
              <a:buNone/>
            </a:pPr>
            <a:r>
              <a:rPr lang="en-US" sz="4800" b="1" dirty="0">
                <a:solidFill>
                  <a:srgbClr val="C8BFB4"/>
                </a:solidFill>
                <a:effectLst>
                  <a:outerShdw blurRad="38100" dist="38100" dir="2700000" algn="tl">
                    <a:srgbClr val="000000">
                      <a:alpha val="43137"/>
                    </a:srgbClr>
                  </a:outerShdw>
                </a:effectLst>
              </a:rPr>
              <a:t>They had a desire to hear</a:t>
            </a:r>
          </a:p>
          <a:p>
            <a:pPr marL="0" indent="0" algn="ctr">
              <a:buNone/>
            </a:pPr>
            <a:r>
              <a:rPr lang="en-US" sz="4400" b="1" dirty="0">
                <a:solidFill>
                  <a:srgbClr val="FFFF00"/>
                </a:solidFill>
                <a:effectLst>
                  <a:outerShdw blurRad="38100" dist="38100" dir="2700000" algn="tl">
                    <a:srgbClr val="000000">
                      <a:alpha val="43137"/>
                    </a:srgbClr>
                  </a:outerShdw>
                </a:effectLst>
              </a:rPr>
              <a:t>(1-3), </a:t>
            </a:r>
            <a:r>
              <a:rPr lang="en-US" sz="4400" dirty="0">
                <a:solidFill>
                  <a:schemeClr val="bg1"/>
                </a:solidFill>
                <a:effectLst>
                  <a:outerShdw blurRad="38100" dist="38100" dir="2700000" algn="tl">
                    <a:srgbClr val="000000">
                      <a:alpha val="43137"/>
                    </a:srgbClr>
                  </a:outerShdw>
                </a:effectLst>
              </a:rPr>
              <a:t>1 Pet. 1:10-12; Psalm 19:7-10; 1 Pet. 2:1-3</a:t>
            </a:r>
          </a:p>
          <a:p>
            <a:pPr marL="0" indent="0" algn="ctr">
              <a:buNone/>
            </a:pPr>
            <a:endParaRPr lang="en-US" sz="600" dirty="0">
              <a:solidFill>
                <a:schemeClr val="bg1"/>
              </a:solidFill>
              <a:effectLst>
                <a:outerShdw blurRad="38100" dist="38100" dir="2700000" algn="tl">
                  <a:srgbClr val="000000">
                    <a:alpha val="43137"/>
                  </a:srgbClr>
                </a:outerShdw>
              </a:effectLst>
            </a:endParaRPr>
          </a:p>
          <a:p>
            <a:pPr marL="0" indent="0" algn="ctr">
              <a:buNone/>
            </a:pPr>
            <a:r>
              <a:rPr lang="en-US" sz="4800" b="1" dirty="0">
                <a:solidFill>
                  <a:srgbClr val="C8BFB4"/>
                </a:solidFill>
                <a:effectLst>
                  <a:outerShdw blurRad="38100" dist="38100" dir="2700000" algn="tl">
                    <a:srgbClr val="000000">
                      <a:alpha val="43137"/>
                    </a:srgbClr>
                  </a:outerShdw>
                </a:effectLst>
              </a:rPr>
              <a:t>They were attentive</a:t>
            </a:r>
          </a:p>
          <a:p>
            <a:pPr marL="0" indent="0" algn="ctr">
              <a:buNone/>
            </a:pPr>
            <a:r>
              <a:rPr lang="en-US" sz="4400" b="1" dirty="0">
                <a:solidFill>
                  <a:srgbClr val="FFFF00"/>
                </a:solidFill>
                <a:effectLst>
                  <a:outerShdw blurRad="38100" dist="38100" dir="2700000" algn="tl">
                    <a:srgbClr val="000000">
                      <a:alpha val="43137"/>
                    </a:srgbClr>
                  </a:outerShdw>
                </a:effectLst>
              </a:rPr>
              <a:t>(3), </a:t>
            </a:r>
            <a:r>
              <a:rPr lang="en-US" sz="4400" dirty="0">
                <a:solidFill>
                  <a:schemeClr val="bg1"/>
                </a:solidFill>
                <a:effectLst>
                  <a:outerShdw blurRad="38100" dist="38100" dir="2700000" algn="tl">
                    <a:srgbClr val="000000">
                      <a:alpha val="43137"/>
                    </a:srgbClr>
                  </a:outerShdw>
                </a:effectLst>
              </a:rPr>
              <a:t>2 Timothy 2:15; Ecclesiastes 12:11-12</a:t>
            </a:r>
          </a:p>
          <a:p>
            <a:pPr marL="0" indent="0" algn="ctr">
              <a:buNone/>
            </a:pPr>
            <a:endParaRPr lang="en-US" sz="600" dirty="0">
              <a:solidFill>
                <a:schemeClr val="bg1"/>
              </a:solidFill>
              <a:effectLst>
                <a:outerShdw blurRad="38100" dist="38100" dir="2700000" algn="tl">
                  <a:srgbClr val="000000">
                    <a:alpha val="43137"/>
                  </a:srgbClr>
                </a:outerShdw>
              </a:effectLst>
            </a:endParaRPr>
          </a:p>
          <a:p>
            <a:pPr marL="0" indent="0" algn="ctr">
              <a:buNone/>
            </a:pPr>
            <a:r>
              <a:rPr lang="en-US" sz="4800" b="1" dirty="0">
                <a:solidFill>
                  <a:srgbClr val="C8BFB4"/>
                </a:solidFill>
                <a:effectLst>
                  <a:outerShdw blurRad="38100" dist="38100" dir="2700000" algn="tl">
                    <a:srgbClr val="000000">
                      <a:alpha val="43137"/>
                    </a:srgbClr>
                  </a:outerShdw>
                </a:effectLst>
              </a:rPr>
              <a:t>They showed Reverence</a:t>
            </a:r>
          </a:p>
          <a:p>
            <a:pPr marL="0" indent="0" algn="ctr">
              <a:buNone/>
            </a:pPr>
            <a:r>
              <a:rPr lang="en-US" sz="4400" b="1" dirty="0">
                <a:solidFill>
                  <a:srgbClr val="FFFF00"/>
                </a:solidFill>
                <a:effectLst>
                  <a:outerShdw blurRad="38100" dist="38100" dir="2700000" algn="tl">
                    <a:srgbClr val="000000">
                      <a:alpha val="43137"/>
                    </a:srgbClr>
                  </a:outerShdw>
                </a:effectLst>
              </a:rPr>
              <a:t>(4-5), </a:t>
            </a:r>
            <a:r>
              <a:rPr lang="en-US" sz="4400" dirty="0">
                <a:solidFill>
                  <a:schemeClr val="bg1"/>
                </a:solidFill>
                <a:effectLst>
                  <a:outerShdw blurRad="38100" dist="38100" dir="2700000" algn="tl">
                    <a:srgbClr val="000000">
                      <a:alpha val="43137"/>
                    </a:srgbClr>
                  </a:outerShdw>
                </a:effectLst>
              </a:rPr>
              <a:t>Exodus 3:3-6; Hebrews 12:28-29</a:t>
            </a:r>
          </a:p>
        </p:txBody>
      </p:sp>
    </p:spTree>
    <p:extLst>
      <p:ext uri="{BB962C8B-B14F-4D97-AF65-F5344CB8AC3E}">
        <p14:creationId xmlns:p14="http://schemas.microsoft.com/office/powerpoint/2010/main" val="1107225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anim calcmode="lin" valueType="num">
                                      <p:cBhvr>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Blur/>
                    </a14:imgEffect>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9B94-33C3-CD30-C3C5-7782440F3433}"/>
              </a:ext>
            </a:extLst>
          </p:cNvPr>
          <p:cNvSpPr>
            <a:spLocks noGrp="1"/>
          </p:cNvSpPr>
          <p:nvPr>
            <p:ph type="title"/>
          </p:nvPr>
        </p:nvSpPr>
        <p:spPr>
          <a:xfrm>
            <a:off x="503853" y="303843"/>
            <a:ext cx="10849947" cy="895738"/>
          </a:xfrm>
        </p:spPr>
        <p:txBody>
          <a:bodyPr>
            <a:normAutofit/>
          </a:bodyPr>
          <a:lstStyle/>
          <a:p>
            <a:r>
              <a:rPr lang="en-US" sz="5400" dirty="0">
                <a:solidFill>
                  <a:srgbClr val="C8BFB4"/>
                </a:solidFill>
                <a:latin typeface="Bebas Neue" panose="020B0606020202050201" pitchFamily="34" charset="0"/>
              </a:rPr>
              <a:t>Final Considerations</a:t>
            </a:r>
          </a:p>
        </p:txBody>
      </p:sp>
      <p:sp>
        <p:nvSpPr>
          <p:cNvPr id="3" name="Content Placeholder 2">
            <a:extLst>
              <a:ext uri="{FF2B5EF4-FFF2-40B4-BE49-F238E27FC236}">
                <a16:creationId xmlns:a16="http://schemas.microsoft.com/office/drawing/2014/main" id="{14AF367B-97A2-9B0F-6DBB-80928AAD8150}"/>
              </a:ext>
            </a:extLst>
          </p:cNvPr>
          <p:cNvSpPr>
            <a:spLocks noGrp="1"/>
          </p:cNvSpPr>
          <p:nvPr>
            <p:ph idx="1"/>
          </p:nvPr>
        </p:nvSpPr>
        <p:spPr>
          <a:xfrm>
            <a:off x="503853" y="1344086"/>
            <a:ext cx="11159412" cy="5421085"/>
          </a:xfrm>
        </p:spPr>
        <p:txBody>
          <a:bodyPr>
            <a:normAutofit/>
          </a:bodyPr>
          <a:lstStyle/>
          <a:p>
            <a:pPr marL="0" indent="0" algn="ctr">
              <a:buNone/>
            </a:pPr>
            <a:r>
              <a:rPr lang="en-US" sz="4800" b="1" dirty="0">
                <a:solidFill>
                  <a:srgbClr val="C8BFB4"/>
                </a:solidFill>
                <a:effectLst>
                  <a:outerShdw blurRad="38100" dist="38100" dir="2700000" algn="tl">
                    <a:srgbClr val="000000">
                      <a:alpha val="43137"/>
                    </a:srgbClr>
                  </a:outerShdw>
                </a:effectLst>
              </a:rPr>
              <a:t>The Preaching Done was Distinctive</a:t>
            </a:r>
          </a:p>
          <a:p>
            <a:pPr marL="0" indent="0" algn="ctr">
              <a:buNone/>
            </a:pPr>
            <a:r>
              <a:rPr lang="en-US" sz="4400" b="1" dirty="0">
                <a:solidFill>
                  <a:srgbClr val="FFFF00"/>
                </a:solidFill>
                <a:effectLst>
                  <a:outerShdw blurRad="38100" dist="38100" dir="2700000" algn="tl">
                    <a:srgbClr val="000000">
                      <a:alpha val="43137"/>
                    </a:srgbClr>
                  </a:outerShdw>
                </a:effectLst>
              </a:rPr>
              <a:t>(7-8), </a:t>
            </a:r>
            <a:r>
              <a:rPr lang="en-US" sz="4400" dirty="0">
                <a:solidFill>
                  <a:schemeClr val="bg1"/>
                </a:solidFill>
                <a:effectLst>
                  <a:outerShdw blurRad="38100" dist="38100" dir="2700000" algn="tl">
                    <a:srgbClr val="000000">
                      <a:alpha val="43137"/>
                    </a:srgbClr>
                  </a:outerShdw>
                </a:effectLst>
              </a:rPr>
              <a:t>2 Peter 3:16</a:t>
            </a:r>
            <a:endParaRPr lang="en-US" sz="600" dirty="0">
              <a:solidFill>
                <a:schemeClr val="bg1"/>
              </a:solidFill>
              <a:effectLst>
                <a:outerShdw blurRad="38100" dist="38100" dir="2700000" algn="tl">
                  <a:srgbClr val="000000">
                    <a:alpha val="43137"/>
                  </a:srgbClr>
                </a:outerShdw>
              </a:effectLst>
            </a:endParaRPr>
          </a:p>
          <a:p>
            <a:pPr marL="0" indent="0" algn="ctr">
              <a:buNone/>
            </a:pPr>
            <a:r>
              <a:rPr lang="en-US" sz="4800" b="1" dirty="0">
                <a:solidFill>
                  <a:srgbClr val="C8BFB4"/>
                </a:solidFill>
                <a:effectLst>
                  <a:outerShdw blurRad="38100" dist="38100" dir="2700000" algn="tl">
                    <a:srgbClr val="000000">
                      <a:alpha val="43137"/>
                    </a:srgbClr>
                  </a:outerShdw>
                </a:effectLst>
              </a:rPr>
              <a:t>If Impactful, the Word brings Obedience</a:t>
            </a:r>
          </a:p>
          <a:p>
            <a:pPr marL="0" indent="0" algn="ctr">
              <a:buNone/>
            </a:pPr>
            <a:r>
              <a:rPr lang="en-US" sz="4400" b="1" dirty="0">
                <a:solidFill>
                  <a:srgbClr val="FFFF00"/>
                </a:solidFill>
                <a:effectLst>
                  <a:outerShdw blurRad="38100" dist="38100" dir="2700000" algn="tl">
                    <a:srgbClr val="000000">
                      <a:alpha val="43137"/>
                    </a:srgbClr>
                  </a:outerShdw>
                </a:effectLst>
              </a:rPr>
              <a:t>(18), </a:t>
            </a:r>
            <a:r>
              <a:rPr lang="en-US" sz="4400" dirty="0">
                <a:solidFill>
                  <a:schemeClr val="bg1"/>
                </a:solidFill>
                <a:effectLst>
                  <a:outerShdw blurRad="38100" dist="38100" dir="2700000" algn="tl">
                    <a:srgbClr val="000000">
                      <a:alpha val="43137"/>
                    </a:srgbClr>
                  </a:outerShdw>
                </a:effectLst>
              </a:rPr>
              <a:t>Matthew 6:24</a:t>
            </a:r>
          </a:p>
          <a:p>
            <a:pPr marL="0" indent="0" algn="ctr">
              <a:buNone/>
            </a:pPr>
            <a:endParaRPr lang="en-US" sz="600" dirty="0">
              <a:solidFill>
                <a:schemeClr val="bg1"/>
              </a:solidFill>
              <a:effectLst>
                <a:outerShdw blurRad="38100" dist="38100" dir="2700000" algn="tl">
                  <a:srgbClr val="000000">
                    <a:alpha val="43137"/>
                  </a:srgbClr>
                </a:outerShdw>
              </a:effectLst>
            </a:endParaRPr>
          </a:p>
          <a:p>
            <a:pPr marL="0" indent="0" algn="ctr">
              <a:buNone/>
            </a:pPr>
            <a:r>
              <a:rPr lang="en-US" sz="4800" b="1" dirty="0">
                <a:solidFill>
                  <a:srgbClr val="C8BFB4"/>
                </a:solidFill>
                <a:effectLst>
                  <a:outerShdw blurRad="38100" dist="38100" dir="2700000" algn="tl">
                    <a:srgbClr val="000000">
                      <a:alpha val="43137"/>
                    </a:srgbClr>
                  </a:outerShdw>
                </a:effectLst>
              </a:rPr>
              <a:t>A Time to Weep, and a Time for Action</a:t>
            </a:r>
          </a:p>
          <a:p>
            <a:pPr marL="0" indent="0" algn="ctr">
              <a:buNone/>
            </a:pPr>
            <a:r>
              <a:rPr lang="en-US" sz="4400" b="1" dirty="0">
                <a:solidFill>
                  <a:srgbClr val="FFFF00"/>
                </a:solidFill>
                <a:effectLst>
                  <a:outerShdw blurRad="38100" dist="38100" dir="2700000" algn="tl">
                    <a:srgbClr val="000000">
                      <a:alpha val="43137"/>
                    </a:srgbClr>
                  </a:outerShdw>
                </a:effectLst>
              </a:rPr>
              <a:t>(9-11), </a:t>
            </a:r>
            <a:r>
              <a:rPr lang="en-US" sz="4400" dirty="0">
                <a:solidFill>
                  <a:schemeClr val="bg1"/>
                </a:solidFill>
                <a:effectLst>
                  <a:outerShdw blurRad="38100" dist="38100" dir="2700000" algn="tl">
                    <a:srgbClr val="000000">
                      <a:alpha val="43137"/>
                    </a:srgbClr>
                  </a:outerShdw>
                </a:effectLst>
              </a:rPr>
              <a:t>Luke 6:46-49</a:t>
            </a:r>
          </a:p>
        </p:txBody>
      </p:sp>
    </p:spTree>
    <p:extLst>
      <p:ext uri="{BB962C8B-B14F-4D97-AF65-F5344CB8AC3E}">
        <p14:creationId xmlns:p14="http://schemas.microsoft.com/office/powerpoint/2010/main" val="42214970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anim calcmode="lin" valueType="num">
                                      <p:cBhvr>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anim calcmode="lin" valueType="num">
                                      <p:cBhvr>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03FB-BEA8-5962-86E0-AA59D8A05213}"/>
              </a:ext>
            </a:extLst>
          </p:cNvPr>
          <p:cNvSpPr>
            <a:spLocks noGrp="1"/>
          </p:cNvSpPr>
          <p:nvPr>
            <p:ph type="ctrTitle"/>
          </p:nvPr>
        </p:nvSpPr>
        <p:spPr>
          <a:xfrm>
            <a:off x="703384" y="468922"/>
            <a:ext cx="4548554" cy="1295401"/>
          </a:xfrm>
        </p:spPr>
        <p:txBody>
          <a:bodyPr anchor="t">
            <a:normAutofit/>
          </a:bodyPr>
          <a:lstStyle/>
          <a:p>
            <a:pPr algn="l"/>
            <a:r>
              <a:rPr lang="en-US" sz="7200" dirty="0">
                <a:solidFill>
                  <a:srgbClr val="C8BFB4"/>
                </a:solidFill>
                <a:latin typeface="Bebas Neue" panose="020B0606020202050201" pitchFamily="34" charset="0"/>
              </a:rPr>
              <a:t>Conclusion</a:t>
            </a:r>
          </a:p>
        </p:txBody>
      </p:sp>
      <p:sp>
        <p:nvSpPr>
          <p:cNvPr id="3" name="Subtitle 2">
            <a:extLst>
              <a:ext uri="{FF2B5EF4-FFF2-40B4-BE49-F238E27FC236}">
                <a16:creationId xmlns:a16="http://schemas.microsoft.com/office/drawing/2014/main" id="{5C8EDA4F-2585-AB11-ABD0-60C7E5E82DDD}"/>
              </a:ext>
            </a:extLst>
          </p:cNvPr>
          <p:cNvSpPr>
            <a:spLocks noGrp="1"/>
          </p:cNvSpPr>
          <p:nvPr>
            <p:ph type="subTitle" idx="1"/>
          </p:nvPr>
        </p:nvSpPr>
        <p:spPr>
          <a:xfrm>
            <a:off x="797170" y="1834663"/>
            <a:ext cx="6940061" cy="4472353"/>
          </a:xfrm>
        </p:spPr>
        <p:txBody>
          <a:bodyPr>
            <a:normAutofit/>
          </a:bodyPr>
          <a:lstStyle/>
          <a:p>
            <a:pPr algn="l"/>
            <a:r>
              <a:rPr lang="en-US" sz="4400" b="1" dirty="0">
                <a:solidFill>
                  <a:srgbClr val="C8BFB4"/>
                </a:solidFill>
              </a:rPr>
              <a:t>    God’s word requires         the undivided            attention of                              those to                                 whom it is                         being given!</a:t>
            </a:r>
          </a:p>
        </p:txBody>
      </p:sp>
    </p:spTree>
    <p:extLst>
      <p:ext uri="{BB962C8B-B14F-4D97-AF65-F5344CB8AC3E}">
        <p14:creationId xmlns:p14="http://schemas.microsoft.com/office/powerpoint/2010/main" val="29701934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2406</Words>
  <Application>Microsoft Office PowerPoint</Application>
  <PresentationFormat>Widescreen</PresentationFormat>
  <Paragraphs>87</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Mervale Script</vt:lpstr>
      <vt:lpstr>Calibri Light</vt:lpstr>
      <vt:lpstr>Calibri</vt:lpstr>
      <vt:lpstr>Bebas Neue</vt:lpstr>
      <vt:lpstr>Arial</vt:lpstr>
      <vt:lpstr>Office Theme</vt:lpstr>
      <vt:lpstr>And Ezra Opened the Book</vt:lpstr>
      <vt:lpstr>The Conduct of the People</vt:lpstr>
      <vt:lpstr>Final Considerations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 Ezra Opened the Book</dc:title>
  <dc:creator>Stan Cox</dc:creator>
  <cp:lastModifiedBy>Stan Cox</cp:lastModifiedBy>
  <cp:revision>1</cp:revision>
  <cp:lastPrinted>2023-03-12T01:37:08Z</cp:lastPrinted>
  <dcterms:created xsi:type="dcterms:W3CDTF">2023-03-11T02:11:09Z</dcterms:created>
  <dcterms:modified xsi:type="dcterms:W3CDTF">2023-03-12T01:51:38Z</dcterms:modified>
</cp:coreProperties>
</file>