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2"/>
  </p:sldMasterIdLst>
  <p:notesMasterIdLst>
    <p:notesMasterId r:id="rId7"/>
  </p:notesMasterIdLst>
  <p:handoutMasterIdLst>
    <p:handoutMasterId r:id="rId8"/>
  </p:handoutMasterIdLst>
  <p:sldIdLst>
    <p:sldId id="256" r:id="rId3"/>
    <p:sldId id="273" r:id="rId4"/>
    <p:sldId id="279" r:id="rId5"/>
    <p:sldId id="280" r:id="rId6"/>
  </p:sldIdLst>
  <p:sldSz cx="12188825" cy="6858000"/>
  <p:notesSz cx="6858000" cy="9144000"/>
  <p:embeddedFontLst>
    <p:embeddedFont>
      <p:font typeface="Corbel" panose="020B0503020204020204" pitchFamily="34" charset="0"/>
      <p:regular r:id="rId9"/>
      <p:bold r:id="rId10"/>
      <p:italic r:id="rId11"/>
      <p:boldItalic r:id="rId12"/>
    </p:embeddedFont>
    <p:embeddedFont>
      <p:font typeface="Ding Dong Daddyo NF" panose="02060806070005020204" pitchFamily="18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1255" autoAdjust="0"/>
  </p:normalViewPr>
  <p:slideViewPr>
    <p:cSldViewPr>
      <p:cViewPr varScale="1">
        <p:scale>
          <a:sx n="40" d="100"/>
          <a:sy n="40" d="100"/>
        </p:scale>
        <p:origin x="1818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dirty="0">
                <a:solidFill>
                  <a:schemeClr val="tx2"/>
                </a:solidFill>
                <a:latin typeface="Ding Dong Daddyo NF" panose="02060806070005020204" pitchFamily="18" charset="0"/>
              </a:rPr>
              <a:t>Are You Prejudiced?</a:t>
            </a:r>
            <a:endParaRPr sz="1800" dirty="0">
              <a:solidFill>
                <a:schemeClr val="tx2"/>
              </a:solidFill>
              <a:latin typeface="Ding Dong Daddyo NF" panose="020608060700050202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>
                <a:solidFill>
                  <a:schemeClr val="tx2"/>
                </a:solidFill>
              </a:rPr>
              <a:t>January 15, 2017 pm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tx2"/>
                </a:solidFill>
              </a:rPr>
              <a:t>West Side church of Christ, Stan Cox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>
                <a:solidFill>
                  <a:schemeClr val="tx2"/>
                </a:solidFill>
              </a:rPr>
              <a:t>  soundteaching.org    </a:t>
            </a:r>
            <a:fld id="{92837A6B-DAA4-4C2D-AEAB-4E9E70095794}" type="slidenum">
              <a:rPr smtClean="0"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1/15/2017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When one is prejudiced, typically the opinions he holds toward those who are different is a negative one.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Condemned in Scripture [Jesus, admonishing the people who were speculating that He was evil because he healed on the Sabbath], (John 7:24), </a:t>
            </a:r>
            <a:r>
              <a:rPr lang="en-US" b="0" i="1" dirty="0"/>
              <a:t>“Do not judge according to appearance, but judge with righteous judgment."</a:t>
            </a:r>
          </a:p>
          <a:p>
            <a:r>
              <a:rPr lang="en-US" b="1" dirty="0"/>
              <a:t>Different types of prejudice, based 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Culture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Education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Economic Class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Religion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3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(John 4:9), </a:t>
            </a:r>
            <a:r>
              <a:rPr lang="en-US" i="1" dirty="0"/>
              <a:t>“Then the woman of Samaria said to Him, "How is it that You, being a Jew, ask a drink from me, a Samaritan woman?" For Jews have no dealings with Samaritans.”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(Acts 10:28),</a:t>
            </a:r>
            <a:r>
              <a:rPr lang="en-US" b="1" i="1" dirty="0"/>
              <a:t> </a:t>
            </a:r>
            <a:r>
              <a:rPr lang="en-US" i="1" dirty="0"/>
              <a:t>“Then he said to them, "You know how unlawful it is for a Jewish man to keep company with or go to one of another nation. But God has shown me that I should not call any man common or unclean.”</a:t>
            </a:r>
          </a:p>
          <a:p>
            <a:r>
              <a:rPr lang="en-US" dirty="0"/>
              <a:t> God’s laws concerning Jewish purity established the nation as His chosen people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However, in Christ there is no distinction between the nations </a:t>
            </a:r>
            <a:r>
              <a:rPr lang="en-US" b="1" dirty="0"/>
              <a:t>(cf. Galatians 3:28</a:t>
            </a:r>
            <a:r>
              <a:rPr lang="en-US" b="1" i="1" dirty="0"/>
              <a:t>), </a:t>
            </a:r>
            <a:r>
              <a:rPr lang="en-US" i="1" dirty="0"/>
              <a:t>“There is neither Jew nor Greek, there is neither slave nor free, there is neither male nor female; for you are all one in Christ Jesus.”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(James 2:2-9),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(John 7:24), </a:t>
            </a:r>
            <a:r>
              <a:rPr lang="en-US" b="0" i="1" dirty="0"/>
              <a:t>“Do not judge according to appearance, but judge with righteous judgment.“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="0" i="1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(Matthew 26:69-75) READ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Peter’s words betrayed him (most probably his dialect as a </a:t>
            </a:r>
            <a:r>
              <a:rPr lang="en-US" b="0" i="0" dirty="0" err="1"/>
              <a:t>Galileen</a:t>
            </a:r>
            <a:r>
              <a:rPr lang="en-US" b="0" i="0" dirty="0"/>
              <a:t> differentiated him from citizens of Jerusalem)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So many say, “I am not prejudiced.”  (Us/Them dialogue; cultural biases; national, ethnic, economic pride)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0" dirty="0"/>
              <a:t>(Ex:   Dismissing someone as not worth the effort to preach to because of economic situation, dress or education)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0" dirty="0"/>
              <a:t>Note:  “how you were raised”, generation, culture (NOT AN EXCUSE!  SUCH IS SIN!)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i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(James 2:1), </a:t>
            </a:r>
            <a:r>
              <a:rPr lang="en-US" b="0" i="1" dirty="0"/>
              <a:t>“My brethren, do not hold the faith of our Lord Jesus Christ, the Lord of glory, with partiality.”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2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(James 2:8-9), </a:t>
            </a:r>
            <a:r>
              <a:rPr lang="en-US" i="1" dirty="0"/>
              <a:t>“If you really fulfill the royal law according to the Scripture, "You shall love your neighbor as yourself," you do well; </a:t>
            </a:r>
            <a:r>
              <a:rPr lang="en-US" i="1" baseline="30000" dirty="0"/>
              <a:t>9</a:t>
            </a:r>
            <a:r>
              <a:rPr lang="en-US" i="1" dirty="0"/>
              <a:t> but if you show partiality, you commit sin, and are convicted by the law as transgressors.”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There is no partiality with God</a:t>
            </a:r>
            <a:r>
              <a:rPr lang="en-US" dirty="0"/>
              <a:t>” </a:t>
            </a:r>
            <a:r>
              <a:rPr lang="en-US" b="1" dirty="0"/>
              <a:t>(Romans 2:11), </a:t>
            </a:r>
            <a:r>
              <a:rPr lang="en-US" dirty="0"/>
              <a:t>and there must be no partiality (i.e., prejudice) in the hearts of His children!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8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1/15/2017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511" y="167640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latin typeface="Ding Dong Daddyo NF" panose="02060806070005020204" pitchFamily="18" charset="0"/>
              </a:rPr>
              <a:t>Are You Prejudiced?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12" y="5029200"/>
            <a:ext cx="10286999" cy="1371600"/>
          </a:xfrm>
        </p:spPr>
        <p:txBody>
          <a:bodyPr>
            <a:normAutofit/>
          </a:bodyPr>
          <a:lstStyle/>
          <a:p>
            <a:r>
              <a:rPr lang="en-US" sz="4400" b="1" dirty="0"/>
              <a:t>Prejudice - preconceived opinion that is not based on reason or actual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189723"/>
            <a:ext cx="10896600" cy="953277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Ding Dong Daddyo NF" panose="02060806070005020204" pitchFamily="18" charset="0"/>
              </a:rPr>
              <a:t>Bible Examples of Prejudice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2" y="1752600"/>
            <a:ext cx="9448800" cy="4953000"/>
          </a:xfrm>
        </p:spPr>
        <p:txBody>
          <a:bodyPr>
            <a:noAutofit/>
          </a:bodyPr>
          <a:lstStyle/>
          <a:p>
            <a:pPr marL="504825" indent="-504825"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Jews toward the Samaritans                 </a:t>
            </a:r>
            <a:r>
              <a:rPr lang="en-US" sz="4800" b="1" dirty="0"/>
              <a:t>(John 4:9)</a:t>
            </a:r>
          </a:p>
          <a:p>
            <a:pPr marL="504825" indent="-504825"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Jews toward the Gentiles                   </a:t>
            </a:r>
            <a:r>
              <a:rPr lang="en-US" sz="4800" b="1" dirty="0"/>
              <a:t>(Acts 10:28)</a:t>
            </a:r>
          </a:p>
          <a:p>
            <a:pPr marL="504825" indent="-504825">
              <a:lnSpc>
                <a:spcPct val="100000"/>
              </a:lnSpc>
              <a:spcBef>
                <a:spcPts val="0"/>
              </a:spcBef>
            </a:pPr>
            <a:r>
              <a:rPr lang="en-US" sz="5400" b="1" dirty="0"/>
              <a:t>Christians toward the Poor                 </a:t>
            </a:r>
            <a:r>
              <a:rPr lang="en-US" sz="4800" b="1" dirty="0"/>
              <a:t>(James 2:2-9)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189723"/>
            <a:ext cx="10896600" cy="953277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Ding Dong Daddyo NF" panose="02060806070005020204" pitchFamily="18" charset="0"/>
              </a:rPr>
              <a:t>Prejudice Among Us Today?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752600"/>
            <a:ext cx="10896600" cy="4953000"/>
          </a:xfrm>
        </p:spPr>
        <p:txBody>
          <a:bodyPr>
            <a:noAutofit/>
          </a:bodyPr>
          <a:lstStyle/>
          <a:p>
            <a:pPr marL="504825" indent="-504825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We can be guilty, judging on appearance (skin color, money) rather than righteous judgment (cf. John 7:24)</a:t>
            </a:r>
          </a:p>
          <a:p>
            <a:pPr marL="504825" indent="-504825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Our speech can belie our claims of who we are! (cf. Matthew 26:69-75)</a:t>
            </a:r>
          </a:p>
          <a:p>
            <a:pPr marL="504825" indent="-504825">
              <a:lnSpc>
                <a:spcPct val="100000"/>
              </a:lnSpc>
              <a:spcBef>
                <a:spcPts val="0"/>
              </a:spcBef>
            </a:pPr>
            <a:r>
              <a:rPr lang="en-US" sz="4400" b="1" dirty="0"/>
              <a:t>Especially problematic with regard to matters of faith! (James 2:1)</a:t>
            </a:r>
          </a:p>
          <a:p>
            <a:pPr marL="504825" indent="-504825">
              <a:lnSpc>
                <a:spcPct val="100000"/>
              </a:lnSpc>
              <a:spcBef>
                <a:spcPts val="0"/>
              </a:spcBef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932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12" y="457200"/>
            <a:ext cx="11125200" cy="3962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Whenever we are guilty of prejudice or partiality we have sinned against God and our fellow man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5400" b="1" dirty="0"/>
              <a:t>James 2:8-9</a:t>
            </a:r>
            <a:br>
              <a:rPr lang="en-US" sz="5400" b="1" dirty="0"/>
            </a:br>
            <a:r>
              <a:rPr lang="en-US" sz="5400" b="1" dirty="0"/>
              <a:t>Romans 2:11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12" y="5334000"/>
            <a:ext cx="10286999" cy="10668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Ding Dong Daddyo NF" panose="02060806070005020204" pitchFamily="18" charset="0"/>
              </a:rPr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582</Words>
  <Application>Microsoft Office PowerPoint</Application>
  <PresentationFormat>Custom</PresentationFormat>
  <Paragraphs>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Corbel</vt:lpstr>
      <vt:lpstr>Ding Dong Daddyo NF</vt:lpstr>
      <vt:lpstr>Arial</vt:lpstr>
      <vt:lpstr>Earthtones 16x9</vt:lpstr>
      <vt:lpstr>Are You Prejudiced?</vt:lpstr>
      <vt:lpstr>Bible Examples of Prejudice</vt:lpstr>
      <vt:lpstr>Prejudice Among Us Today?</vt:lpstr>
      <vt:lpstr>Whenever we are guilty of prejudice or partiality we have sinned against God and our fellow man  James 2:8-9 Romans 2:11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2017-01-15T20:16:53Z</dcterms:created>
  <dcterms:modified xsi:type="dcterms:W3CDTF">2017-01-15T22:01:42Z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