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D5A"/>
    <a:srgbClr val="781851"/>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21E08-0E0B-47E5-8E99-D4C4DE28F0C2}" v="656" dt="2022-12-14T20:22:41.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61" autoAdjust="0"/>
  </p:normalViewPr>
  <p:slideViewPr>
    <p:cSldViewPr snapToGrid="0">
      <p:cViewPr varScale="1">
        <p:scale>
          <a:sx n="45" d="100"/>
          <a:sy n="45" d="100"/>
        </p:scale>
        <p:origin x="677" y="48"/>
      </p:cViewPr>
      <p:guideLst/>
    </p:cSldViewPr>
  </p:slideViewPr>
  <p:notesTextViewPr>
    <p:cViewPr>
      <p:scale>
        <a:sx n="1" d="1"/>
        <a:sy n="1" d="1"/>
      </p:scale>
      <p:origin x="0" y="0"/>
    </p:cViewPr>
  </p:notesTextViewPr>
  <p:notesViewPr>
    <p:cSldViewPr snapToGrid="0">
      <p:cViewPr varScale="1">
        <p:scale>
          <a:sx n="59" d="100"/>
          <a:sy n="59" d="100"/>
        </p:scale>
        <p:origin x="16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EF21E08-0E0B-47E5-8E99-D4C4DE28F0C2}"/>
    <pc:docChg chg="undo custSel addSld delSld modSld modHandout">
      <pc:chgData name="Stan Cox" userId="9376f276357bfffd" providerId="LiveId" clId="{1EF21E08-0E0B-47E5-8E99-D4C4DE28F0C2}" dt="2022-12-14T20:27:55.511" v="3542" actId="20577"/>
      <pc:docMkLst>
        <pc:docMk/>
      </pc:docMkLst>
      <pc:sldChg chg="setBg">
        <pc:chgData name="Stan Cox" userId="9376f276357bfffd" providerId="LiveId" clId="{1EF21E08-0E0B-47E5-8E99-D4C4DE28F0C2}" dt="2022-12-14T03:24:30.571" v="11"/>
        <pc:sldMkLst>
          <pc:docMk/>
          <pc:sldMk cId="1945636125" sldId="256"/>
        </pc:sldMkLst>
      </pc:sldChg>
      <pc:sldChg chg="modSp mod setBg modAnim modNotesTx">
        <pc:chgData name="Stan Cox" userId="9376f276357bfffd" providerId="LiveId" clId="{1EF21E08-0E0B-47E5-8E99-D4C4DE28F0C2}" dt="2022-12-14T19:46:19.267" v="2146" actId="6549"/>
        <pc:sldMkLst>
          <pc:docMk/>
          <pc:sldMk cId="2429012363" sldId="257"/>
        </pc:sldMkLst>
        <pc:spChg chg="mod">
          <ac:chgData name="Stan Cox" userId="9376f276357bfffd" providerId="LiveId" clId="{1EF21E08-0E0B-47E5-8E99-D4C4DE28F0C2}" dt="2022-12-14T19:34:23.103" v="1769" actId="14100"/>
          <ac:spMkLst>
            <pc:docMk/>
            <pc:sldMk cId="2429012363" sldId="257"/>
            <ac:spMk id="2" creationId="{B8DB11C7-A494-73F5-7B9D-6B7F04078485}"/>
          </ac:spMkLst>
        </pc:spChg>
        <pc:spChg chg="mod">
          <ac:chgData name="Stan Cox" userId="9376f276357bfffd" providerId="LiveId" clId="{1EF21E08-0E0B-47E5-8E99-D4C4DE28F0C2}" dt="2022-12-14T19:44:35.921" v="2145" actId="20577"/>
          <ac:spMkLst>
            <pc:docMk/>
            <pc:sldMk cId="2429012363" sldId="257"/>
            <ac:spMk id="3" creationId="{509E9A14-69A0-899F-3F44-8B10A73FCD2B}"/>
          </ac:spMkLst>
        </pc:spChg>
      </pc:sldChg>
      <pc:sldChg chg="modSp add mod modAnim modNotesTx">
        <pc:chgData name="Stan Cox" userId="9376f276357bfffd" providerId="LiveId" clId="{1EF21E08-0E0B-47E5-8E99-D4C4DE28F0C2}" dt="2022-12-14T20:15:30.992" v="3109" actId="20577"/>
        <pc:sldMkLst>
          <pc:docMk/>
          <pc:sldMk cId="2721683292" sldId="258"/>
        </pc:sldMkLst>
        <pc:spChg chg="mod">
          <ac:chgData name="Stan Cox" userId="9376f276357bfffd" providerId="LiveId" clId="{1EF21E08-0E0B-47E5-8E99-D4C4DE28F0C2}" dt="2022-12-14T19:59:39.101" v="2541" actId="14100"/>
          <ac:spMkLst>
            <pc:docMk/>
            <pc:sldMk cId="2721683292" sldId="258"/>
            <ac:spMk id="2" creationId="{B8DB11C7-A494-73F5-7B9D-6B7F04078485}"/>
          </ac:spMkLst>
        </pc:spChg>
        <pc:spChg chg="mod">
          <ac:chgData name="Stan Cox" userId="9376f276357bfffd" providerId="LiveId" clId="{1EF21E08-0E0B-47E5-8E99-D4C4DE28F0C2}" dt="2022-12-14T20:09:15.208" v="2923" actId="179"/>
          <ac:spMkLst>
            <pc:docMk/>
            <pc:sldMk cId="2721683292" sldId="258"/>
            <ac:spMk id="3" creationId="{509E9A14-69A0-899F-3F44-8B10A73FCD2B}"/>
          </ac:spMkLst>
        </pc:spChg>
      </pc:sldChg>
      <pc:sldChg chg="add del setBg">
        <pc:chgData name="Stan Cox" userId="9376f276357bfffd" providerId="LiveId" clId="{1EF21E08-0E0B-47E5-8E99-D4C4DE28F0C2}" dt="2022-12-14T19:47:14.655" v="2148"/>
        <pc:sldMkLst>
          <pc:docMk/>
          <pc:sldMk cId="4146760949" sldId="258"/>
        </pc:sldMkLst>
      </pc:sldChg>
      <pc:sldChg chg="add del setBg">
        <pc:chgData name="Stan Cox" userId="9376f276357bfffd" providerId="LiveId" clId="{1EF21E08-0E0B-47E5-8E99-D4C4DE28F0C2}" dt="2022-12-14T20:16:44.235" v="3111"/>
        <pc:sldMkLst>
          <pc:docMk/>
          <pc:sldMk cId="2587951403" sldId="259"/>
        </pc:sldMkLst>
      </pc:sldChg>
      <pc:sldChg chg="addSp delSp modSp add mod delAnim modAnim modNotesTx">
        <pc:chgData name="Stan Cox" userId="9376f276357bfffd" providerId="LiveId" clId="{1EF21E08-0E0B-47E5-8E99-D4C4DE28F0C2}" dt="2022-12-14T20:24:28.228" v="3422" actId="113"/>
        <pc:sldMkLst>
          <pc:docMk/>
          <pc:sldMk cId="3223379434" sldId="259"/>
        </pc:sldMkLst>
        <pc:spChg chg="mod">
          <ac:chgData name="Stan Cox" userId="9376f276357bfffd" providerId="LiveId" clId="{1EF21E08-0E0B-47E5-8E99-D4C4DE28F0C2}" dt="2022-12-14T20:22:33.632" v="3177" actId="6549"/>
          <ac:spMkLst>
            <pc:docMk/>
            <pc:sldMk cId="3223379434" sldId="259"/>
            <ac:spMk id="3" creationId="{509E9A14-69A0-899F-3F44-8B10A73FCD2B}"/>
          </ac:spMkLst>
        </pc:spChg>
        <pc:picChg chg="add mod ord">
          <ac:chgData name="Stan Cox" userId="9376f276357bfffd" providerId="LiveId" clId="{1EF21E08-0E0B-47E5-8E99-D4C4DE28F0C2}" dt="2022-12-14T20:21:00.602" v="3118" actId="167"/>
          <ac:picMkLst>
            <pc:docMk/>
            <pc:sldMk cId="3223379434" sldId="259"/>
            <ac:picMk id="4" creationId="{750DF7CE-F960-E509-29BE-9395E08D3BB4}"/>
          </ac:picMkLst>
        </pc:picChg>
        <pc:picChg chg="del">
          <ac:chgData name="Stan Cox" userId="9376f276357bfffd" providerId="LiveId" clId="{1EF21E08-0E0B-47E5-8E99-D4C4DE28F0C2}" dt="2022-12-14T20:16:47.601" v="3113" actId="478"/>
          <ac:picMkLst>
            <pc:docMk/>
            <pc:sldMk cId="3223379434" sldId="259"/>
            <ac:picMk id="7" creationId="{E366633F-D13C-0333-F851-AD958F1D72A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4B7A62-4F25-0B39-1F89-22F1ABAA8BE9}"/>
              </a:ext>
            </a:extLst>
          </p:cNvPr>
          <p:cNvSpPr>
            <a:spLocks noGrp="1"/>
          </p:cNvSpPr>
          <p:nvPr>
            <p:ph type="hdr" sz="quarter"/>
          </p:nvPr>
        </p:nvSpPr>
        <p:spPr>
          <a:xfrm>
            <a:off x="0" y="-1"/>
            <a:ext cx="3429000" cy="653143"/>
          </a:xfrm>
          <a:prstGeom prst="rect">
            <a:avLst/>
          </a:prstGeom>
        </p:spPr>
        <p:txBody>
          <a:bodyPr vert="horz" lIns="91440" tIns="45720" rIns="91440" bIns="45720" rtlCol="0"/>
          <a:lstStyle>
            <a:lvl1pPr algn="l">
              <a:defRPr sz="1200"/>
            </a:lvl1pPr>
          </a:lstStyle>
          <a:p>
            <a:r>
              <a:rPr lang="en-US" sz="1800" dirty="0">
                <a:latin typeface="Intro Rust Base" panose="00000500000000000000" pitchFamily="50" charset="0"/>
              </a:rPr>
              <a:t>Ask for the Old Paths</a:t>
            </a:r>
          </a:p>
        </p:txBody>
      </p:sp>
      <p:sp>
        <p:nvSpPr>
          <p:cNvPr id="3" name="Date Placeholder 2">
            <a:extLst>
              <a:ext uri="{FF2B5EF4-FFF2-40B4-BE49-F238E27FC236}">
                <a16:creationId xmlns:a16="http://schemas.microsoft.com/office/drawing/2014/main" id="{7829E243-0FAF-99FF-D024-D90F819E4C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18, 2022 @ 11pm  </a:t>
            </a:r>
          </a:p>
        </p:txBody>
      </p:sp>
      <p:sp>
        <p:nvSpPr>
          <p:cNvPr id="4" name="Footer Placeholder 3">
            <a:extLst>
              <a:ext uri="{FF2B5EF4-FFF2-40B4-BE49-F238E27FC236}">
                <a16:creationId xmlns:a16="http://schemas.microsoft.com/office/drawing/2014/main" id="{29640389-190A-D624-8223-98B26C5FF8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24EA491-E321-CFDD-4372-8F89E75337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33E5A3A-0D89-4A93-B12A-47E6B9416D16}" type="slidenum">
              <a:rPr lang="en-US" smtClean="0"/>
              <a:t>‹#›</a:t>
            </a:fld>
            <a:endParaRPr lang="en-US" dirty="0"/>
          </a:p>
        </p:txBody>
      </p:sp>
    </p:spTree>
    <p:extLst>
      <p:ext uri="{BB962C8B-B14F-4D97-AF65-F5344CB8AC3E}">
        <p14:creationId xmlns:p14="http://schemas.microsoft.com/office/powerpoint/2010/main" val="124868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BA62E-199F-4FCD-9D8B-18B406E20A81}"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73A40-E0ED-420A-B53F-C5FF047AC352}" type="slidenum">
              <a:rPr lang="en-US" smtClean="0"/>
              <a:t>‹#›</a:t>
            </a:fld>
            <a:endParaRPr lang="en-US"/>
          </a:p>
        </p:txBody>
      </p:sp>
    </p:spTree>
    <p:extLst>
      <p:ext uri="{BB962C8B-B14F-4D97-AF65-F5344CB8AC3E}">
        <p14:creationId xmlns:p14="http://schemas.microsoft.com/office/powerpoint/2010/main" val="350159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Scripture Reading: Psalm 25:1-12</a:t>
            </a:r>
          </a:p>
          <a:p>
            <a:pPr algn="l"/>
            <a:endParaRPr lang="en-US" sz="1200" b="1" i="0" dirty="0">
              <a:solidFill>
                <a:srgbClr val="000000"/>
              </a:solidFill>
              <a:effectLst/>
              <a:latin typeface="+mn-lt"/>
            </a:endParaRPr>
          </a:p>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The lives that we live consist of a series of choices. Which path will we take.</a:t>
            </a:r>
          </a:p>
          <a:p>
            <a:pPr marL="628650" lvl="1" indent="-171450" algn="l">
              <a:buFont typeface="Arial" panose="020B0604020202020204" pitchFamily="34" charset="0"/>
              <a:buChar char="•"/>
            </a:pPr>
            <a:r>
              <a:rPr lang="en-US" sz="1200" b="0" i="0" dirty="0">
                <a:solidFill>
                  <a:srgbClr val="000000"/>
                </a:solidFill>
                <a:effectLst/>
                <a:latin typeface="+mn-lt"/>
              </a:rPr>
              <a:t>What if Debbie’s family had not moved to Odessa all those years ago?</a:t>
            </a:r>
          </a:p>
          <a:p>
            <a:pPr marL="628650" lvl="1" indent="-171450" algn="l">
              <a:buFont typeface="Arial" panose="020B0604020202020204" pitchFamily="34" charset="0"/>
              <a:buChar char="•"/>
            </a:pPr>
            <a:r>
              <a:rPr lang="en-US" sz="1200" b="0" i="0" dirty="0">
                <a:solidFill>
                  <a:srgbClr val="000000"/>
                </a:solidFill>
                <a:effectLst/>
                <a:latin typeface="+mn-lt"/>
              </a:rPr>
              <a:t>What if my parents had not become friends with a couple who attended a conservative church?</a:t>
            </a:r>
          </a:p>
          <a:p>
            <a:pPr marL="628650" lvl="1" indent="-171450" algn="l">
              <a:buFont typeface="Arial" panose="020B0604020202020204" pitchFamily="34" charset="0"/>
              <a:buChar char="•"/>
            </a:pPr>
            <a:r>
              <a:rPr lang="en-US" sz="1200" b="0" i="0" dirty="0">
                <a:solidFill>
                  <a:srgbClr val="000000"/>
                </a:solidFill>
                <a:effectLst/>
                <a:latin typeface="+mn-lt"/>
              </a:rPr>
              <a:t>What if I had decided to become an engineer? And on, and on, and on…</a:t>
            </a:r>
          </a:p>
          <a:p>
            <a:pPr marL="171450" lvl="0" indent="-171450" algn="l">
              <a:buFont typeface="Arial" panose="020B0604020202020204" pitchFamily="34" charset="0"/>
              <a:buChar char="•"/>
            </a:pPr>
            <a:r>
              <a:rPr lang="en-US" sz="1200" b="1" i="0" dirty="0">
                <a:solidFill>
                  <a:srgbClr val="000000"/>
                </a:solidFill>
                <a:effectLst/>
                <a:latin typeface="+mn-lt"/>
              </a:rPr>
              <a:t>Every choice we can make can affect our spiritual welfare. Some more than others.</a:t>
            </a:r>
          </a:p>
          <a:p>
            <a:pPr marL="628650" lvl="1" indent="-171450" algn="l">
              <a:buFont typeface="Arial" panose="020B0604020202020204" pitchFamily="34" charset="0"/>
              <a:buChar char="•"/>
            </a:pPr>
            <a:r>
              <a:rPr lang="en-US" sz="1200" b="0" i="0" dirty="0">
                <a:solidFill>
                  <a:srgbClr val="000000"/>
                </a:solidFill>
                <a:effectLst/>
                <a:latin typeface="+mn-lt"/>
              </a:rPr>
              <a:t>That is why the scriptures call us to be careful of the paths we choose.</a:t>
            </a:r>
          </a:p>
          <a:p>
            <a:pPr marL="0" lvl="0" indent="0" algn="l">
              <a:buFont typeface="Arial" panose="020B0604020202020204" pitchFamily="34" charset="0"/>
              <a:buNone/>
            </a:pPr>
            <a:r>
              <a:rPr lang="en-US" sz="1200" b="1" i="0" dirty="0">
                <a:solidFill>
                  <a:srgbClr val="000000"/>
                </a:solidFill>
                <a:effectLst/>
                <a:latin typeface="+mn-lt"/>
              </a:rPr>
              <a:t>(Psalm 25:4-5), </a:t>
            </a:r>
            <a:r>
              <a:rPr lang="en-US" sz="1200" b="0" i="1" dirty="0">
                <a:solidFill>
                  <a:srgbClr val="000000"/>
                </a:solidFill>
                <a:effectLst/>
                <a:latin typeface="+mn-lt"/>
              </a:rPr>
              <a:t>“</a:t>
            </a:r>
            <a:r>
              <a:rPr lang="en-US" i="1" dirty="0"/>
              <a:t>Show me Your ways, O Lord; teach me Your paths. </a:t>
            </a:r>
            <a:r>
              <a:rPr lang="en-US" i="1" baseline="30000" dirty="0"/>
              <a:t>5</a:t>
            </a:r>
            <a:r>
              <a:rPr lang="en-US" i="1" dirty="0"/>
              <a:t> Lead me in Your truth and teach me, for You are the God of my salvation; on You I wait all the day.”</a:t>
            </a:r>
          </a:p>
          <a:p>
            <a:pPr marL="628650" lvl="1" indent="-171450" algn="l">
              <a:buFont typeface="Arial" panose="020B0604020202020204" pitchFamily="34" charset="0"/>
              <a:buChar char="•"/>
            </a:pPr>
            <a:r>
              <a:rPr lang="en-US" sz="1200" b="0" i="0" dirty="0">
                <a:solidFill>
                  <a:srgbClr val="000000"/>
                </a:solidFill>
                <a:effectLst/>
                <a:latin typeface="+mn-lt"/>
              </a:rPr>
              <a:t>Consider such decisions crossroads.  Choices that will draw us closer to God, or perhaps lead our steps further away from him.</a:t>
            </a:r>
          </a:p>
          <a:p>
            <a:pPr marL="628650" lvl="1" indent="-171450" algn="l">
              <a:buFont typeface="Arial" panose="020B0604020202020204" pitchFamily="34" charset="0"/>
              <a:buChar char="•"/>
            </a:pPr>
            <a:r>
              <a:rPr lang="en-US" sz="1200" b="1" i="0" dirty="0">
                <a:solidFill>
                  <a:srgbClr val="000000"/>
                </a:solidFill>
                <a:effectLst/>
                <a:latin typeface="+mn-lt"/>
              </a:rPr>
              <a:t>Consider the call to make the right choices in scripture: (And the responses)</a:t>
            </a:r>
          </a:p>
          <a:p>
            <a:pPr marL="0" lvl="0" indent="0" algn="l">
              <a:buFont typeface="Arial" panose="020B0604020202020204" pitchFamily="34" charset="0"/>
              <a:buNone/>
            </a:pPr>
            <a:r>
              <a:rPr lang="en-US" sz="1200" b="1" i="0" dirty="0">
                <a:solidFill>
                  <a:srgbClr val="000000"/>
                </a:solidFill>
                <a:effectLst/>
                <a:latin typeface="+mn-lt"/>
              </a:rPr>
              <a:t>(Joshua 24:15), [Joshua to Israel], </a:t>
            </a:r>
            <a:r>
              <a:rPr lang="en-US" sz="1200" b="0" i="1" dirty="0">
                <a:solidFill>
                  <a:srgbClr val="000000"/>
                </a:solidFill>
                <a:effectLst/>
                <a:latin typeface="+mn-lt"/>
              </a:rPr>
              <a:t>“</a:t>
            </a:r>
            <a:r>
              <a:rPr lang="en-US" b="0" i="1" dirty="0"/>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p>
          <a:p>
            <a:pPr marL="1085850" lvl="2" indent="-171450" algn="l">
              <a:buFont typeface="Arial" panose="020B0604020202020204" pitchFamily="34" charset="0"/>
              <a:buChar char="•"/>
            </a:pPr>
            <a:r>
              <a:rPr lang="en-US" b="0" i="0" dirty="0"/>
              <a:t>Commitment, but fickleness as time passed.</a:t>
            </a:r>
          </a:p>
          <a:p>
            <a:pPr marL="0" lvl="0" indent="0" algn="l">
              <a:buFont typeface="Arial" panose="020B0604020202020204" pitchFamily="34" charset="0"/>
              <a:buNone/>
            </a:pPr>
            <a:r>
              <a:rPr lang="en-US" sz="1200" b="1" i="0" dirty="0">
                <a:solidFill>
                  <a:srgbClr val="000000"/>
                </a:solidFill>
                <a:effectLst/>
                <a:latin typeface="+mn-lt"/>
              </a:rPr>
              <a:t>(1 Kings 18:21-22), [Elijah to Israel], </a:t>
            </a:r>
            <a:r>
              <a:rPr lang="en-US" sz="1200" b="0" i="1" dirty="0">
                <a:solidFill>
                  <a:srgbClr val="000000"/>
                </a:solidFill>
                <a:effectLst/>
                <a:latin typeface="+mn-lt"/>
              </a:rPr>
              <a:t>“</a:t>
            </a:r>
            <a:r>
              <a:rPr lang="en-US" i="1" dirty="0"/>
              <a:t>And Elijah came to all the people, and said, “How long will you falter between two opinions? If the Lord is God, follow Him; but if Baal, follow him.” But the people answered him not a word.</a:t>
            </a:r>
            <a:r>
              <a:rPr lang="en-US" i="1" baseline="30000" dirty="0"/>
              <a:t> 22</a:t>
            </a:r>
            <a:r>
              <a:rPr lang="en-US" i="1" dirty="0"/>
              <a:t> Then Elijah said to the people, “I alone am left a prophet of the Lord; but Baal's prophets are four hundred and fifty men.”</a:t>
            </a:r>
          </a:p>
          <a:p>
            <a:pPr marL="1085850" lvl="2" indent="-171450" algn="l">
              <a:buFont typeface="Arial" panose="020B0604020202020204" pitchFamily="34" charset="0"/>
              <a:buChar char="•"/>
            </a:pPr>
            <a:r>
              <a:rPr lang="en-US" sz="1200" b="0" i="0" dirty="0">
                <a:solidFill>
                  <a:srgbClr val="000000"/>
                </a:solidFill>
                <a:effectLst/>
                <a:latin typeface="+mn-lt"/>
              </a:rPr>
              <a:t>Non-committal response – they were seeking more proof</a:t>
            </a:r>
          </a:p>
          <a:p>
            <a:pPr algn="l"/>
            <a:r>
              <a:rPr lang="en-US" sz="1200" b="1" i="0" dirty="0">
                <a:solidFill>
                  <a:srgbClr val="000000"/>
                </a:solidFill>
                <a:effectLst/>
                <a:latin typeface="+mn-lt"/>
              </a:rPr>
              <a:t>(Jeremiah 6:16-19), [Jeremiah to Judah], </a:t>
            </a:r>
            <a:r>
              <a:rPr lang="en-US" sz="1200" b="0" i="1" dirty="0">
                <a:solidFill>
                  <a:srgbClr val="000000"/>
                </a:solidFill>
                <a:effectLst/>
                <a:latin typeface="+mn-lt"/>
              </a:rPr>
              <a:t>“</a:t>
            </a:r>
            <a:r>
              <a:rPr lang="en-US" b="0" i="1" dirty="0"/>
              <a:t>Thus says the Lord: ‘Stand in the ways and see, and ask for the old paths, where the good way is, and walk in it; then you will find rest for your souls.’ But they </a:t>
            </a:r>
            <a:r>
              <a:rPr lang="en-US" b="0" i="1" dirty="0" err="1"/>
              <a:t>sbaid</a:t>
            </a:r>
            <a:r>
              <a:rPr lang="en-US" b="0" i="1" dirty="0"/>
              <a:t>, ‘We will not walk in it.’ </a:t>
            </a:r>
            <a:br>
              <a:rPr lang="en-US" b="0" i="1" dirty="0"/>
            </a:br>
            <a:r>
              <a:rPr lang="en-US" b="0" i="1" baseline="30000" dirty="0"/>
              <a:t>17</a:t>
            </a:r>
            <a:r>
              <a:rPr lang="en-US" b="0" i="1" dirty="0"/>
              <a:t> Also, I set watchmen over you, saying, ‘Listen to the sound of the trumpet!’ But they said, ‘We will not listen.’ </a:t>
            </a:r>
            <a:r>
              <a:rPr lang="en-US" b="0" i="1" baseline="30000" dirty="0"/>
              <a:t>18</a:t>
            </a:r>
            <a:r>
              <a:rPr lang="en-US" b="0" i="1" dirty="0"/>
              <a:t> Therefore hear, you nations, and know, O congregation, what is among them. </a:t>
            </a:r>
            <a:r>
              <a:rPr lang="en-US" b="0" i="1" baseline="30000" dirty="0"/>
              <a:t>19</a:t>
            </a:r>
            <a:r>
              <a:rPr lang="en-US" b="0" i="1" dirty="0"/>
              <a:t> Hear, O earth! Behold, I will certainly bring calamity on this people—the fruit of their thoughts, because they have not heeded My words nor My law, but rejected it.”</a:t>
            </a:r>
          </a:p>
          <a:p>
            <a:pPr algn="r"/>
            <a:endParaRPr lang="en-US" sz="1200" dirty="0">
              <a:latin typeface="+mn-lt"/>
            </a:endParaRPr>
          </a:p>
          <a:p>
            <a:pPr algn="r"/>
            <a:r>
              <a:rPr lang="en-US" sz="1200" dirty="0">
                <a:latin typeface="+mn-lt"/>
              </a:rPr>
              <a:t>Sermon outline borrowed from Joe Price</a:t>
            </a:r>
          </a:p>
          <a:p>
            <a:pPr algn="r"/>
            <a:r>
              <a:rPr lang="en-US" sz="1200" b="0" i="0" dirty="0">
                <a:effectLst/>
                <a:latin typeface="+mn-lt"/>
              </a:rPr>
              <a:t>THE SPIRIT'S SWORD, </a:t>
            </a:r>
            <a:r>
              <a:rPr lang="en-US" sz="1200" b="0" i="0" dirty="0">
                <a:solidFill>
                  <a:srgbClr val="000000"/>
                </a:solidFill>
                <a:effectLst/>
                <a:latin typeface="+mn-lt"/>
              </a:rPr>
              <a:t>Aug 08, 2004</a:t>
            </a:r>
          </a:p>
        </p:txBody>
      </p:sp>
      <p:sp>
        <p:nvSpPr>
          <p:cNvPr id="4" name="Slide Number Placeholder 3"/>
          <p:cNvSpPr>
            <a:spLocks noGrp="1"/>
          </p:cNvSpPr>
          <p:nvPr>
            <p:ph type="sldNum" sz="quarter" idx="5"/>
          </p:nvPr>
        </p:nvSpPr>
        <p:spPr/>
        <p:txBody>
          <a:bodyPr/>
          <a:lstStyle/>
          <a:p>
            <a:fld id="{C0273A40-E0ED-420A-B53F-C5FF047AC352}" type="slidenum">
              <a:rPr lang="en-US" smtClean="0"/>
              <a:t>1</a:t>
            </a:fld>
            <a:endParaRPr lang="en-US"/>
          </a:p>
        </p:txBody>
      </p:sp>
    </p:spTree>
    <p:extLst>
      <p:ext uri="{BB962C8B-B14F-4D97-AF65-F5344CB8AC3E}">
        <p14:creationId xmlns:p14="http://schemas.microsoft.com/office/powerpoint/2010/main" val="120779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Two Paths Each Man Can Take</a:t>
            </a:r>
          </a:p>
          <a:p>
            <a:pPr marL="171450" indent="-171450" algn="l">
              <a:buFont typeface="Arial" panose="020B0604020202020204" pitchFamily="34" charset="0"/>
              <a:buChar char="•"/>
            </a:pPr>
            <a:r>
              <a:rPr lang="en-US" sz="1200" b="1" i="0" dirty="0">
                <a:solidFill>
                  <a:srgbClr val="000000"/>
                </a:solidFill>
                <a:effectLst/>
                <a:latin typeface="+mn-lt"/>
              </a:rPr>
              <a:t>As Babylon had come upon Judah, the city was besieged and penetrated.  All that Jeremiah had prophesied had come true.</a:t>
            </a:r>
          </a:p>
          <a:p>
            <a:pPr marL="171450" indent="-171450" algn="l">
              <a:buFont typeface="Arial" panose="020B0604020202020204" pitchFamily="34" charset="0"/>
              <a:buChar char="•"/>
            </a:pPr>
            <a:r>
              <a:rPr lang="en-US" sz="1200" b="1" i="0" dirty="0">
                <a:solidFill>
                  <a:srgbClr val="000000"/>
                </a:solidFill>
                <a:effectLst/>
                <a:latin typeface="+mn-lt"/>
              </a:rPr>
              <a:t>All of the people who remained came to Jeremiah to petition God through him.</a:t>
            </a:r>
          </a:p>
          <a:p>
            <a:pPr marL="171450" indent="-171450" algn="l">
              <a:buFont typeface="Arial" panose="020B0604020202020204" pitchFamily="34" charset="0"/>
              <a:buChar char="•"/>
            </a:pPr>
            <a:r>
              <a:rPr lang="en-US" b="1" dirty="0"/>
              <a:t>(Jeremiah 42:1-6), </a:t>
            </a:r>
            <a:r>
              <a:rPr lang="en-US" i="1" dirty="0"/>
              <a:t>“and all the people, from the least to the greatest, came near</a:t>
            </a:r>
            <a:r>
              <a:rPr lang="en-US" i="1" baseline="30000" dirty="0"/>
              <a:t> 2</a:t>
            </a:r>
            <a:r>
              <a:rPr lang="en-US" i="1" dirty="0"/>
              <a:t> and said to Jeremiah the prophet, “Please, let our petition be acceptable to you, and pray for us to the Lord your God, for all this remnant (since we are left but a few of many, as you can see),</a:t>
            </a:r>
            <a:r>
              <a:rPr lang="en-US" i="1" baseline="30000" dirty="0"/>
              <a:t> 3</a:t>
            </a:r>
            <a:r>
              <a:rPr lang="en-US" i="1" dirty="0"/>
              <a:t> that the Lord your God may show us the way in which we should walk and the thing we should do.” </a:t>
            </a:r>
            <a:r>
              <a:rPr lang="en-US" i="1" baseline="30000" dirty="0"/>
              <a:t>4</a:t>
            </a:r>
            <a:r>
              <a:rPr lang="en-US" i="1" dirty="0"/>
              <a:t> Then Jeremiah the prophet said to them, “I have heard. Indeed, I will pray to the Lord your God according to your words, and it shall be, that whatever the Lord answers you, I will declare it to you. I will keep nothing back from you.” </a:t>
            </a:r>
            <a:r>
              <a:rPr lang="en-US" i="1" baseline="30000" dirty="0"/>
              <a:t>5</a:t>
            </a:r>
            <a:r>
              <a:rPr lang="en-US" i="1" dirty="0"/>
              <a:t> So they said to Jeremiah, “Let the Lord be a true and faithful witness between us, if we do not do according to everything which the Lord your God sends us by you.</a:t>
            </a:r>
            <a:r>
              <a:rPr lang="en-US" i="1" baseline="30000" dirty="0"/>
              <a:t> 6</a:t>
            </a:r>
            <a:r>
              <a:rPr lang="en-US" i="1" dirty="0"/>
              <a:t> Whether it is pleasing or displeasing, we will obey the voice of the Lord our God to whom we send you, that it may be well with us when we obey the voice of the Lord our God.”</a:t>
            </a:r>
            <a:endParaRPr lang="en-US" sz="1200" b="1"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It seemed the people looked to Egypt for possible deliverance from the Babylonians</a:t>
            </a:r>
          </a:p>
          <a:p>
            <a:pPr marL="628650" lvl="1" indent="-171450" algn="l">
              <a:buFont typeface="Arial" panose="020B0604020202020204" pitchFamily="34" charset="0"/>
              <a:buChar char="•"/>
            </a:pPr>
            <a:r>
              <a:rPr lang="en-US" sz="1200" b="0" i="0" dirty="0">
                <a:solidFill>
                  <a:srgbClr val="000000"/>
                </a:solidFill>
                <a:effectLst/>
                <a:latin typeface="+mn-lt"/>
              </a:rPr>
              <a:t>The Lord gave the people a choice:  </a:t>
            </a:r>
            <a:r>
              <a:rPr lang="en-US" sz="1200" b="1" i="0" dirty="0">
                <a:solidFill>
                  <a:srgbClr val="000000"/>
                </a:solidFill>
                <a:effectLst/>
                <a:latin typeface="+mn-lt"/>
              </a:rPr>
              <a:t>1) </a:t>
            </a:r>
            <a:r>
              <a:rPr lang="en-US" sz="1200" b="0" i="0" dirty="0">
                <a:solidFill>
                  <a:srgbClr val="000000"/>
                </a:solidFill>
                <a:effectLst/>
                <a:latin typeface="+mn-lt"/>
              </a:rPr>
              <a:t>Stay in the land and he would spare them. They would have no reason to fear the Babylonians</a:t>
            </a:r>
            <a:r>
              <a:rPr lang="en-US" sz="1200" b="1" i="0" dirty="0">
                <a:solidFill>
                  <a:srgbClr val="000000"/>
                </a:solidFill>
                <a:effectLst/>
                <a:latin typeface="+mn-lt"/>
              </a:rPr>
              <a:t>. 2) </a:t>
            </a:r>
            <a:r>
              <a:rPr lang="en-US" sz="1200" b="0" i="0" dirty="0">
                <a:solidFill>
                  <a:srgbClr val="000000"/>
                </a:solidFill>
                <a:effectLst/>
                <a:latin typeface="+mn-lt"/>
              </a:rPr>
              <a:t>If they insisted to go to Egypt, God’s fury would follow them there, and they would be</a:t>
            </a:r>
            <a:r>
              <a:rPr lang="en-US" sz="1200" b="1" i="0" dirty="0">
                <a:solidFill>
                  <a:srgbClr val="000000"/>
                </a:solidFill>
                <a:effectLst/>
                <a:latin typeface="+mn-lt"/>
              </a:rPr>
              <a:t> </a:t>
            </a:r>
            <a:r>
              <a:rPr lang="en-US" sz="1200" b="0" i="1" dirty="0">
                <a:solidFill>
                  <a:srgbClr val="000000"/>
                </a:solidFill>
                <a:effectLst/>
                <a:latin typeface="+mn-lt"/>
              </a:rPr>
              <a:t>“an oath, an astonishment, a curse, and a reproach.”</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Jeremiah 43:2-40), </a:t>
            </a:r>
            <a:r>
              <a:rPr lang="en-US" b="1" dirty="0"/>
              <a:t>[The response of the people], </a:t>
            </a:r>
            <a:r>
              <a:rPr lang="en-US" i="1" dirty="0"/>
              <a:t>“Azariah the son of </a:t>
            </a:r>
            <a:r>
              <a:rPr lang="en-US" i="1" dirty="0" err="1"/>
              <a:t>Hoshaiah</a:t>
            </a:r>
            <a:r>
              <a:rPr lang="en-US" i="1" dirty="0"/>
              <a:t>, </a:t>
            </a:r>
            <a:r>
              <a:rPr lang="en-US" i="1" dirty="0" err="1"/>
              <a:t>Johanan</a:t>
            </a:r>
            <a:r>
              <a:rPr lang="en-US" i="1" dirty="0"/>
              <a:t> the son of </a:t>
            </a:r>
            <a:r>
              <a:rPr lang="en-US" i="1" dirty="0" err="1"/>
              <a:t>Kareah</a:t>
            </a:r>
            <a:r>
              <a:rPr lang="en-US" i="1" dirty="0"/>
              <a:t>, and all the proud men spoke, saying to Jeremiah, “You speak falsely! The Lord our God has not sent you to say, ‘Do not go to Egypt to dwell there.’</a:t>
            </a:r>
            <a:r>
              <a:rPr lang="en-US" i="1" baseline="30000" dirty="0"/>
              <a:t> 3</a:t>
            </a:r>
            <a:r>
              <a:rPr lang="en-US" i="1" dirty="0"/>
              <a:t> But Baruch the son of Neriah has set you against us, to deliver us into the hand of the Chaldeans, that they may put us to death or carry us away captive to Babylon.”</a:t>
            </a:r>
            <a:r>
              <a:rPr lang="en-US" i="1" baseline="30000" dirty="0"/>
              <a:t> 4</a:t>
            </a:r>
            <a:r>
              <a:rPr lang="en-US" i="1" dirty="0"/>
              <a:t> So </a:t>
            </a:r>
            <a:r>
              <a:rPr lang="en-US" i="1" dirty="0" err="1"/>
              <a:t>Johanan</a:t>
            </a:r>
            <a:r>
              <a:rPr lang="en-US" i="1" dirty="0"/>
              <a:t> the son of </a:t>
            </a:r>
            <a:r>
              <a:rPr lang="en-US" i="1" dirty="0" err="1"/>
              <a:t>Kareah</a:t>
            </a:r>
            <a:r>
              <a:rPr lang="en-US" i="1" dirty="0"/>
              <a:t>, all the captains of the forces, and all the people would not obey the voice of the Lord, to remain in the land of Judah.”</a:t>
            </a:r>
          </a:p>
          <a:p>
            <a:pPr marL="171450" lvl="0" indent="-171450" algn="l">
              <a:buFont typeface="Arial" panose="020B0604020202020204" pitchFamily="34" charset="0"/>
              <a:buChar char="•"/>
            </a:pPr>
            <a:r>
              <a:rPr lang="en-US" sz="1200" b="1" i="0" dirty="0">
                <a:solidFill>
                  <a:srgbClr val="000000"/>
                </a:solidFill>
                <a:effectLst/>
                <a:latin typeface="+mn-lt"/>
              </a:rPr>
              <a:t>Many people claim they will follow the words of God, not matter where it takes them.  Up until it takes them to a place they do not with to go!</a:t>
            </a:r>
          </a:p>
          <a:p>
            <a:pPr marL="171450" lvl="0" indent="-171450" algn="l">
              <a:buFont typeface="Arial" panose="020B0604020202020204" pitchFamily="34" charset="0"/>
              <a:buChar char="•"/>
            </a:pPr>
            <a:r>
              <a:rPr lang="en-US" sz="1200" b="1" i="0" dirty="0">
                <a:solidFill>
                  <a:srgbClr val="000000"/>
                </a:solidFill>
                <a:effectLst/>
                <a:latin typeface="+mn-lt"/>
              </a:rPr>
              <a:t>So, what are the two paths each of us can take?</a:t>
            </a:r>
          </a:p>
          <a:p>
            <a:pPr marL="628650" lvl="1" indent="-171450" algn="l">
              <a:buFont typeface="Arial" panose="020B0604020202020204" pitchFamily="34" charset="0"/>
              <a:buChar char="•"/>
            </a:pPr>
            <a:r>
              <a:rPr lang="en-US" sz="1200" b="1" i="0" dirty="0">
                <a:solidFill>
                  <a:srgbClr val="000000"/>
                </a:solidFill>
                <a:effectLst/>
                <a:latin typeface="+mn-lt"/>
              </a:rPr>
              <a:t>[CLICK] The Highway of Holiness</a:t>
            </a:r>
          </a:p>
          <a:p>
            <a:pPr marL="0" lvl="0" indent="0" algn="l">
              <a:buFont typeface="Arial" panose="020B0604020202020204" pitchFamily="34" charset="0"/>
              <a:buNone/>
            </a:pPr>
            <a:r>
              <a:rPr lang="en-US" sz="1200" b="1" i="0" dirty="0">
                <a:solidFill>
                  <a:srgbClr val="000000"/>
                </a:solidFill>
                <a:effectLst/>
                <a:latin typeface="+mn-lt"/>
              </a:rPr>
              <a:t>(Isaiah 35:7), [In describing the future glory of Zion], </a:t>
            </a:r>
            <a:r>
              <a:rPr lang="en-US" sz="1200" b="0" i="1" dirty="0">
                <a:solidFill>
                  <a:srgbClr val="000000"/>
                </a:solidFill>
                <a:effectLst/>
                <a:latin typeface="+mn-lt"/>
              </a:rPr>
              <a:t>“</a:t>
            </a:r>
            <a:r>
              <a:rPr lang="en-US" i="1" dirty="0"/>
              <a:t>A highway shall be there, and a road, and it shall be called the Highway of Holiness. The unclean shall not pass over it, but it shall be for others. Whoever walks the road, although a fool, shall not go astray.”</a:t>
            </a:r>
          </a:p>
          <a:p>
            <a:pPr marL="1085850" lvl="2" indent="-171450" algn="l">
              <a:buFont typeface="Arial" panose="020B0604020202020204" pitchFamily="34" charset="0"/>
              <a:buChar char="•"/>
            </a:pPr>
            <a:r>
              <a:rPr lang="en-US" sz="1200" b="0" i="0" dirty="0">
                <a:solidFill>
                  <a:srgbClr val="000000"/>
                </a:solidFill>
                <a:effectLst/>
                <a:latin typeface="+mn-lt"/>
              </a:rPr>
              <a:t>The idea of a righteous path to walk (indicating required obedience to God) is found throughout scripture</a:t>
            </a:r>
          </a:p>
          <a:p>
            <a:pPr marL="0" lvl="0" indent="0" algn="l">
              <a:buFont typeface="Arial" panose="020B0604020202020204" pitchFamily="34" charset="0"/>
              <a:buNone/>
            </a:pPr>
            <a:r>
              <a:rPr lang="en-US" sz="1200" b="1" i="0" dirty="0">
                <a:solidFill>
                  <a:srgbClr val="000000"/>
                </a:solidFill>
                <a:effectLst/>
                <a:latin typeface="+mn-lt"/>
              </a:rPr>
              <a:t>(Matthew 7:14) [The difficult way], </a:t>
            </a:r>
            <a:r>
              <a:rPr lang="en-US" sz="1200" b="0" i="1" dirty="0">
                <a:solidFill>
                  <a:srgbClr val="000000"/>
                </a:solidFill>
                <a:effectLst/>
                <a:latin typeface="+mn-lt"/>
              </a:rPr>
              <a:t>“</a:t>
            </a:r>
            <a:r>
              <a:rPr lang="en-US" i="1" dirty="0"/>
              <a:t>Because narrow is the gate and </a:t>
            </a:r>
            <a:r>
              <a:rPr lang="en-US" i="1" u="sng" dirty="0"/>
              <a:t>difficult is the way</a:t>
            </a:r>
            <a:r>
              <a:rPr lang="en-US" i="1" u="none" dirty="0"/>
              <a:t> </a:t>
            </a:r>
            <a:r>
              <a:rPr lang="en-US" i="1" dirty="0"/>
              <a:t>which leads to life, and there are few who find it.”</a:t>
            </a:r>
          </a:p>
          <a:p>
            <a:pPr marL="0" lvl="0" indent="0" algn="l">
              <a:buFont typeface="Arial" panose="020B0604020202020204" pitchFamily="34" charset="0"/>
              <a:buNone/>
            </a:pPr>
            <a:r>
              <a:rPr lang="en-US" sz="1200" b="1" i="0" dirty="0">
                <a:solidFill>
                  <a:srgbClr val="000000"/>
                </a:solidFill>
                <a:effectLst/>
                <a:latin typeface="+mn-lt"/>
              </a:rPr>
              <a:t>(Psalm 23:3), </a:t>
            </a:r>
            <a:r>
              <a:rPr lang="en-US" sz="1200" b="0" i="1" dirty="0">
                <a:solidFill>
                  <a:srgbClr val="000000"/>
                </a:solidFill>
                <a:effectLst/>
                <a:latin typeface="+mn-lt"/>
              </a:rPr>
              <a:t>“</a:t>
            </a:r>
            <a:r>
              <a:rPr lang="en-US" i="1" dirty="0"/>
              <a:t>He restores my soul; </a:t>
            </a:r>
            <a:r>
              <a:rPr lang="en-US" i="1" u="sng" dirty="0"/>
              <a:t>He leads me in the paths of righteousness</a:t>
            </a:r>
            <a:r>
              <a:rPr lang="en-US" i="1" dirty="0"/>
              <a:t> for His name's sake.”</a:t>
            </a:r>
            <a:endParaRPr lang="en-US" sz="1200" b="0" i="1" dirty="0">
              <a:solidFill>
                <a:srgbClr val="000000"/>
              </a:solidFill>
              <a:effectLst/>
              <a:latin typeface="+mn-lt"/>
            </a:endParaRPr>
          </a:p>
          <a:p>
            <a:pPr algn="l"/>
            <a:r>
              <a:rPr lang="en-US" sz="1200" b="1" i="0" dirty="0">
                <a:solidFill>
                  <a:srgbClr val="000000"/>
                </a:solidFill>
                <a:effectLst/>
                <a:latin typeface="+mn-lt"/>
              </a:rPr>
              <a:t>(</a:t>
            </a:r>
            <a:r>
              <a:rPr lang="en-US" b="1" dirty="0"/>
              <a:t>Proverbs 2:20-22), </a:t>
            </a:r>
            <a:r>
              <a:rPr lang="en-US" i="1" dirty="0"/>
              <a:t>“So you may </a:t>
            </a:r>
            <a:r>
              <a:rPr lang="en-US" i="1" u="sng" dirty="0"/>
              <a:t>walk in the way of goodness, and keep to the paths of righteousness</a:t>
            </a:r>
            <a:r>
              <a:rPr lang="en-US" i="1" dirty="0"/>
              <a:t>. </a:t>
            </a:r>
            <a:r>
              <a:rPr lang="en-US" i="1" baseline="30000" dirty="0"/>
              <a:t>21</a:t>
            </a:r>
            <a:r>
              <a:rPr lang="en-US" i="1" dirty="0"/>
              <a:t> For the upright will dwell in the land, and the blameless will remain in it; </a:t>
            </a:r>
            <a:r>
              <a:rPr lang="en-US" i="1" baseline="30000" dirty="0"/>
              <a:t>22</a:t>
            </a:r>
            <a:r>
              <a:rPr lang="en-US" i="1" dirty="0"/>
              <a:t> But the wicked will be cut off from the earth, and the unfaithful will be uprooted from it.”</a:t>
            </a:r>
          </a:p>
          <a:p>
            <a:pPr marL="1085850" lvl="2" indent="-171450" algn="l">
              <a:buFont typeface="Arial" panose="020B0604020202020204" pitchFamily="34" charset="0"/>
              <a:buChar char="•"/>
            </a:pPr>
            <a:r>
              <a:rPr lang="en-US" sz="1200" b="0" i="0" dirty="0">
                <a:solidFill>
                  <a:srgbClr val="000000"/>
                </a:solidFill>
                <a:effectLst/>
                <a:latin typeface="+mn-lt"/>
              </a:rPr>
              <a:t>It is WE who CHOOSE whether to walk in one path or another!</a:t>
            </a:r>
          </a:p>
          <a:p>
            <a:pPr marL="0" lvl="0" indent="0" algn="l">
              <a:buFont typeface="Arial" panose="020B0604020202020204" pitchFamily="34" charset="0"/>
              <a:buNone/>
            </a:pPr>
            <a:r>
              <a:rPr lang="en-US" sz="1200" b="1" i="0" dirty="0">
                <a:solidFill>
                  <a:srgbClr val="000000"/>
                </a:solidFill>
                <a:effectLst/>
                <a:latin typeface="+mn-lt"/>
              </a:rPr>
              <a:t>(Hebrews 12:12-13), </a:t>
            </a:r>
            <a:r>
              <a:rPr lang="en-US" sz="1200" b="0" i="1" dirty="0">
                <a:solidFill>
                  <a:srgbClr val="000000"/>
                </a:solidFill>
                <a:effectLst/>
                <a:latin typeface="+mn-lt"/>
              </a:rPr>
              <a:t>“</a:t>
            </a:r>
            <a:r>
              <a:rPr lang="en-US" i="1" dirty="0"/>
              <a:t>Therefore strengthen the hands which hang down, and the feeble knees,</a:t>
            </a:r>
            <a:r>
              <a:rPr lang="en-US" i="1" baseline="30000" dirty="0"/>
              <a:t> 13</a:t>
            </a:r>
            <a:r>
              <a:rPr lang="en-US" i="1" dirty="0"/>
              <a:t> </a:t>
            </a:r>
            <a:r>
              <a:rPr lang="en-US" i="1" u="sng" dirty="0"/>
              <a:t>and make straight paths for your feet</a:t>
            </a:r>
            <a:r>
              <a:rPr lang="en-US" i="1" dirty="0"/>
              <a:t>, so that what is lame may not be dislocated, but rather be healed.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The Way of Destruction</a:t>
            </a:r>
          </a:p>
          <a:p>
            <a:pPr marL="0" lvl="0" indent="0" algn="l">
              <a:buFont typeface="Arial" panose="020B0604020202020204" pitchFamily="34" charset="0"/>
              <a:buNone/>
            </a:pPr>
            <a:r>
              <a:rPr lang="en-US" sz="1200" b="1" i="0" dirty="0">
                <a:solidFill>
                  <a:srgbClr val="000000"/>
                </a:solidFill>
                <a:effectLst/>
                <a:latin typeface="+mn-lt"/>
              </a:rPr>
              <a:t>(Matthew 7:13), </a:t>
            </a:r>
            <a:r>
              <a:rPr lang="en-US" sz="1200" b="0" i="1" dirty="0">
                <a:solidFill>
                  <a:srgbClr val="000000"/>
                </a:solidFill>
                <a:effectLst/>
                <a:latin typeface="+mn-lt"/>
              </a:rPr>
              <a:t>“</a:t>
            </a:r>
            <a:r>
              <a:rPr lang="en-US" b="0" i="1" dirty="0"/>
              <a:t>Enter by the narrow gate; for wide is the gate and broad is the way that leads to destruction, and there are many who go in by it.”</a:t>
            </a:r>
            <a:endParaRPr lang="en-US" sz="1200" b="0" i="1" dirty="0">
              <a:solidFill>
                <a:srgbClr val="000000"/>
              </a:solidFill>
              <a:effectLst/>
              <a:latin typeface="+mn-lt"/>
            </a:endParaRPr>
          </a:p>
          <a:p>
            <a:pPr algn="l"/>
            <a:r>
              <a:rPr lang="en-US" b="1" dirty="0"/>
              <a:t>(Psalms 1:1), </a:t>
            </a:r>
            <a:r>
              <a:rPr lang="en-US" i="1" dirty="0"/>
              <a:t>“Blessed is the man who walks not in the counsel of the ungodly, nor stands in the path of sinners, nor sits in the seat of the scornful.”</a:t>
            </a:r>
          </a:p>
          <a:p>
            <a:pPr marL="1085850" lvl="2" indent="-171450" algn="l">
              <a:buFont typeface="Arial" panose="020B0604020202020204" pitchFamily="34" charset="0"/>
              <a:buChar char="•"/>
            </a:pPr>
            <a:r>
              <a:rPr lang="en-US" sz="1200" b="0" i="0" dirty="0">
                <a:solidFill>
                  <a:srgbClr val="000000"/>
                </a:solidFill>
                <a:effectLst/>
                <a:latin typeface="+mn-lt"/>
              </a:rPr>
              <a:t>This path of destruction is taken only by the foolish!</a:t>
            </a:r>
          </a:p>
          <a:p>
            <a:pPr marL="0" lvl="0" indent="0" algn="l">
              <a:buFont typeface="Arial" panose="020B0604020202020204" pitchFamily="34" charset="0"/>
              <a:buNone/>
            </a:pPr>
            <a:r>
              <a:rPr lang="en-US" sz="1200" b="1" i="0" dirty="0">
                <a:solidFill>
                  <a:srgbClr val="000000"/>
                </a:solidFill>
                <a:effectLst/>
                <a:latin typeface="+mn-lt"/>
              </a:rPr>
              <a:t>(Proverbs 12:15), </a:t>
            </a:r>
            <a:r>
              <a:rPr lang="en-US" sz="1200" b="0" i="1" dirty="0">
                <a:solidFill>
                  <a:srgbClr val="000000"/>
                </a:solidFill>
                <a:effectLst/>
                <a:latin typeface="+mn-lt"/>
              </a:rPr>
              <a:t>“T</a:t>
            </a:r>
            <a:r>
              <a:rPr lang="en-US" i="1" dirty="0"/>
              <a:t>he way of a fool is right in his own eyes, but he who heeds counsel is wise.”</a:t>
            </a:r>
          </a:p>
          <a:p>
            <a:pPr marL="1085850" lvl="2" indent="-171450" algn="l">
              <a:buFont typeface="Arial" panose="020B0604020202020204" pitchFamily="34" charset="0"/>
              <a:buChar char="•"/>
            </a:pPr>
            <a:r>
              <a:rPr lang="en-US" sz="1200" b="0" i="1" dirty="0">
                <a:solidFill>
                  <a:srgbClr val="000000"/>
                </a:solidFill>
                <a:effectLst/>
                <a:latin typeface="+mn-lt"/>
              </a:rPr>
              <a:t>Again, it is a choice that is made!</a:t>
            </a:r>
          </a:p>
          <a:p>
            <a:pPr marL="0" lvl="0" indent="0" algn="l">
              <a:buFont typeface="Arial" panose="020B0604020202020204" pitchFamily="34" charset="0"/>
              <a:buNone/>
            </a:pPr>
            <a:r>
              <a:rPr lang="en-US" sz="1200" b="1" i="0" dirty="0">
                <a:solidFill>
                  <a:srgbClr val="000000"/>
                </a:solidFill>
                <a:effectLst/>
                <a:latin typeface="+mn-lt"/>
              </a:rPr>
              <a:t>(Ephesians 4:17), </a:t>
            </a:r>
            <a:r>
              <a:rPr lang="en-US" sz="1200" b="0" i="1" dirty="0">
                <a:solidFill>
                  <a:srgbClr val="000000"/>
                </a:solidFill>
                <a:effectLst/>
                <a:latin typeface="+mn-lt"/>
              </a:rPr>
              <a:t>“</a:t>
            </a:r>
            <a:r>
              <a:rPr lang="en-US" i="1" dirty="0"/>
              <a:t>This I say, therefore, and testify in the Lord, that </a:t>
            </a:r>
            <a:r>
              <a:rPr lang="en-US" i="1" u="sng" dirty="0"/>
              <a:t>you should no longer walk as the rest of the Gentiles walk</a:t>
            </a:r>
            <a:r>
              <a:rPr lang="en-US" i="1" dirty="0"/>
              <a:t>, in the futility of their mind.”</a:t>
            </a:r>
            <a:br>
              <a:rPr lang="en-US" sz="1200" b="0" i="0" dirty="0">
                <a:solidFill>
                  <a:srgbClr val="000000"/>
                </a:solidFill>
                <a:effectLst/>
                <a:latin typeface="+mn-lt"/>
              </a:rPr>
            </a:br>
            <a:endParaRPr lang="en-US" sz="1200" b="0" i="0" dirty="0">
              <a:solidFill>
                <a:srgbClr val="000000"/>
              </a:solidFill>
              <a:effectLst/>
              <a:latin typeface="+mn-lt"/>
            </a:endParaRPr>
          </a:p>
          <a:p>
            <a:pPr algn="l"/>
            <a:endParaRPr lang="en-US" sz="1200" b="1" i="0" dirty="0">
              <a:solidFill>
                <a:srgbClr val="000000"/>
              </a:solidFill>
              <a:effectLst/>
              <a:latin typeface="+mn-lt"/>
            </a:endParaRPr>
          </a:p>
          <a:p>
            <a:pPr algn="l"/>
            <a:r>
              <a:rPr lang="en-US" sz="1200" b="1" i="0" dirty="0">
                <a:solidFill>
                  <a:srgbClr val="000000"/>
                </a:solidFill>
                <a:effectLst/>
                <a:latin typeface="+mn-lt"/>
              </a:rPr>
              <a:t>II.  SOME CROSSROADS OF LIFE.</a:t>
            </a:r>
            <a:endParaRPr lang="en-US" sz="1200" b="0" i="0" dirty="0">
              <a:solidFill>
                <a:srgbClr val="000000"/>
              </a:solidFill>
              <a:effectLst/>
              <a:latin typeface="+mn-lt"/>
            </a:endParaRPr>
          </a:p>
          <a:p>
            <a:pPr algn="l"/>
            <a:r>
              <a:rPr lang="en-US" sz="1200" b="0" i="0" dirty="0">
                <a:solidFill>
                  <a:srgbClr val="000000"/>
                </a:solidFill>
                <a:effectLst/>
                <a:latin typeface="+mn-lt"/>
              </a:rPr>
              <a:t>  A.  Will You Obey the Gospel &amp; Become a Christian?  (2 Cor. 6:2) Acts 2:36-38, 41; 4:4; 8:35-39; or… Acts 13:45; 17:32</a:t>
            </a:r>
            <a:br>
              <a:rPr lang="en-US" sz="1200" b="0" i="0" dirty="0">
                <a:solidFill>
                  <a:srgbClr val="000000"/>
                </a:solidFill>
                <a:effectLst/>
                <a:latin typeface="+mn-lt"/>
              </a:rPr>
            </a:br>
            <a:r>
              <a:rPr lang="en-US" sz="1200" b="0" i="0" dirty="0">
                <a:solidFill>
                  <a:srgbClr val="000000"/>
                </a:solidFill>
                <a:effectLst/>
                <a:latin typeface="+mn-lt"/>
              </a:rPr>
              <a:t>  B.  Will We Live in Sin or Above Sin? – Eph. 2:1-2; Rom. 6:1-2, 4-6; 1 Pet. 4:1-4; Jas. 4:4; 2 Pet. 2:9-10; 1 Pet. 2:9-12</a:t>
            </a:r>
            <a:br>
              <a:rPr lang="en-US" sz="1200" b="0" i="0" dirty="0">
                <a:solidFill>
                  <a:srgbClr val="000000"/>
                </a:solidFill>
                <a:effectLst/>
                <a:latin typeface="+mn-lt"/>
              </a:rPr>
            </a:br>
            <a:r>
              <a:rPr lang="en-US" sz="1200" b="0" i="0" dirty="0">
                <a:solidFill>
                  <a:srgbClr val="000000"/>
                </a:solidFill>
                <a:effectLst/>
                <a:latin typeface="+mn-lt"/>
              </a:rPr>
              <a:t>  C.  Will We Pay the Price it Costs to be a Disciple of Jesus?  Lk. 14:25-33 (Ezra 10:1-4) 2 Cor. 2:9; 7:9-11</a:t>
            </a:r>
            <a:br>
              <a:rPr lang="en-US" sz="1200" b="0" i="0" dirty="0">
                <a:solidFill>
                  <a:srgbClr val="000000"/>
                </a:solidFill>
                <a:effectLst/>
                <a:latin typeface="+mn-lt"/>
              </a:rPr>
            </a:br>
            <a:r>
              <a:rPr lang="en-US" sz="1200" b="0" i="0" dirty="0">
                <a:solidFill>
                  <a:srgbClr val="000000"/>
                </a:solidFill>
                <a:effectLst/>
                <a:latin typeface="+mn-lt"/>
              </a:rPr>
              <a:t>  D.  Will You Remember God when you are Young?  Eccl. 11:9-12:1; 1 Cor. 15:33-34.</a:t>
            </a:r>
            <a:br>
              <a:rPr lang="en-US" sz="1200" b="0" i="0" dirty="0">
                <a:solidFill>
                  <a:srgbClr val="000000"/>
                </a:solidFill>
                <a:effectLst/>
                <a:latin typeface="+mn-lt"/>
              </a:rPr>
            </a:br>
            <a:r>
              <a:rPr lang="en-US" sz="1200" b="0" i="0" dirty="0">
                <a:solidFill>
                  <a:srgbClr val="000000"/>
                </a:solidFill>
                <a:effectLst/>
                <a:latin typeface="+mn-lt"/>
              </a:rPr>
              <a:t>  E.  Will I Endure to the End?  Matt. 10:22; Heb. 10:36 (12:1); 2 Tim. 4:7-8; 2 Cor. 4:16-18 (Psa. 71:16; Tit. 2:2-3)</a:t>
            </a:r>
          </a:p>
          <a:p>
            <a:endParaRPr lang="en-US" sz="1200" dirty="0">
              <a:latin typeface="+mn-lt"/>
            </a:endParaRPr>
          </a:p>
          <a:p>
            <a:br>
              <a:rPr lang="en-US" sz="1200" i="1" dirty="0">
                <a:effectLst/>
                <a:latin typeface="+mn-lt"/>
              </a:rPr>
            </a:b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73A40-E0ED-420A-B53F-C5FF047AC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43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Which Path will you take?</a:t>
            </a:r>
          </a:p>
          <a:p>
            <a:pPr marL="628650" lvl="1" indent="-171450" algn="l">
              <a:buFont typeface="Arial" panose="020B0604020202020204" pitchFamily="34" charset="0"/>
              <a:buChar char="•"/>
            </a:pPr>
            <a:r>
              <a:rPr lang="en-US" sz="1200" b="1" i="0" dirty="0">
                <a:solidFill>
                  <a:srgbClr val="000000"/>
                </a:solidFill>
                <a:effectLst/>
                <a:latin typeface="+mn-lt"/>
              </a:rPr>
              <a:t>Will You Obey the Gospel &amp; Become a Christian?</a:t>
            </a:r>
          </a:p>
          <a:p>
            <a:pPr marL="0" lvl="0" indent="0" algn="l">
              <a:buFont typeface="Arial" panose="020B0604020202020204" pitchFamily="34" charset="0"/>
              <a:buNone/>
            </a:pPr>
            <a:r>
              <a:rPr lang="en-US" sz="1200" b="1" i="0" dirty="0">
                <a:solidFill>
                  <a:srgbClr val="000000"/>
                </a:solidFill>
                <a:effectLst/>
                <a:latin typeface="+mn-lt"/>
              </a:rPr>
              <a:t>(Acts 17:32-34), </a:t>
            </a:r>
            <a:r>
              <a:rPr lang="en-US" sz="1200" b="0" i="1" dirty="0">
                <a:solidFill>
                  <a:srgbClr val="000000"/>
                </a:solidFill>
                <a:effectLst/>
                <a:latin typeface="+mn-lt"/>
              </a:rPr>
              <a:t>“</a:t>
            </a:r>
            <a:r>
              <a:rPr lang="en-US" i="1" dirty="0"/>
              <a:t>And when they heard of the resurrection of the dead, some mocked, while others said, “We will hear you again on this matter.”</a:t>
            </a:r>
            <a:r>
              <a:rPr lang="en-US" i="1" baseline="30000" dirty="0"/>
              <a:t> 33</a:t>
            </a:r>
            <a:r>
              <a:rPr lang="en-US" i="1" dirty="0"/>
              <a:t> So Paul departed from among them.</a:t>
            </a:r>
            <a:r>
              <a:rPr lang="en-US" i="1" baseline="30000" dirty="0"/>
              <a:t> 34</a:t>
            </a:r>
            <a:r>
              <a:rPr lang="en-US" i="1" dirty="0"/>
              <a:t> However, some men joined him and believed, among them Dionysius the Areopagite, a woman named Damaris, and others with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[CLICK] Will You Live in Sin or Above Sin?</a:t>
            </a:r>
          </a:p>
          <a:p>
            <a:pPr marL="0" lvl="0" indent="0" algn="l">
              <a:buFont typeface="Arial" panose="020B0604020202020204" pitchFamily="34" charset="0"/>
              <a:buNone/>
            </a:pPr>
            <a:r>
              <a:rPr lang="en-US" sz="1200" b="1" i="0" dirty="0">
                <a:solidFill>
                  <a:srgbClr val="000000"/>
                </a:solidFill>
                <a:effectLst/>
                <a:latin typeface="+mn-lt"/>
              </a:rPr>
              <a:t>(Romans 6:1-2), </a:t>
            </a:r>
            <a:r>
              <a:rPr lang="en-US" sz="1200" b="0" i="1" dirty="0">
                <a:solidFill>
                  <a:srgbClr val="000000"/>
                </a:solidFill>
                <a:effectLst/>
                <a:latin typeface="+mn-lt"/>
              </a:rPr>
              <a:t>“</a:t>
            </a:r>
            <a:r>
              <a:rPr lang="en-US" i="1" dirty="0"/>
              <a:t>What shall we say then? Shall we continue in sin that grace may abound?</a:t>
            </a:r>
            <a:r>
              <a:rPr lang="en-US" i="1" baseline="30000" dirty="0"/>
              <a:t> 2</a:t>
            </a:r>
            <a:r>
              <a:rPr lang="en-US" i="1" dirty="0"/>
              <a:t> Certainly not! How shall we who died to sin live any longer in it?”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[CLICK] Will You Pay the Price it Costs to be a Disciple of Jesus?</a:t>
            </a:r>
          </a:p>
          <a:p>
            <a:pPr marL="0" lvl="0" indent="0" algn="l">
              <a:buFont typeface="Arial" panose="020B0604020202020204" pitchFamily="34" charset="0"/>
              <a:buNone/>
            </a:pPr>
            <a:r>
              <a:rPr lang="en-US" sz="1200" b="1" i="0" dirty="0">
                <a:solidFill>
                  <a:srgbClr val="000000"/>
                </a:solidFill>
                <a:effectLst/>
                <a:latin typeface="+mn-lt"/>
              </a:rPr>
              <a:t>(2 Corinthians 7:9-11), </a:t>
            </a:r>
            <a:r>
              <a:rPr lang="en-US" sz="1200" b="0" i="1" dirty="0">
                <a:solidFill>
                  <a:srgbClr val="000000"/>
                </a:solidFill>
                <a:effectLst/>
                <a:latin typeface="+mn-lt"/>
              </a:rPr>
              <a:t>“</a:t>
            </a:r>
            <a:r>
              <a:rPr lang="en-US" i="1" dirty="0"/>
              <a:t>Now I rejoice, not that you were made sorry, but that your sorrow led to repentance. For you were made sorry in a godly manner, that you might suffer loss from us in nothing.</a:t>
            </a:r>
            <a:r>
              <a:rPr lang="en-US" i="1" baseline="30000" dirty="0"/>
              <a:t> 10</a:t>
            </a:r>
            <a:r>
              <a:rPr lang="en-US" i="1" dirty="0"/>
              <a:t> For godly sorrow produces repentance leading to salvation, not to be regretted; but the sorrow of the world produces death.</a:t>
            </a:r>
            <a:r>
              <a:rPr lang="en-US" i="1" baseline="30000" dirty="0"/>
              <a:t> 11</a:t>
            </a:r>
            <a:r>
              <a:rPr lang="en-US" i="1" dirty="0"/>
              <a:t> 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[CLICK] Will You Remember God when you are Young?</a:t>
            </a:r>
          </a:p>
          <a:p>
            <a:pPr marL="0" lvl="0" indent="0" algn="l">
              <a:buFont typeface="Arial" panose="020B0604020202020204" pitchFamily="34" charset="0"/>
              <a:buNone/>
            </a:pPr>
            <a:r>
              <a:rPr lang="en-US" sz="1200" b="1" i="0" dirty="0">
                <a:solidFill>
                  <a:srgbClr val="000000"/>
                </a:solidFill>
                <a:effectLst/>
                <a:latin typeface="+mn-lt"/>
              </a:rPr>
              <a:t>(Ecclesiastes 11:9 – 12:1), </a:t>
            </a:r>
            <a:r>
              <a:rPr lang="en-US" sz="1200" b="0" i="1" dirty="0">
                <a:solidFill>
                  <a:srgbClr val="000000"/>
                </a:solidFill>
                <a:effectLst/>
                <a:latin typeface="+mn-lt"/>
              </a:rPr>
              <a:t>“</a:t>
            </a:r>
            <a:r>
              <a:rPr lang="en-US" i="1" dirty="0"/>
              <a:t>Rejoice, O young man, in your youth, and let your heart cheer you in the days of your youth; walk in the ways of your heart, and in the sight of your eyes; but know that for all these God will bring you into judgment. </a:t>
            </a:r>
            <a:r>
              <a:rPr lang="en-US" i="1" baseline="30000" dirty="0"/>
              <a:t>10</a:t>
            </a:r>
            <a:r>
              <a:rPr lang="en-US" i="1" dirty="0"/>
              <a:t> Therefore remove sorrow from your heart, and put away evil from your flesh, for childhood and youth are vanity. (12:1), ​</a:t>
            </a:r>
            <a:r>
              <a:rPr lang="en-US" i="1" baseline="30000" dirty="0"/>
              <a:t>1</a:t>
            </a:r>
            <a:r>
              <a:rPr lang="en-US" i="1" dirty="0"/>
              <a:t> Remember now your Creator in the days of your youth, before the difficult days come, and the years draw near when you say, “I have no pleasure in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[CLICK] Will You Endure to the End?</a:t>
            </a:r>
          </a:p>
          <a:p>
            <a:pPr marL="0" lvl="0" indent="0" algn="l">
              <a:buFont typeface="Arial" panose="020B0604020202020204" pitchFamily="34" charset="0"/>
              <a:buNone/>
            </a:pPr>
            <a:r>
              <a:rPr lang="en-US" sz="1200" b="1" i="0" dirty="0">
                <a:solidFill>
                  <a:srgbClr val="000000"/>
                </a:solidFill>
                <a:effectLst/>
                <a:latin typeface="+mn-lt"/>
              </a:rPr>
              <a:t>(2 Timothy 4:7-8), </a:t>
            </a:r>
            <a:r>
              <a:rPr lang="en-US" sz="1200" b="0" i="1" dirty="0">
                <a:solidFill>
                  <a:srgbClr val="000000"/>
                </a:solidFill>
                <a:effectLst/>
                <a:latin typeface="+mn-lt"/>
              </a:rPr>
              <a:t>“</a:t>
            </a:r>
            <a:r>
              <a:rPr lang="en-US" i="1" dirty="0"/>
              <a:t>I have fought the good fight, I have finished the race, I have kept the faith.</a:t>
            </a:r>
            <a:r>
              <a:rPr lang="en-US" i="1" baseline="30000" dirty="0"/>
              <a:t> 8</a:t>
            </a:r>
            <a:r>
              <a:rPr lang="en-US" i="1" dirty="0"/>
              <a:t> Finally, there is laid up for me the crown of righteousness, which the Lord, the righteous Judge, will give to me on that Day, and not to me only but also to all who have loved His appearing.”</a:t>
            </a:r>
            <a:endParaRPr lang="en-US" sz="1200" b="0" i="1" dirty="0">
              <a:solidFill>
                <a:srgbClr val="000000"/>
              </a:solidFill>
              <a:effectLst/>
              <a:latin typeface="+mn-lt"/>
            </a:endParaRPr>
          </a:p>
          <a:p>
            <a:endParaRPr lang="en-US" sz="1200" dirty="0">
              <a:latin typeface="+mn-lt"/>
            </a:endParaRPr>
          </a:p>
          <a:p>
            <a:br>
              <a:rPr lang="en-US" sz="1200" i="1" dirty="0">
                <a:effectLst/>
                <a:latin typeface="+mn-lt"/>
              </a:rPr>
            </a:b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73A40-E0ED-420A-B53F-C5FF047AC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It is my prayer that all here today will make the correct choices to maintain their path on the difficult way that leads to life.</a:t>
            </a:r>
          </a:p>
          <a:p>
            <a:pPr marL="171450" indent="-171450" algn="l">
              <a:buFont typeface="Arial" panose="020B0604020202020204" pitchFamily="34" charset="0"/>
              <a:buChar char="•"/>
            </a:pPr>
            <a:r>
              <a:rPr lang="en-US" sz="1200" b="1" i="0" dirty="0">
                <a:solidFill>
                  <a:srgbClr val="000000"/>
                </a:solidFill>
                <a:effectLst/>
                <a:latin typeface="+mn-lt"/>
              </a:rPr>
              <a:t>May we all be able to say as Paul said, “I have fought the good fight.”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73A40-E0ED-420A-B53F-C5FF047AC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82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9CC0-1A79-599D-551E-86EE83579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0BD071-32C7-B20D-697F-2861D1982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CF3DE-4F83-3DCD-777B-7D612D1221AB}"/>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23594269-AA2F-6B3B-8FC3-C3BE7998E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E9D44-3770-A724-840B-766517ABF239}"/>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388190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A515-71CE-9D33-F862-80FEBC41D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F6650-F00C-3736-4CCA-71027AC33F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CE646-5AFF-0059-1979-2E69BA28CFC7}"/>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9EAE612E-9E9A-02EA-B820-AB1842882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54309-53FA-E269-1608-ACC6E7E200CB}"/>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186349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6C1ABC-8260-9513-4FA1-07CF019858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24932B-3B58-5FAD-5BFC-55AAB9143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04EE4-5FC6-DA8E-9F0B-083CA3A7BFD8}"/>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B95CC5C4-9081-F693-878C-68DCCE36E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905F3-8371-3FFE-6EC7-C9D751D4E966}"/>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410720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C86-81B1-45E0-2269-9FCA917C2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7464A-6974-D706-B8E0-9147639A60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36106-8CE7-30CA-AEB4-7C2203F0F8A9}"/>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F86FCFE1-1EB1-C9CD-A25F-A55415378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E130A-1467-9D3E-98BB-F6B582A4C854}"/>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34769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110-8108-E79F-C936-0C61097E9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97EFE-42F0-A42D-05D8-23F0FBBC3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FC475-8113-4223-8C77-96C9E4D57631}"/>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75C8F293-4961-F376-DD41-1F9B95BC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2CEDB-6738-F952-8A7D-30FDBCDC26AD}"/>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421199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85AE-4082-2CDF-99F2-00A8EC430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60724-6736-2DBB-5ACC-A82AA1252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10CF56-5DB0-54C0-4076-D61A107D6F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98F09B-A748-6415-531B-A8056367ACD2}"/>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6" name="Footer Placeholder 5">
            <a:extLst>
              <a:ext uri="{FF2B5EF4-FFF2-40B4-BE49-F238E27FC236}">
                <a16:creationId xmlns:a16="http://schemas.microsoft.com/office/drawing/2014/main" id="{B4B84310-193E-5330-8D0D-BF933A4E3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98DFC-E438-2E9D-714C-26E6E42A348D}"/>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21725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1B4-A5A1-78E5-5EF2-7C7935F19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BB2B7-ABBB-D601-2F25-B2ED749D0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C3F4C-E0F0-4BD7-B39E-0341A38CE7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A5BC67-CE78-A641-3FD7-600559D44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FE0D9-8E1A-7B0E-D256-0B09FF5B6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9616E2-8FFB-5A32-428C-A7F17C4F4916}"/>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8" name="Footer Placeholder 7">
            <a:extLst>
              <a:ext uri="{FF2B5EF4-FFF2-40B4-BE49-F238E27FC236}">
                <a16:creationId xmlns:a16="http://schemas.microsoft.com/office/drawing/2014/main" id="{F4978CCB-648A-3639-10C4-01662A7FF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7C7722-FD33-B6E5-9CD2-58E8DDF6C8FC}"/>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393973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4933-1183-C5BF-2B9C-EBBFDD079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F583B5-B5B0-E7DD-BD1A-F27BF78AF68C}"/>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4" name="Footer Placeholder 3">
            <a:extLst>
              <a:ext uri="{FF2B5EF4-FFF2-40B4-BE49-F238E27FC236}">
                <a16:creationId xmlns:a16="http://schemas.microsoft.com/office/drawing/2014/main" id="{36418DE9-7CFD-9637-0C8E-1C2B410AF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D1CF1B-13B6-D009-72F5-FE3DE595C2CA}"/>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379788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30200-254F-3D06-7B39-B4795174FC7E}"/>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3" name="Footer Placeholder 2">
            <a:extLst>
              <a:ext uri="{FF2B5EF4-FFF2-40B4-BE49-F238E27FC236}">
                <a16:creationId xmlns:a16="http://schemas.microsoft.com/office/drawing/2014/main" id="{85E00A80-C43E-CBEF-2501-C5B60ED74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F7D7F-5D3D-C34B-13FB-C358DC28731D}"/>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60416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7AF2-A72E-44F5-3A75-0FA755D97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EC97C-E733-30C1-4430-02FA4C3B5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9C5C2-6ED9-ACFE-6129-C0A37C12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C6ACF-B033-346A-5220-075C4761D275}"/>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6" name="Footer Placeholder 5">
            <a:extLst>
              <a:ext uri="{FF2B5EF4-FFF2-40B4-BE49-F238E27FC236}">
                <a16:creationId xmlns:a16="http://schemas.microsoft.com/office/drawing/2014/main" id="{77A430AB-F318-7CC4-0F0B-A1CE11C46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71B71-DDB4-8F25-C5BD-251F7FECEB2E}"/>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208241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B53D-CDF7-84AB-9242-B2A7392A1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CDA03-8CBE-4F01-AB2C-B223B4E59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81C4A-8EFC-FE70-6DF7-FD09BD77F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6510B-3BFD-509A-DDC7-5D19847EFE45}"/>
              </a:ext>
            </a:extLst>
          </p:cNvPr>
          <p:cNvSpPr>
            <a:spLocks noGrp="1"/>
          </p:cNvSpPr>
          <p:nvPr>
            <p:ph type="dt" sz="half" idx="10"/>
          </p:nvPr>
        </p:nvSpPr>
        <p:spPr/>
        <p:txBody>
          <a:bodyPr/>
          <a:lstStyle/>
          <a:p>
            <a:fld id="{4D97BE63-A3E5-4D28-9689-550EE0E300C2}" type="datetimeFigureOut">
              <a:rPr lang="en-US" smtClean="0"/>
              <a:t>12/14/2022</a:t>
            </a:fld>
            <a:endParaRPr lang="en-US"/>
          </a:p>
        </p:txBody>
      </p:sp>
      <p:sp>
        <p:nvSpPr>
          <p:cNvPr id="6" name="Footer Placeholder 5">
            <a:extLst>
              <a:ext uri="{FF2B5EF4-FFF2-40B4-BE49-F238E27FC236}">
                <a16:creationId xmlns:a16="http://schemas.microsoft.com/office/drawing/2014/main" id="{836919A5-13CD-5C1A-C5CE-B76CAD777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8DAAC-591C-B50B-B27A-335871463090}"/>
              </a:ext>
            </a:extLst>
          </p:cNvPr>
          <p:cNvSpPr>
            <a:spLocks noGrp="1"/>
          </p:cNvSpPr>
          <p:nvPr>
            <p:ph type="sldNum" sz="quarter" idx="12"/>
          </p:nvPr>
        </p:nvSpPr>
        <p:spPr/>
        <p:txBody>
          <a:bodyPr/>
          <a:lstStyle/>
          <a:p>
            <a:fld id="{F3104703-F71E-48D6-A1B1-A31374150512}" type="slidenum">
              <a:rPr lang="en-US" smtClean="0"/>
              <a:t>‹#›</a:t>
            </a:fld>
            <a:endParaRPr lang="en-US"/>
          </a:p>
        </p:txBody>
      </p:sp>
    </p:spTree>
    <p:extLst>
      <p:ext uri="{BB962C8B-B14F-4D97-AF65-F5344CB8AC3E}">
        <p14:creationId xmlns:p14="http://schemas.microsoft.com/office/powerpoint/2010/main" val="21679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69FCA-1399-DF58-12B4-8C88785F1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8131E-E7A1-F3BA-1AB1-7A5602074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D48A-A095-BF2D-A801-C271CFD4E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7BE63-A3E5-4D28-9689-550EE0E300C2}" type="datetimeFigureOut">
              <a:rPr lang="en-US" smtClean="0"/>
              <a:t>12/14/2022</a:t>
            </a:fld>
            <a:endParaRPr lang="en-US"/>
          </a:p>
        </p:txBody>
      </p:sp>
      <p:sp>
        <p:nvSpPr>
          <p:cNvPr id="5" name="Footer Placeholder 4">
            <a:extLst>
              <a:ext uri="{FF2B5EF4-FFF2-40B4-BE49-F238E27FC236}">
                <a16:creationId xmlns:a16="http://schemas.microsoft.com/office/drawing/2014/main" id="{E9770EF5-F51A-C905-3043-996F369A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89E5E-9E45-9356-9F5D-4245E408A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04703-F71E-48D6-A1B1-A31374150512}" type="slidenum">
              <a:rPr lang="en-US" smtClean="0"/>
              <a:t>‹#›</a:t>
            </a:fld>
            <a:endParaRPr lang="en-US"/>
          </a:p>
        </p:txBody>
      </p:sp>
    </p:spTree>
    <p:extLst>
      <p:ext uri="{BB962C8B-B14F-4D97-AF65-F5344CB8AC3E}">
        <p14:creationId xmlns:p14="http://schemas.microsoft.com/office/powerpoint/2010/main" val="279578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366633F-D13C-0333-F851-AD958F1D7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 y="0"/>
            <a:ext cx="12192000" cy="6858000"/>
          </a:xfrm>
          <a:prstGeom prst="rect">
            <a:avLst/>
          </a:prstGeom>
        </p:spPr>
      </p:pic>
      <p:sp>
        <p:nvSpPr>
          <p:cNvPr id="3" name="Subtitle 2">
            <a:extLst>
              <a:ext uri="{FF2B5EF4-FFF2-40B4-BE49-F238E27FC236}">
                <a16:creationId xmlns:a16="http://schemas.microsoft.com/office/drawing/2014/main" id="{509E9A14-69A0-899F-3F44-8B10A73FCD2B}"/>
              </a:ext>
            </a:extLst>
          </p:cNvPr>
          <p:cNvSpPr>
            <a:spLocks noGrp="1"/>
          </p:cNvSpPr>
          <p:nvPr>
            <p:ph type="subTitle" idx="1"/>
          </p:nvPr>
        </p:nvSpPr>
        <p:spPr>
          <a:xfrm>
            <a:off x="526466" y="2388380"/>
            <a:ext cx="3969334" cy="888220"/>
          </a:xfrm>
        </p:spPr>
        <p:txBody>
          <a:bodyPr>
            <a:normAutofit/>
          </a:bodyPr>
          <a:lstStyle/>
          <a:p>
            <a:pPr algn="l"/>
            <a:r>
              <a:rPr lang="en-US" sz="4000" dirty="0">
                <a:solidFill>
                  <a:schemeClr val="accent4">
                    <a:lumMod val="20000"/>
                    <a:lumOff val="80000"/>
                  </a:schemeClr>
                </a:solidFill>
                <a:effectLst>
                  <a:outerShdw blurRad="25400" dist="50800" dir="5400000" algn="t" rotWithShape="0">
                    <a:prstClr val="black">
                      <a:alpha val="40000"/>
                    </a:prstClr>
                  </a:outerShdw>
                </a:effectLst>
              </a:rPr>
              <a:t>Jeremiah 6:16-19</a:t>
            </a:r>
          </a:p>
        </p:txBody>
      </p:sp>
    </p:spTree>
    <p:extLst>
      <p:ext uri="{BB962C8B-B14F-4D97-AF65-F5344CB8AC3E}">
        <p14:creationId xmlns:p14="http://schemas.microsoft.com/office/powerpoint/2010/main" val="1945636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0"/>
                                        <p:tgtEl>
                                          <p:spTgt spid="7"/>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9E9A14-69A0-899F-3F44-8B10A73FCD2B}"/>
              </a:ext>
            </a:extLst>
          </p:cNvPr>
          <p:cNvSpPr>
            <a:spLocks noGrp="1"/>
          </p:cNvSpPr>
          <p:nvPr>
            <p:ph type="subTitle" idx="1"/>
          </p:nvPr>
        </p:nvSpPr>
        <p:spPr>
          <a:xfrm>
            <a:off x="524933" y="2522000"/>
            <a:ext cx="11023599" cy="3997333"/>
          </a:xfrm>
          <a:solidFill>
            <a:srgbClr val="DD5D5A">
              <a:alpha val="55000"/>
            </a:srgbClr>
          </a:solidFill>
          <a:effectLst>
            <a:softEdge rad="127000"/>
          </a:effectLst>
        </p:spPr>
        <p:txBody>
          <a:bodyPr lIns="182880" tIns="457200" rIns="182880" bIns="365760">
            <a:noAutofit/>
          </a:bodyPr>
          <a:lstStyle/>
          <a:p>
            <a:r>
              <a:rPr lang="en-US" sz="4800" dirty="0">
                <a:effectLst>
                  <a:outerShdw blurRad="38100" dist="50800" dir="5400000" algn="t" rotWithShape="0">
                    <a:schemeClr val="bg1">
                      <a:alpha val="40000"/>
                    </a:schemeClr>
                  </a:outerShdw>
                </a:effectLst>
                <a:latin typeface="Intro Rust Base" panose="00000500000000000000" pitchFamily="50" charset="0"/>
              </a:rPr>
              <a:t>The Highway of Holiness</a:t>
            </a:r>
          </a:p>
          <a:p>
            <a:r>
              <a:rPr lang="en-US" sz="4000" dirty="0">
                <a:solidFill>
                  <a:schemeClr val="accent4">
                    <a:lumMod val="60000"/>
                    <a:lumOff val="40000"/>
                  </a:schemeClr>
                </a:solidFill>
                <a:effectLst>
                  <a:outerShdw blurRad="38100" dist="50800" dir="5400000" algn="t" rotWithShape="0">
                    <a:schemeClr val="tx1">
                      <a:alpha val="40000"/>
                    </a:schemeClr>
                  </a:outerShdw>
                </a:effectLst>
              </a:rPr>
              <a:t>Matt. 7:14; Psa. 23:3; Prov. 2:20-22; Heb. 12:12-13</a:t>
            </a:r>
          </a:p>
          <a:p>
            <a:endParaRPr lang="en-US" sz="1400" dirty="0">
              <a:effectLst>
                <a:outerShdw blurRad="38100" dist="50800" dir="5400000" algn="t" rotWithShape="0">
                  <a:schemeClr val="bg1">
                    <a:alpha val="40000"/>
                  </a:schemeClr>
                </a:outerShdw>
              </a:effectLst>
            </a:endParaRPr>
          </a:p>
          <a:p>
            <a:r>
              <a:rPr lang="en-US" sz="4800" dirty="0">
                <a:effectLst>
                  <a:outerShdw blurRad="38100" dist="50800" dir="5400000" algn="t" rotWithShape="0">
                    <a:schemeClr val="bg1">
                      <a:alpha val="40000"/>
                    </a:schemeClr>
                  </a:outerShdw>
                </a:effectLst>
                <a:latin typeface="Intro Rust Base" panose="00000500000000000000" pitchFamily="50" charset="0"/>
              </a:rPr>
              <a:t>The Way of Destruction</a:t>
            </a:r>
          </a:p>
          <a:p>
            <a:r>
              <a:rPr lang="en-US" sz="4000" dirty="0">
                <a:solidFill>
                  <a:schemeClr val="accent4">
                    <a:lumMod val="60000"/>
                    <a:lumOff val="40000"/>
                  </a:schemeClr>
                </a:solidFill>
                <a:effectLst>
                  <a:outerShdw blurRad="38100" dist="50800" dir="5400000" algn="t" rotWithShape="0">
                    <a:schemeClr val="tx1">
                      <a:alpha val="40000"/>
                    </a:schemeClr>
                  </a:outerShdw>
                </a:effectLst>
              </a:rPr>
              <a:t>Matt. 7:13; Psa. 1:1; Prov. 12:15; Eph. 4:17</a:t>
            </a:r>
          </a:p>
        </p:txBody>
      </p:sp>
      <p:sp>
        <p:nvSpPr>
          <p:cNvPr id="2" name="TextBox 1">
            <a:extLst>
              <a:ext uri="{FF2B5EF4-FFF2-40B4-BE49-F238E27FC236}">
                <a16:creationId xmlns:a16="http://schemas.microsoft.com/office/drawing/2014/main" id="{B8DB11C7-A494-73F5-7B9D-6B7F04078485}"/>
              </a:ext>
            </a:extLst>
          </p:cNvPr>
          <p:cNvSpPr txBox="1"/>
          <p:nvPr/>
        </p:nvSpPr>
        <p:spPr>
          <a:xfrm>
            <a:off x="524933" y="238892"/>
            <a:ext cx="11023599" cy="2215991"/>
          </a:xfrm>
          <a:prstGeom prst="rect">
            <a:avLst/>
          </a:prstGeom>
          <a:solidFill>
            <a:srgbClr val="DD5D5A">
              <a:alpha val="55000"/>
            </a:srgbClr>
          </a:solidFill>
          <a:ln>
            <a:noFill/>
          </a:ln>
          <a:effectLst>
            <a:softEdge rad="127000"/>
          </a:effectLst>
        </p:spPr>
        <p:txBody>
          <a:bodyPr wrap="square" lIns="274320" tIns="274320" rIns="274320" bIns="274320" rtlCol="0">
            <a:spAutoFit/>
          </a:bodyPr>
          <a:lstStyle/>
          <a:p>
            <a:pPr algn="ctr"/>
            <a:r>
              <a:rPr lang="en-US" sz="5400" dirty="0">
                <a:effectLst>
                  <a:outerShdw blurRad="38100" dist="50800" dir="2700000" algn="tl" rotWithShape="0">
                    <a:schemeClr val="bg1">
                      <a:alpha val="40000"/>
                    </a:schemeClr>
                  </a:outerShdw>
                </a:effectLst>
                <a:latin typeface="Intro Rust Base" panose="00000500000000000000" pitchFamily="50" charset="0"/>
                <a:cs typeface="Aharoni" panose="02010803020104030203" pitchFamily="2" charset="-79"/>
              </a:rPr>
              <a:t>Two Paths Each Man</a:t>
            </a:r>
            <a:br>
              <a:rPr lang="en-US" sz="5400" dirty="0">
                <a:effectLst>
                  <a:outerShdw blurRad="38100" dist="50800" dir="2700000" algn="tl" rotWithShape="0">
                    <a:schemeClr val="bg1">
                      <a:alpha val="40000"/>
                    </a:schemeClr>
                  </a:outerShdw>
                </a:effectLst>
                <a:latin typeface="Intro Rust Base" panose="00000500000000000000" pitchFamily="50" charset="0"/>
                <a:cs typeface="Aharoni" panose="02010803020104030203" pitchFamily="2" charset="-79"/>
              </a:rPr>
            </a:br>
            <a:r>
              <a:rPr lang="en-US" sz="5400" dirty="0">
                <a:effectLst>
                  <a:outerShdw blurRad="38100" dist="50800" dir="2700000" algn="tl" rotWithShape="0">
                    <a:schemeClr val="bg1">
                      <a:alpha val="40000"/>
                    </a:schemeClr>
                  </a:outerShdw>
                </a:effectLst>
                <a:latin typeface="Intro Rust Base" panose="00000500000000000000" pitchFamily="50" charset="0"/>
                <a:cs typeface="Aharoni" panose="02010803020104030203" pitchFamily="2" charset="-79"/>
              </a:rPr>
              <a:t>Can Take</a:t>
            </a:r>
          </a:p>
        </p:txBody>
      </p:sp>
    </p:spTree>
    <p:extLst>
      <p:ext uri="{BB962C8B-B14F-4D97-AF65-F5344CB8AC3E}">
        <p14:creationId xmlns:p14="http://schemas.microsoft.com/office/powerpoint/2010/main" val="2429012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9E9A14-69A0-899F-3F44-8B10A73FCD2B}"/>
              </a:ext>
            </a:extLst>
          </p:cNvPr>
          <p:cNvSpPr>
            <a:spLocks noGrp="1"/>
          </p:cNvSpPr>
          <p:nvPr>
            <p:ph type="subTitle" idx="1"/>
          </p:nvPr>
        </p:nvSpPr>
        <p:spPr>
          <a:xfrm>
            <a:off x="524934" y="1505357"/>
            <a:ext cx="11125200" cy="5064776"/>
          </a:xfrm>
          <a:solidFill>
            <a:srgbClr val="DD5D5A">
              <a:alpha val="55000"/>
            </a:srgbClr>
          </a:solidFill>
          <a:effectLst>
            <a:softEdge rad="127000"/>
          </a:effectLst>
        </p:spPr>
        <p:txBody>
          <a:bodyPr lIns="182880" tIns="365760" rIns="182880" bIns="365760">
            <a:noAutofit/>
          </a:bodyPr>
          <a:lstStyle/>
          <a:p>
            <a:pPr marL="693738" indent="-515938" algn="l">
              <a:buFont typeface="Arial" panose="020B0604020202020204" pitchFamily="34" charset="0"/>
              <a:buChar char="•"/>
            </a:pPr>
            <a:r>
              <a:rPr lang="en-US" sz="4000" b="1" dirty="0">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Will you obey the gospel? </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(Acts 17:32-34)</a:t>
            </a:r>
          </a:p>
          <a:p>
            <a:pPr marL="693738" indent="-515938" algn="l">
              <a:buFont typeface="Arial" panose="020B0604020202020204" pitchFamily="34" charset="0"/>
              <a:buChar char="•"/>
            </a:pPr>
            <a:r>
              <a:rPr lang="en-US" sz="4000" b="1" dirty="0">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Will you live above sin? </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(Romans 6:1-2)</a:t>
            </a:r>
          </a:p>
          <a:p>
            <a:pPr marL="693738" indent="-515938" algn="l">
              <a:buFont typeface="Arial" panose="020B0604020202020204" pitchFamily="34" charset="0"/>
              <a:buChar char="•"/>
            </a:pPr>
            <a:r>
              <a:rPr lang="en-US" sz="4000" b="1" dirty="0">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Will you pay the price to be a disciple?                        </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(2 Corinthians 7:9-11)</a:t>
            </a:r>
          </a:p>
          <a:p>
            <a:pPr marL="693738" indent="-515938" algn="l">
              <a:buFont typeface="Arial" panose="020B0604020202020204" pitchFamily="34" charset="0"/>
              <a:buChar char="•"/>
            </a:pPr>
            <a:r>
              <a:rPr lang="en-US" sz="4000" b="1" dirty="0">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Will you remember God while young?                  </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a:t>
            </a:r>
            <a:r>
              <a:rPr lang="en-US" sz="4000" dirty="0" err="1">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Ecclesiates</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 11:9 – 12:1)</a:t>
            </a:r>
          </a:p>
          <a:p>
            <a:pPr marL="627063" indent="-515938" algn="l">
              <a:buFont typeface="Arial" panose="020B0604020202020204" pitchFamily="34" charset="0"/>
              <a:buChar char="•"/>
            </a:pPr>
            <a:r>
              <a:rPr lang="en-US" sz="4000" b="1" dirty="0">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Will you endure to the end? </a:t>
            </a:r>
            <a:r>
              <a:rPr lang="en-US" sz="4000" dirty="0">
                <a:solidFill>
                  <a:schemeClr val="accent4">
                    <a:lumMod val="60000"/>
                    <a:lumOff val="40000"/>
                  </a:schemeClr>
                </a:solidFill>
                <a:effectLst>
                  <a:outerShdw blurRad="38100" dist="38100" dir="5400000" algn="t" rotWithShape="0">
                    <a:schemeClr val="bg1">
                      <a:alpha val="40000"/>
                    </a:schemeClr>
                  </a:outerShdw>
                </a:effectLst>
                <a:latin typeface="Calibri" panose="020F0502020204030204" pitchFamily="34" charset="0"/>
                <a:cs typeface="Calibri" panose="020F0502020204030204" pitchFamily="34" charset="0"/>
              </a:rPr>
              <a:t>(2 Timothy 4:7-8)</a:t>
            </a:r>
          </a:p>
        </p:txBody>
      </p:sp>
      <p:sp>
        <p:nvSpPr>
          <p:cNvPr id="2" name="TextBox 1">
            <a:extLst>
              <a:ext uri="{FF2B5EF4-FFF2-40B4-BE49-F238E27FC236}">
                <a16:creationId xmlns:a16="http://schemas.microsoft.com/office/drawing/2014/main" id="{B8DB11C7-A494-73F5-7B9D-6B7F04078485}"/>
              </a:ext>
            </a:extLst>
          </p:cNvPr>
          <p:cNvSpPr txBox="1"/>
          <p:nvPr/>
        </p:nvSpPr>
        <p:spPr>
          <a:xfrm>
            <a:off x="524934" y="137294"/>
            <a:ext cx="11125200" cy="1384995"/>
          </a:xfrm>
          <a:prstGeom prst="rect">
            <a:avLst/>
          </a:prstGeom>
          <a:solidFill>
            <a:srgbClr val="DD5D5A">
              <a:alpha val="55000"/>
            </a:srgbClr>
          </a:solidFill>
          <a:ln>
            <a:noFill/>
          </a:ln>
          <a:effectLst>
            <a:softEdge rad="127000"/>
          </a:effectLst>
        </p:spPr>
        <p:txBody>
          <a:bodyPr wrap="square" lIns="274320" tIns="274320" rIns="274320" bIns="2743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50800" dir="2700000" algn="tl" rotWithShape="0">
                    <a:prstClr val="white">
                      <a:alpha val="40000"/>
                    </a:prstClr>
                  </a:outerShdw>
                </a:effectLst>
                <a:uLnTx/>
                <a:uFillTx/>
                <a:latin typeface="Intro Rust Base" panose="00000500000000000000" pitchFamily="50" charset="0"/>
                <a:ea typeface="+mn-ea"/>
                <a:cs typeface="Aharoni" panose="02010803020104030203" pitchFamily="2" charset="-79"/>
              </a:rPr>
              <a:t>Which Path Will You Take?</a:t>
            </a:r>
          </a:p>
        </p:txBody>
      </p:sp>
    </p:spTree>
    <p:extLst>
      <p:ext uri="{BB962C8B-B14F-4D97-AF65-F5344CB8AC3E}">
        <p14:creationId xmlns:p14="http://schemas.microsoft.com/office/powerpoint/2010/main" val="2721683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50DF7CE-F960-E509-29BE-9395E08D3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509E9A14-69A0-899F-3F44-8B10A73FCD2B}"/>
              </a:ext>
            </a:extLst>
          </p:cNvPr>
          <p:cNvSpPr>
            <a:spLocks noGrp="1"/>
          </p:cNvSpPr>
          <p:nvPr>
            <p:ph type="subTitle" idx="1"/>
          </p:nvPr>
        </p:nvSpPr>
        <p:spPr>
          <a:xfrm>
            <a:off x="526465" y="2473045"/>
            <a:ext cx="10141535" cy="888220"/>
          </a:xfrm>
        </p:spPr>
        <p:txBody>
          <a:bodyPr>
            <a:normAutofit/>
          </a:bodyPr>
          <a:lstStyle/>
          <a:p>
            <a:pPr algn="l"/>
            <a:r>
              <a:rPr lang="en-US" sz="4000" dirty="0">
                <a:solidFill>
                  <a:schemeClr val="accent4">
                    <a:lumMod val="20000"/>
                    <a:lumOff val="80000"/>
                  </a:schemeClr>
                </a:solidFill>
                <a:effectLst>
                  <a:outerShdw blurRad="25400" dist="50800" dir="5400000" algn="t" rotWithShape="0">
                    <a:prstClr val="black">
                      <a:alpha val="40000"/>
                    </a:prstClr>
                  </a:outerShdw>
                </a:effectLst>
              </a:rPr>
              <a:t>Take the path of service and obedience to God!</a:t>
            </a:r>
          </a:p>
        </p:txBody>
      </p:sp>
    </p:spTree>
    <p:extLst>
      <p:ext uri="{BB962C8B-B14F-4D97-AF65-F5344CB8AC3E}">
        <p14:creationId xmlns:p14="http://schemas.microsoft.com/office/powerpoint/2010/main" val="322337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2327</Words>
  <Application>Microsoft Office PowerPoint</Application>
  <PresentationFormat>Widescreen</PresentationFormat>
  <Paragraphs>83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Intro Rust Base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2022-12-14T01:44:50Z</dcterms:created>
  <dcterms:modified xsi:type="dcterms:W3CDTF">2022-12-14T20:28:02Z</dcterms:modified>
</cp:coreProperties>
</file>