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9" r:id="rId2"/>
    <p:sldId id="256" r:id="rId3"/>
    <p:sldId id="261" r:id="rId4"/>
    <p:sldId id="262" r:id="rId5"/>
    <p:sldId id="263" r:id="rId6"/>
    <p:sldId id="258" r:id="rId7"/>
    <p:sldId id="265" r:id="rId8"/>
    <p:sldId id="266" r:id="rId9"/>
    <p:sldId id="259" r:id="rId10"/>
    <p:sldId id="267" r:id="rId11"/>
    <p:sldId id="268" r:id="rId12"/>
    <p:sldId id="257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62298" autoAdjust="0"/>
  </p:normalViewPr>
  <p:slideViewPr>
    <p:cSldViewPr snapToGrid="0">
      <p:cViewPr varScale="1">
        <p:scale>
          <a:sx n="43" d="100"/>
          <a:sy n="43" d="100"/>
        </p:scale>
        <p:origin x="210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196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At the Crossroads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July 13, 2014 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West Side church of Christ, Stan Cox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2F899-3CC2-44E2-AA64-5504C9C50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18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C8F0B-8680-4F3D-A750-5BF7B066589E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EB124-35EC-4FD6-A167-84E4AC526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04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 a sermon</a:t>
            </a:r>
            <a:r>
              <a:rPr lang="en-US" baseline="0" dirty="0" smtClean="0"/>
              <a:t> by Joe Price (The Spirit’s Sword, August 2004)</a:t>
            </a:r>
          </a:p>
          <a:p>
            <a:r>
              <a:rPr lang="en-US" baseline="0" dirty="0" smtClean="0"/>
              <a:t>Print Slides: 2,5,12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EB124-35EC-4FD6-A167-84E4AC5266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051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 smtClean="0"/>
              <a:t>Quote:  Contrast saved to lost.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Should not continue in sin!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Jesus’ addresses</a:t>
            </a:r>
            <a:r>
              <a:rPr lang="en-US" baseline="0" dirty="0" smtClean="0"/>
              <a:t> a multitude on the cost of following Him.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Wonderful passage of wisdom concerning importance of serving God before the bitter consequences of sin can ruin a life.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See also VS. 29 and VS. 31 (Apostasy of the believer is possible, and terrible in consequence)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EB124-35EC-4FD6-A167-84E4AC5266A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989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EB124-35EC-4FD6-A167-84E4AC5266A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51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Psalm 25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i="1" dirty="0" smtClean="0"/>
              <a:t>(4-5)</a:t>
            </a:r>
            <a:r>
              <a:rPr lang="en-US" b="1" i="1" baseline="0" dirty="0" smtClean="0"/>
              <a:t> </a:t>
            </a:r>
            <a:r>
              <a:rPr lang="en-US" baseline="0" dirty="0" smtClean="0"/>
              <a:t>Desire to know the “paths” of God.  (Needs direction)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i="1" baseline="0" dirty="0" smtClean="0"/>
              <a:t>(9-10) </a:t>
            </a:r>
            <a:r>
              <a:rPr lang="en-US" baseline="0" dirty="0" smtClean="0"/>
              <a:t>Humble ourselves to obtain the direction to mercy and truth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We all stand at crossroads during life:  Path we choose has life-changing effects.</a:t>
            </a:r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EB124-35EC-4FD6-A167-84E4AC5266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66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Joshua’s charge to Israel near</a:t>
            </a:r>
            <a:r>
              <a:rPr lang="en-US" baseline="0" dirty="0" smtClean="0"/>
              <a:t> the end of his life, after the land was won…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Israel’s answer:</a:t>
            </a:r>
          </a:p>
          <a:p>
            <a:endParaRPr lang="en-US" baseline="0" dirty="0" smtClean="0"/>
          </a:p>
          <a:p>
            <a:r>
              <a:rPr lang="en-US" b="1" dirty="0" smtClean="0"/>
              <a:t>(24),</a:t>
            </a:r>
            <a:r>
              <a:rPr lang="en-US" baseline="0" dirty="0" smtClean="0"/>
              <a:t> </a:t>
            </a:r>
            <a:r>
              <a:rPr lang="en-US" i="1" baseline="0" dirty="0" smtClean="0"/>
              <a:t>“</a:t>
            </a:r>
            <a:r>
              <a:rPr lang="en-US" i="1" dirty="0" smtClean="0"/>
              <a:t>And the people said to Joshua, ‘The </a:t>
            </a:r>
            <a:r>
              <a:rPr lang="en-US" i="1" cap="small" dirty="0" smtClean="0">
                <a:effectLst/>
              </a:rPr>
              <a:t>Lord</a:t>
            </a:r>
            <a:r>
              <a:rPr lang="en-US" i="1" dirty="0" smtClean="0"/>
              <a:t> our God we will serve, and His voice we will obey!’”</a:t>
            </a:r>
          </a:p>
          <a:p>
            <a:endParaRPr lang="en-US" i="1" dirty="0" smtClean="0"/>
          </a:p>
          <a:p>
            <a:r>
              <a:rPr lang="en-US" b="1" i="0" dirty="0" smtClean="0"/>
              <a:t>Of</a:t>
            </a:r>
            <a:r>
              <a:rPr lang="en-US" b="1" i="0" baseline="0" dirty="0" smtClean="0"/>
              <a:t> course, it did not hold true for long!</a:t>
            </a:r>
            <a:endParaRPr lang="en-US" b="1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EB124-35EC-4FD6-A167-84E4AC5266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774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Consequence of taking</a:t>
            </a:r>
            <a:r>
              <a:rPr lang="en-US" b="1" baseline="0" dirty="0" smtClean="0"/>
              <a:t> the path away from God?...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(18-19), </a:t>
            </a:r>
            <a:r>
              <a:rPr lang="en-US" i="1" baseline="0" dirty="0" smtClean="0"/>
              <a:t>“</a:t>
            </a:r>
            <a:r>
              <a:rPr lang="en-US" i="1" dirty="0" smtClean="0"/>
              <a:t>Therefore hear, you nations, And know, O congregation, what is among them. </a:t>
            </a:r>
            <a:r>
              <a:rPr lang="en-US" i="1" baseline="30000" dirty="0" smtClean="0"/>
              <a:t>19 </a:t>
            </a:r>
            <a:r>
              <a:rPr lang="en-US" i="1" dirty="0" smtClean="0"/>
              <a:t>Hear, O earth!</a:t>
            </a:r>
            <a:br>
              <a:rPr lang="en-US" i="1" dirty="0" smtClean="0"/>
            </a:br>
            <a:r>
              <a:rPr lang="en-US" i="1" dirty="0" smtClean="0"/>
              <a:t>Behold, I will certainly bring calamity on this people— The fruit of their thoughts, Because they have not heeded My words</a:t>
            </a:r>
            <a:br>
              <a:rPr lang="en-US" i="1" dirty="0" smtClean="0"/>
            </a:br>
            <a:r>
              <a:rPr lang="en-US" i="1" dirty="0" smtClean="0"/>
              <a:t>Nor My law, but rejected it.”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EB124-35EC-4FD6-A167-84E4AC5266A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43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Ultimately,</a:t>
            </a:r>
            <a:r>
              <a:rPr lang="en-US" b="1" baseline="0" dirty="0" smtClean="0"/>
              <a:t> we will take one of two paths!</a:t>
            </a:r>
          </a:p>
          <a:p>
            <a:endParaRPr lang="en-US" baseline="0" dirty="0" smtClean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b="0" baseline="0" dirty="0" smtClean="0"/>
              <a:t>The Difficult way that leads to life, taken by few – (14)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b="0" i="0" baseline="0" dirty="0" smtClean="0"/>
              <a:t>The Broad way that leads to destruction, taken by the majority (13)</a:t>
            </a:r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EB124-35EC-4FD6-A167-84E4AC5266A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52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value of wisdom.  Call to be wise so that…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EB124-35EC-4FD6-A167-84E4AC5266A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09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Prophecy</a:t>
            </a:r>
            <a:r>
              <a:rPr lang="en-US" baseline="0" dirty="0" smtClean="0"/>
              <a:t> of the Messiah’s Kingdom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EB124-35EC-4FD6-A167-84E4AC5266A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133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EB124-35EC-4FD6-A167-84E4AC5266A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186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Important note of warning:</a:t>
            </a:r>
            <a:r>
              <a:rPr lang="en-US" b="1" baseline="0" dirty="0" smtClean="0"/>
              <a:t>  </a:t>
            </a:r>
            <a:r>
              <a:rPr lang="en-US" baseline="0" dirty="0" smtClean="0"/>
              <a:t>Men often mistakenly think that their way is the right way.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EB124-35EC-4FD6-A167-84E4AC5266A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55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9C90-889C-4AA5-8610-27E0724167BF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2BF3-3319-498F-85EF-C5687DA7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46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9C90-889C-4AA5-8610-27E0724167BF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2BF3-3319-498F-85EF-C5687DA7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605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9C90-889C-4AA5-8610-27E0724167BF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2BF3-3319-498F-85EF-C5687DA7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3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9C90-889C-4AA5-8610-27E0724167BF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2BF3-3319-498F-85EF-C5687DA7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5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9C90-889C-4AA5-8610-27E0724167BF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2BF3-3319-498F-85EF-C5687DA7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77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9C90-889C-4AA5-8610-27E0724167BF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2BF3-3319-498F-85EF-C5687DA7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5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9C90-889C-4AA5-8610-27E0724167BF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2BF3-3319-498F-85EF-C5687DA7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7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9C90-889C-4AA5-8610-27E0724167BF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2BF3-3319-498F-85EF-C5687DA7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0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9C90-889C-4AA5-8610-27E0724167BF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2BF3-3319-498F-85EF-C5687DA7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503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9C90-889C-4AA5-8610-27E0724167BF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2BF3-3319-498F-85EF-C5687DA7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74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9C90-889C-4AA5-8610-27E0724167BF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2BF3-3319-498F-85EF-C5687DA7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2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F9C90-889C-4AA5-8610-27E0724167BF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92BF3-3319-498F-85EF-C5687DA7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58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412" y="365126"/>
            <a:ext cx="8111938" cy="737533"/>
          </a:xfrm>
        </p:spPr>
        <p:txBody>
          <a:bodyPr anchor="t"/>
          <a:lstStyle/>
          <a:p>
            <a:r>
              <a:rPr lang="en-US" dirty="0" smtClean="0">
                <a:latin typeface="Bernard MT Condensed" panose="02050806060905020404" pitchFamily="18" charset="0"/>
              </a:rPr>
              <a:t>Proverbs 13:15-16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071" y="117802"/>
            <a:ext cx="1627094" cy="1514193"/>
          </a:xfrm>
        </p:spPr>
      </p:pic>
      <p:cxnSp>
        <p:nvCxnSpPr>
          <p:cNvPr id="7" name="Straight Connector 6"/>
          <p:cNvCxnSpPr/>
          <p:nvPr/>
        </p:nvCxnSpPr>
        <p:spPr>
          <a:xfrm flipV="1">
            <a:off x="7467600" y="1625690"/>
            <a:ext cx="1375802" cy="154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8838639" y="409575"/>
            <a:ext cx="4763" cy="121765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3412" y="1183341"/>
            <a:ext cx="832372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82575"/>
            <a:r>
              <a:rPr lang="en-US" sz="3200" dirty="0" smtClean="0"/>
              <a:t>Good understanding gains favor,                       but the way of the unfaithful is hard.                         </a:t>
            </a:r>
            <a:r>
              <a:rPr lang="en-US" sz="3200" baseline="30000" dirty="0" smtClean="0"/>
              <a:t>16</a:t>
            </a:r>
            <a:r>
              <a:rPr lang="en-US" sz="3200" dirty="0" smtClean="0"/>
              <a:t> Every prudent man acts with knowledge, but a fool lays open his folly.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9884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412" y="365126"/>
            <a:ext cx="8111938" cy="737533"/>
          </a:xfrm>
        </p:spPr>
        <p:txBody>
          <a:bodyPr anchor="t"/>
          <a:lstStyle/>
          <a:p>
            <a:r>
              <a:rPr lang="en-US" dirty="0" smtClean="0">
                <a:latin typeface="Bernard MT Condensed" panose="02050806060905020404" pitchFamily="18" charset="0"/>
              </a:rPr>
              <a:t>Proverbs 14:12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071" y="117802"/>
            <a:ext cx="1627094" cy="1514193"/>
          </a:xfrm>
        </p:spPr>
      </p:pic>
      <p:cxnSp>
        <p:nvCxnSpPr>
          <p:cNvPr id="7" name="Straight Connector 6"/>
          <p:cNvCxnSpPr/>
          <p:nvPr/>
        </p:nvCxnSpPr>
        <p:spPr>
          <a:xfrm flipV="1">
            <a:off x="7467600" y="1625690"/>
            <a:ext cx="1375802" cy="154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8838639" y="409575"/>
            <a:ext cx="4763" cy="121765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3412" y="1183341"/>
            <a:ext cx="83237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82575"/>
            <a:r>
              <a:rPr lang="en-US" sz="3200" dirty="0" smtClean="0"/>
              <a:t>There is a way that seems right                                to a man, but its end is the way of death.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0944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412" y="233208"/>
            <a:ext cx="8111938" cy="729701"/>
          </a:xfrm>
        </p:spPr>
        <p:txBody>
          <a:bodyPr anchor="t"/>
          <a:lstStyle/>
          <a:p>
            <a:r>
              <a:rPr lang="en-US" dirty="0" smtClean="0">
                <a:latin typeface="Bernard MT Condensed" panose="02050806060905020404" pitchFamily="18" charset="0"/>
              </a:rPr>
              <a:t>Some Crossroads of Life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412" y="1147864"/>
            <a:ext cx="8350623" cy="5426604"/>
          </a:xfrm>
        </p:spPr>
        <p:txBody>
          <a:bodyPr>
            <a:normAutofit/>
          </a:bodyPr>
          <a:lstStyle/>
          <a:p>
            <a:pPr marL="407988" indent="-407988"/>
            <a:r>
              <a:rPr lang="en-US" sz="3200" b="1" dirty="0" smtClean="0"/>
              <a:t>Will you obey the gospel?</a:t>
            </a:r>
          </a:p>
          <a:p>
            <a:pPr marL="739775" lvl="1" indent="0">
              <a:buNone/>
            </a:pPr>
            <a:r>
              <a:rPr lang="en-US" sz="3200" i="1" dirty="0" smtClean="0"/>
              <a:t>(Mark 16:15-16)</a:t>
            </a:r>
          </a:p>
          <a:p>
            <a:pPr marL="407988" indent="-407988"/>
            <a:r>
              <a:rPr lang="en-US" sz="3200" b="1" dirty="0" smtClean="0"/>
              <a:t>Will you live above sin?    </a:t>
            </a:r>
          </a:p>
          <a:p>
            <a:pPr marL="739775" lvl="1" indent="0">
              <a:buNone/>
            </a:pPr>
            <a:r>
              <a:rPr lang="en-US" sz="3200" i="1" dirty="0" smtClean="0"/>
              <a:t>(Romans 6:1-4)</a:t>
            </a:r>
          </a:p>
          <a:p>
            <a:pPr marL="407988" indent="-407988"/>
            <a:r>
              <a:rPr lang="en-US" sz="3200" b="1" dirty="0" smtClean="0"/>
              <a:t>Will you pay the price of discipleship?</a:t>
            </a:r>
          </a:p>
          <a:p>
            <a:pPr marL="739775" lvl="1" indent="0">
              <a:buNone/>
            </a:pPr>
            <a:r>
              <a:rPr lang="en-US" sz="3200" i="1" dirty="0" smtClean="0"/>
              <a:t>(Luke 14:25-33)</a:t>
            </a:r>
          </a:p>
          <a:p>
            <a:pPr marL="407988" indent="-407988"/>
            <a:r>
              <a:rPr lang="en-US" sz="3200" b="1" dirty="0" smtClean="0"/>
              <a:t>Will you remember God while you are young?</a:t>
            </a:r>
          </a:p>
          <a:p>
            <a:pPr marL="739775" lvl="1" indent="0">
              <a:buNone/>
            </a:pPr>
            <a:r>
              <a:rPr lang="en-US" sz="3200" i="1" dirty="0" smtClean="0"/>
              <a:t>(Ecclesiastes 11:9 – 12:1)</a:t>
            </a:r>
          </a:p>
          <a:p>
            <a:pPr marL="407988" indent="-407988"/>
            <a:r>
              <a:rPr lang="en-US" sz="3200" b="1" dirty="0" smtClean="0"/>
              <a:t>Will you endure to the end? </a:t>
            </a:r>
          </a:p>
          <a:p>
            <a:pPr marL="739775" lvl="1" indent="0">
              <a:buNone/>
            </a:pPr>
            <a:r>
              <a:rPr lang="en-US" sz="3200" i="1" dirty="0" smtClean="0"/>
              <a:t>(Hebrews 10:36-39)</a:t>
            </a:r>
            <a:endParaRPr lang="en-US" sz="32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176" y="204153"/>
            <a:ext cx="1742403" cy="1308438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902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292"/>
            <a:ext cx="9138285" cy="68622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" y="4664"/>
            <a:ext cx="9144000" cy="6924973"/>
          </a:xfrm>
          <a:prstGeom prst="rect">
            <a:avLst/>
          </a:prstGeom>
          <a:solidFill>
            <a:schemeClr val="bg1">
              <a:alpha val="82000"/>
            </a:schemeClr>
          </a:solidFill>
        </p:spPr>
        <p:txBody>
          <a:bodyPr wrap="square" lIns="914400" tIns="2743200" rIns="914400" bIns="457200" rtlCol="0">
            <a:spAutoFit/>
          </a:bodyPr>
          <a:lstStyle/>
          <a:p>
            <a:pPr indent="466725"/>
            <a:r>
              <a:rPr lang="en-US" sz="3600" dirty="0" smtClean="0"/>
              <a:t>You have to make a choice, whether you will walk as the Gentiles walk;  or whether you will put on the new man?!</a:t>
            </a:r>
          </a:p>
          <a:p>
            <a:pPr indent="466725"/>
            <a:endParaRPr lang="en-US" sz="3600" dirty="0"/>
          </a:p>
          <a:p>
            <a:pPr indent="466725" algn="r"/>
            <a:r>
              <a:rPr lang="en-US" sz="3600" dirty="0" smtClean="0"/>
              <a:t>(Ephesians 4:17-24)</a:t>
            </a:r>
          </a:p>
          <a:p>
            <a:pPr indent="466725"/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394" y="194553"/>
            <a:ext cx="3183377" cy="982202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>
                <a:solidFill>
                  <a:schemeClr val="bg2">
                    <a:lumMod val="10000"/>
                  </a:schemeClr>
                </a:solidFill>
                <a:latin typeface="Bernard MT Condensed" panose="02050806060905020404" pitchFamily="18" charset="0"/>
              </a:rPr>
              <a:t>Conclusion</a:t>
            </a:r>
            <a:endParaRPr lang="en-US" sz="5400" dirty="0">
              <a:solidFill>
                <a:schemeClr val="bg2">
                  <a:lumMod val="10000"/>
                </a:schemeClr>
              </a:solidFill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051484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292"/>
            <a:ext cx="9138285" cy="68622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4760259"/>
            <a:ext cx="8216153" cy="1533244"/>
          </a:xfrm>
        </p:spPr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At the Crossroads</a:t>
            </a:r>
            <a:endParaRPr lang="en-US" sz="8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900370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412" y="365126"/>
            <a:ext cx="8111938" cy="737533"/>
          </a:xfrm>
        </p:spPr>
        <p:txBody>
          <a:bodyPr anchor="t"/>
          <a:lstStyle/>
          <a:p>
            <a:r>
              <a:rPr lang="en-US" dirty="0" smtClean="0">
                <a:latin typeface="Bernard MT Condensed" panose="02050806060905020404" pitchFamily="18" charset="0"/>
              </a:rPr>
              <a:t>Joshua 24:15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071" y="117802"/>
            <a:ext cx="1627094" cy="1514193"/>
          </a:xfrm>
        </p:spPr>
      </p:pic>
      <p:cxnSp>
        <p:nvCxnSpPr>
          <p:cNvPr id="7" name="Straight Connector 6"/>
          <p:cNvCxnSpPr/>
          <p:nvPr/>
        </p:nvCxnSpPr>
        <p:spPr>
          <a:xfrm flipV="1">
            <a:off x="7467600" y="1625690"/>
            <a:ext cx="1375802" cy="154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8838639" y="409575"/>
            <a:ext cx="4763" cy="121765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3412" y="1183341"/>
            <a:ext cx="83237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82575"/>
            <a:r>
              <a:rPr lang="en-US" sz="3200" dirty="0" smtClean="0"/>
              <a:t>And if it seems evil to you to serve                    the </a:t>
            </a:r>
            <a:r>
              <a:rPr lang="en-US" sz="3200" cap="small" dirty="0" smtClean="0">
                <a:effectLst/>
              </a:rPr>
              <a:t>Lord</a:t>
            </a:r>
            <a:r>
              <a:rPr lang="en-US" sz="3200" dirty="0" smtClean="0"/>
              <a:t>, choose for yourselves this day           whom you will serve, whether the gods which your fathers served that </a:t>
            </a:r>
            <a:r>
              <a:rPr lang="en-US" sz="3200" i="1" dirty="0" smtClean="0"/>
              <a:t>were</a:t>
            </a:r>
            <a:r>
              <a:rPr lang="en-US" sz="3200" dirty="0" smtClean="0"/>
              <a:t> on the other side of the River, or the gods of the Amorites, in whose land you dwell. But as for me and my house, we will serve the </a:t>
            </a:r>
            <a:r>
              <a:rPr lang="en-US" sz="3200" cap="small" dirty="0" smtClean="0">
                <a:effectLst/>
              </a:rPr>
              <a:t>Lord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920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412" y="365126"/>
            <a:ext cx="8111938" cy="737533"/>
          </a:xfrm>
        </p:spPr>
        <p:txBody>
          <a:bodyPr anchor="t"/>
          <a:lstStyle/>
          <a:p>
            <a:r>
              <a:rPr lang="en-US" dirty="0" smtClean="0">
                <a:latin typeface="Bernard MT Condensed" panose="02050806060905020404" pitchFamily="18" charset="0"/>
              </a:rPr>
              <a:t>Jeremiah 6:16-17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071" y="117802"/>
            <a:ext cx="1627094" cy="1514193"/>
          </a:xfrm>
        </p:spPr>
      </p:pic>
      <p:cxnSp>
        <p:nvCxnSpPr>
          <p:cNvPr id="7" name="Straight Connector 6"/>
          <p:cNvCxnSpPr/>
          <p:nvPr/>
        </p:nvCxnSpPr>
        <p:spPr>
          <a:xfrm flipV="1">
            <a:off x="7467600" y="1625690"/>
            <a:ext cx="1375802" cy="154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8838639" y="409575"/>
            <a:ext cx="4763" cy="121765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3412" y="1183341"/>
            <a:ext cx="832372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Thus says the </a:t>
            </a:r>
            <a:r>
              <a:rPr lang="en-US" sz="3200" cap="small" dirty="0" smtClean="0">
                <a:effectLst/>
              </a:rPr>
              <a:t>Lord</a:t>
            </a:r>
            <a:r>
              <a:rPr lang="en-US" sz="3200" dirty="0" smtClean="0"/>
              <a:t>:</a:t>
            </a:r>
          </a:p>
          <a:p>
            <a:r>
              <a:rPr lang="en-US" sz="3200" dirty="0" smtClean="0"/>
              <a:t>“Stand in the ways and see,</a:t>
            </a:r>
            <a:br>
              <a:rPr lang="en-US" sz="3200" dirty="0" smtClean="0"/>
            </a:br>
            <a:r>
              <a:rPr lang="en-US" sz="3200" dirty="0" smtClean="0"/>
              <a:t>And ask for the old paths, where the good way </a:t>
            </a:r>
            <a:r>
              <a:rPr lang="en-US" sz="3200" i="1" dirty="0" smtClean="0"/>
              <a:t>is,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And walk in it;</a:t>
            </a:r>
            <a:br>
              <a:rPr lang="en-US" sz="3200" dirty="0" smtClean="0"/>
            </a:br>
            <a:r>
              <a:rPr lang="en-US" sz="3200" dirty="0" smtClean="0"/>
              <a:t>Then you will find rest for your souls.</a:t>
            </a:r>
            <a:br>
              <a:rPr lang="en-US" sz="3200" dirty="0" smtClean="0"/>
            </a:br>
            <a:r>
              <a:rPr lang="en-US" sz="3200" dirty="0" smtClean="0"/>
              <a:t>But they said, ‘We will not walk </a:t>
            </a:r>
            <a:r>
              <a:rPr lang="en-US" sz="3200" i="1" dirty="0" smtClean="0"/>
              <a:t>in it.</a:t>
            </a:r>
            <a:r>
              <a:rPr lang="en-US" sz="3200" dirty="0" smtClean="0"/>
              <a:t>’</a:t>
            </a:r>
            <a:br>
              <a:rPr lang="en-US" sz="3200" dirty="0" smtClean="0"/>
            </a:br>
            <a:r>
              <a:rPr lang="en-US" sz="3200" baseline="30000" dirty="0" smtClean="0"/>
              <a:t>17 </a:t>
            </a:r>
            <a:r>
              <a:rPr lang="en-US" sz="3200" dirty="0" smtClean="0"/>
              <a:t>Also, I set watchmen over you, </a:t>
            </a:r>
            <a:r>
              <a:rPr lang="en-US" sz="3200" i="1" dirty="0" smtClean="0"/>
              <a:t>saying,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‘Listen to the sound of the trumpet!’</a:t>
            </a:r>
            <a:br>
              <a:rPr lang="en-US" sz="3200" dirty="0" smtClean="0"/>
            </a:br>
            <a:r>
              <a:rPr lang="en-US" sz="3200" dirty="0" smtClean="0"/>
              <a:t>But they said, ‘We will not listen.’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6022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412" y="365126"/>
            <a:ext cx="8111938" cy="737533"/>
          </a:xfrm>
        </p:spPr>
        <p:txBody>
          <a:bodyPr anchor="t"/>
          <a:lstStyle/>
          <a:p>
            <a:r>
              <a:rPr lang="en-US" dirty="0" smtClean="0">
                <a:latin typeface="Bernard MT Condensed" panose="02050806060905020404" pitchFamily="18" charset="0"/>
              </a:rPr>
              <a:t>Matthew 7:13-14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071" y="117802"/>
            <a:ext cx="1627094" cy="1514193"/>
          </a:xfrm>
        </p:spPr>
      </p:pic>
      <p:cxnSp>
        <p:nvCxnSpPr>
          <p:cNvPr id="7" name="Straight Connector 6"/>
          <p:cNvCxnSpPr/>
          <p:nvPr/>
        </p:nvCxnSpPr>
        <p:spPr>
          <a:xfrm flipV="1">
            <a:off x="7467600" y="1625690"/>
            <a:ext cx="1375802" cy="154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8838639" y="409575"/>
            <a:ext cx="4763" cy="121765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3412" y="1183341"/>
            <a:ext cx="832372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07988"/>
            <a:r>
              <a:rPr lang="en-US" sz="3200" dirty="0" smtClean="0"/>
              <a:t>“Enter by the narrow gate; for wide                  </a:t>
            </a:r>
            <a:r>
              <a:rPr lang="en-US" sz="3200" i="1" dirty="0" smtClean="0"/>
              <a:t>is</a:t>
            </a:r>
            <a:r>
              <a:rPr lang="en-US" sz="3200" dirty="0" smtClean="0"/>
              <a:t> the gate and broad </a:t>
            </a:r>
            <a:r>
              <a:rPr lang="en-US" sz="3200" i="1" dirty="0" smtClean="0"/>
              <a:t>is</a:t>
            </a:r>
            <a:r>
              <a:rPr lang="en-US" sz="3200" dirty="0" smtClean="0"/>
              <a:t> the way that                      leads to destruction, and there are many who go in by it. </a:t>
            </a:r>
            <a:r>
              <a:rPr lang="en-US" sz="3200" baseline="30000" dirty="0" smtClean="0"/>
              <a:t>14 </a:t>
            </a:r>
            <a:r>
              <a:rPr lang="en-US" sz="3200" dirty="0" smtClean="0"/>
              <a:t>Because narrow </a:t>
            </a:r>
            <a:r>
              <a:rPr lang="en-US" sz="3200" i="1" dirty="0" smtClean="0"/>
              <a:t>is</a:t>
            </a:r>
            <a:r>
              <a:rPr lang="en-US" sz="3200" dirty="0" smtClean="0"/>
              <a:t> the gate and difficult </a:t>
            </a:r>
            <a:r>
              <a:rPr lang="en-US" sz="3200" i="1" dirty="0" smtClean="0"/>
              <a:t>is</a:t>
            </a:r>
            <a:r>
              <a:rPr lang="en-US" sz="3200" dirty="0" smtClean="0"/>
              <a:t> the way which leads to life, and there are few who find it.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1633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491" y="0"/>
            <a:ext cx="7430509" cy="55798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842" y="416858"/>
            <a:ext cx="3166782" cy="1734671"/>
          </a:xfrm>
        </p:spPr>
        <p:txBody>
          <a:bodyPr anchor="t"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Highway of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Holiness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1076" y="5756028"/>
            <a:ext cx="8482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 smtClean="0"/>
              <a:t>“difficult” </a:t>
            </a:r>
            <a:r>
              <a:rPr lang="en-US" sz="4800" dirty="0" smtClean="0"/>
              <a:t>way (Matthew 7:14)</a:t>
            </a:r>
            <a:endParaRPr lang="en-US" sz="4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713491" y="1943100"/>
            <a:ext cx="0" cy="36367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703966" y="5579857"/>
            <a:ext cx="743050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723016" y="0"/>
            <a:ext cx="0" cy="41685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38210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412" y="365126"/>
            <a:ext cx="8111938" cy="737533"/>
          </a:xfrm>
        </p:spPr>
        <p:txBody>
          <a:bodyPr anchor="t"/>
          <a:lstStyle/>
          <a:p>
            <a:r>
              <a:rPr lang="en-US" dirty="0" smtClean="0">
                <a:latin typeface="Bernard MT Condensed" panose="02050806060905020404" pitchFamily="18" charset="0"/>
              </a:rPr>
              <a:t>Proverbs 2:20-22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071" y="117802"/>
            <a:ext cx="1627094" cy="1514193"/>
          </a:xfrm>
        </p:spPr>
      </p:pic>
      <p:cxnSp>
        <p:nvCxnSpPr>
          <p:cNvPr id="7" name="Straight Connector 6"/>
          <p:cNvCxnSpPr/>
          <p:nvPr/>
        </p:nvCxnSpPr>
        <p:spPr>
          <a:xfrm flipV="1">
            <a:off x="7467600" y="1625690"/>
            <a:ext cx="1375802" cy="154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8838639" y="409575"/>
            <a:ext cx="4763" cy="121765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3412" y="1183341"/>
            <a:ext cx="832372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82575"/>
            <a:r>
              <a:rPr lang="en-US" sz="3200" dirty="0" smtClean="0"/>
              <a:t>So you may walk in the way of                     goodness, and keep to the paths of righteousness.  </a:t>
            </a:r>
            <a:r>
              <a:rPr lang="en-US" sz="3200" baseline="30000" dirty="0" smtClean="0"/>
              <a:t>21</a:t>
            </a:r>
            <a:r>
              <a:rPr lang="en-US" sz="3200" dirty="0" smtClean="0"/>
              <a:t> For the upright will dwell in the land, and the blameless will remain in it; </a:t>
            </a:r>
            <a:r>
              <a:rPr lang="en-US" sz="3200" baseline="30000" dirty="0" smtClean="0"/>
              <a:t>22</a:t>
            </a:r>
            <a:r>
              <a:rPr lang="en-US" sz="3200" dirty="0" smtClean="0"/>
              <a:t> But the wicked will be cut off from the earth, and the unfaithful will be uprooted from it.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8540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412" y="365126"/>
            <a:ext cx="8111938" cy="737533"/>
          </a:xfrm>
        </p:spPr>
        <p:txBody>
          <a:bodyPr anchor="t"/>
          <a:lstStyle/>
          <a:p>
            <a:r>
              <a:rPr lang="en-US" dirty="0" smtClean="0">
                <a:latin typeface="Bernard MT Condensed" panose="02050806060905020404" pitchFamily="18" charset="0"/>
              </a:rPr>
              <a:t>Isaiah 2:2-3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071" y="117802"/>
            <a:ext cx="1627094" cy="1514193"/>
          </a:xfrm>
        </p:spPr>
      </p:pic>
      <p:cxnSp>
        <p:nvCxnSpPr>
          <p:cNvPr id="7" name="Straight Connector 6"/>
          <p:cNvCxnSpPr/>
          <p:nvPr/>
        </p:nvCxnSpPr>
        <p:spPr>
          <a:xfrm flipV="1">
            <a:off x="7467600" y="1625690"/>
            <a:ext cx="1375802" cy="154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8838639" y="409575"/>
            <a:ext cx="4763" cy="121765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3412" y="1183341"/>
            <a:ext cx="832372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82575"/>
            <a:r>
              <a:rPr lang="en-US" sz="3200" dirty="0" smtClean="0"/>
              <a:t>Now it shall come to pass in the                         latter days that the mountain of the                   Lord’s house shall be established above the hills; and all nations shall flow to it.  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Many people shall come and say, “Come, and let us go up to the mountain of the Lords, to the house of the God of Jacob; He will teach us His ways, and we shall walk in His paths.”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743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82" y="0"/>
            <a:ext cx="7430509" cy="55798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0018" y="416298"/>
            <a:ext cx="3166782" cy="1734671"/>
          </a:xfrm>
        </p:spPr>
        <p:txBody>
          <a:bodyPr anchor="t"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The Way of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Destruction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2559" y="5823263"/>
            <a:ext cx="85576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 smtClean="0"/>
              <a:t>“broad” </a:t>
            </a:r>
            <a:r>
              <a:rPr lang="en-US" sz="4800" dirty="0" smtClean="0"/>
              <a:t>way (Matthew 7:13)</a:t>
            </a:r>
            <a:endParaRPr lang="en-US" sz="4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402627" y="1943100"/>
            <a:ext cx="0" cy="36367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-19050" y="5578064"/>
            <a:ext cx="743050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402627" y="0"/>
            <a:ext cx="0" cy="41685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9382857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1083</TotalTime>
  <Words>729</Words>
  <Application>Microsoft Office PowerPoint</Application>
  <PresentationFormat>On-screen Show (4:3)</PresentationFormat>
  <Paragraphs>75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Bernard MT Condensed</vt:lpstr>
      <vt:lpstr>Calibri</vt:lpstr>
      <vt:lpstr>Calibri Light</vt:lpstr>
      <vt:lpstr>Office Theme</vt:lpstr>
      <vt:lpstr>PowerPoint Presentation</vt:lpstr>
      <vt:lpstr>At the Crossroads</vt:lpstr>
      <vt:lpstr>Joshua 24:15</vt:lpstr>
      <vt:lpstr>Jeremiah 6:16-17</vt:lpstr>
      <vt:lpstr>Matthew 7:13-14</vt:lpstr>
      <vt:lpstr>Highway of Holiness</vt:lpstr>
      <vt:lpstr>Proverbs 2:20-22</vt:lpstr>
      <vt:lpstr>Isaiah 2:2-3</vt:lpstr>
      <vt:lpstr>The Way of Destruction</vt:lpstr>
      <vt:lpstr>Proverbs 13:15-16</vt:lpstr>
      <vt:lpstr>Proverbs 14:12</vt:lpstr>
      <vt:lpstr>Some Crossroads of Life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 the Crossroads</dc:title>
  <dc:creator>Stan Cox</dc:creator>
  <cp:lastModifiedBy>Stan Cox</cp:lastModifiedBy>
  <cp:revision>15</cp:revision>
  <dcterms:created xsi:type="dcterms:W3CDTF">2014-07-12T19:37:39Z</dcterms:created>
  <dcterms:modified xsi:type="dcterms:W3CDTF">2014-07-21T22:54:48Z</dcterms:modified>
</cp:coreProperties>
</file>