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Diogenes" panose="02000605040000020004"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5542" autoAdjust="0"/>
  </p:normalViewPr>
  <p:slideViewPr>
    <p:cSldViewPr snapToGrid="0">
      <p:cViewPr varScale="1">
        <p:scale>
          <a:sx n="44" d="100"/>
          <a:sy n="44" d="100"/>
        </p:scale>
        <p:origin x="1886" y="53"/>
      </p:cViewPr>
      <p:guideLst/>
    </p:cSldViewPr>
  </p:slideViewPr>
  <p:notesTextViewPr>
    <p:cViewPr>
      <p:scale>
        <a:sx n="1" d="1"/>
        <a:sy n="1" d="1"/>
      </p:scale>
      <p:origin x="0" y="0"/>
    </p:cViewPr>
  </p:notesTextViewPr>
  <p:notesViewPr>
    <p:cSldViewPr snapToGrid="0">
      <p:cViewPr varScale="1">
        <p:scale>
          <a:sx n="62" d="100"/>
          <a:sy n="62" d="100"/>
        </p:scale>
        <p:origin x="112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8DA5A2-AD90-4B19-8193-47C695832212}"/>
              </a:ext>
            </a:extLst>
          </p:cNvPr>
          <p:cNvSpPr>
            <a:spLocks noGrp="1"/>
          </p:cNvSpPr>
          <p:nvPr>
            <p:ph type="hdr" sz="quarter"/>
          </p:nvPr>
        </p:nvSpPr>
        <p:spPr>
          <a:xfrm>
            <a:off x="-1" y="0"/>
            <a:ext cx="3304232" cy="792532"/>
          </a:xfrm>
          <a:prstGeom prst="rect">
            <a:avLst/>
          </a:prstGeom>
        </p:spPr>
        <p:txBody>
          <a:bodyPr vert="horz" lIns="93497" tIns="46749" rIns="93497" bIns="46749" rtlCol="0"/>
          <a:lstStyle>
            <a:lvl1pPr algn="l">
              <a:defRPr sz="1200"/>
            </a:lvl1pPr>
          </a:lstStyle>
          <a:p>
            <a:r>
              <a:rPr lang="en-US" sz="1800" dirty="0">
                <a:latin typeface="Diogenes" panose="02000605040000020004" pitchFamily="2" charset="0"/>
              </a:rPr>
              <a:t>Be Strong and of Good Courage</a:t>
            </a:r>
          </a:p>
          <a:p>
            <a:r>
              <a:rPr lang="en-US" dirty="0"/>
              <a:t>(Joshua 1:1-9)</a:t>
            </a:r>
          </a:p>
        </p:txBody>
      </p:sp>
      <p:sp>
        <p:nvSpPr>
          <p:cNvPr id="3" name="Date Placeholder 2">
            <a:extLst>
              <a:ext uri="{FF2B5EF4-FFF2-40B4-BE49-F238E27FC236}">
                <a16:creationId xmlns:a16="http://schemas.microsoft.com/office/drawing/2014/main" id="{B1CA9B41-2E03-4030-9185-FE4639555917}"/>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July 14, 2019 am</a:t>
            </a:r>
          </a:p>
        </p:txBody>
      </p:sp>
      <p:sp>
        <p:nvSpPr>
          <p:cNvPr id="4" name="Footer Placeholder 3">
            <a:extLst>
              <a:ext uri="{FF2B5EF4-FFF2-40B4-BE49-F238E27FC236}">
                <a16:creationId xmlns:a16="http://schemas.microsoft.com/office/drawing/2014/main" id="{A020D484-37EB-40DC-BFFC-6EBD59934AAF}"/>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10DD048-304C-488E-89C6-3839940BA575}"/>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4CD7561E-47B7-4157-A274-FB3DDC43B5C0}" type="slidenum">
              <a:rPr lang="en-US" smtClean="0"/>
              <a:t>‹#›</a:t>
            </a:fld>
            <a:endParaRPr lang="en-US" dirty="0"/>
          </a:p>
        </p:txBody>
      </p:sp>
    </p:spTree>
    <p:extLst>
      <p:ext uri="{BB962C8B-B14F-4D97-AF65-F5344CB8AC3E}">
        <p14:creationId xmlns:p14="http://schemas.microsoft.com/office/powerpoint/2010/main" val="23381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CDAFFD4-55E5-4714-930B-8B20406318AD}" type="datetimeFigureOut">
              <a:rPr lang="en-US" smtClean="0"/>
              <a:t>8/7/2019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F027219-C687-488A-ADA5-45856E51F42F}" type="slidenum">
              <a:rPr lang="en-US" smtClean="0"/>
              <a:t>‹#›</a:t>
            </a:fld>
            <a:endParaRPr lang="en-US"/>
          </a:p>
        </p:txBody>
      </p:sp>
    </p:spTree>
    <p:extLst>
      <p:ext uri="{BB962C8B-B14F-4D97-AF65-F5344CB8AC3E}">
        <p14:creationId xmlns:p14="http://schemas.microsoft.com/office/powerpoint/2010/main" val="415044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Scripture Reading (Psalm 31:19-24)</a:t>
            </a:r>
          </a:p>
          <a:p>
            <a:endParaRPr lang="en-US" b="1" dirty="0"/>
          </a:p>
          <a:p>
            <a:r>
              <a:rPr lang="en-US" b="1" dirty="0"/>
              <a:t>Moses gave his final instructions to Joshua (his protégé) before his death</a:t>
            </a:r>
          </a:p>
          <a:p>
            <a:r>
              <a:rPr lang="en-US" b="1" dirty="0"/>
              <a:t>(Deuteronomy 31:7-8), </a:t>
            </a:r>
            <a:r>
              <a:rPr lang="en-US" b="0" i="1" dirty="0"/>
              <a:t>“Then Moses called Joshua and said to him in the sight of all Israel, ‘Be strong and of good courage, for you must go with this people to the land which the Lord has sworn to their fathers to give them, and you shall cause them to inherit it.</a:t>
            </a:r>
            <a:r>
              <a:rPr lang="en-US" b="0" i="1" baseline="30000" dirty="0"/>
              <a:t> 8</a:t>
            </a:r>
            <a:r>
              <a:rPr lang="en-US" b="0" i="1" dirty="0"/>
              <a:t> And the Lord, He is the One who goes before you. He will be with you, He will not leave you nor forsake you; do not fear nor be dismayed.’”</a:t>
            </a:r>
          </a:p>
          <a:p>
            <a:r>
              <a:rPr lang="en-US" b="1" i="0" dirty="0"/>
              <a:t>(Deuteronomy 31:23), </a:t>
            </a:r>
            <a:r>
              <a:rPr lang="en-US" b="0" i="1" dirty="0"/>
              <a:t>“</a:t>
            </a:r>
            <a:r>
              <a:rPr lang="en-US" i="1" dirty="0"/>
              <a:t>Then He inaugurated Joshua the son of Nun, and said, “Be strong and of good courage; for you shall bring the children of Israel into the land of which I swore to them, and I will be with you.”</a:t>
            </a:r>
            <a:endParaRPr lang="en-US" b="0" i="1" dirty="0"/>
          </a:p>
          <a:p>
            <a:endParaRPr lang="en-US" b="1" dirty="0"/>
          </a:p>
          <a:p>
            <a:r>
              <a:rPr lang="en-US" b="1" dirty="0"/>
              <a:t>These instructions to Joshua were repeated by the Lord to Joshua.</a:t>
            </a:r>
          </a:p>
          <a:p>
            <a:r>
              <a:rPr lang="en-US" b="1" dirty="0"/>
              <a:t>(Joshua 1:1-9) </a:t>
            </a:r>
            <a:r>
              <a:rPr lang="en-US" i="1" dirty="0"/>
              <a:t>“After the death of Moses the servant of the Lord, it came to pass </a:t>
            </a:r>
            <a:r>
              <a:rPr lang="en-US" b="1" i="1" dirty="0"/>
              <a:t>that the Lord spoke to Joshua </a:t>
            </a:r>
            <a:r>
              <a:rPr lang="en-US" i="1" dirty="0"/>
              <a:t>the son of Nun, Moses’ assistant, saying: </a:t>
            </a:r>
            <a:r>
              <a:rPr lang="en-US" i="1" baseline="30000" dirty="0"/>
              <a:t> 2</a:t>
            </a:r>
            <a:r>
              <a:rPr lang="en-US" i="1" dirty="0"/>
              <a:t> “Moses My servant is dead. Now therefore, arise, go over this Jordan, you and all this people, to the land which I am giving to them—the children of Israel.</a:t>
            </a:r>
            <a:r>
              <a:rPr lang="en-US" i="1" baseline="30000" dirty="0"/>
              <a:t> 3</a:t>
            </a:r>
            <a:r>
              <a:rPr lang="en-US" i="1" dirty="0"/>
              <a:t> Every place that the sole of your foot will tread upon I have given you, as I said to Moses.</a:t>
            </a:r>
            <a:r>
              <a:rPr lang="en-US" i="1" baseline="30000" dirty="0"/>
              <a:t> 4</a:t>
            </a:r>
            <a:r>
              <a:rPr lang="en-US" i="1" dirty="0"/>
              <a:t> From the wilderness and this Lebanon as far as the great river, the River Euphrates, all the land of the Hittites, and to the Great Sea toward the going down of the sun, shall be your territory.</a:t>
            </a:r>
            <a:r>
              <a:rPr lang="en-US" i="1" baseline="30000" dirty="0"/>
              <a:t> 5</a:t>
            </a:r>
            <a:r>
              <a:rPr lang="en-US" i="1" dirty="0"/>
              <a:t> No man shall be able to stand before you all the days of your life; as I was with Moses, so I will be with you. I will not leave you nor forsake you.</a:t>
            </a:r>
            <a:r>
              <a:rPr lang="en-US" i="1" baseline="30000" dirty="0"/>
              <a:t> 6</a:t>
            </a:r>
            <a:r>
              <a:rPr lang="en-US" i="1" dirty="0"/>
              <a:t> Be strong and of good courage, for to this people you shall divide as an inheritance the land which I swore to their fathers to give them.</a:t>
            </a:r>
            <a:r>
              <a:rPr lang="en-US" i="1" baseline="30000" dirty="0"/>
              <a:t> 7</a:t>
            </a:r>
            <a:r>
              <a:rPr lang="en-US" i="1" dirty="0"/>
              <a:t> Only be strong and very courageous, that you may observe to do according to all the law which Moses My servant commanded you; do not turn from it to the right hand or to the left, that you may prosper wherever you go.</a:t>
            </a:r>
            <a:r>
              <a:rPr lang="en-US" i="1" baseline="30000" dirty="0"/>
              <a:t> 8</a:t>
            </a:r>
            <a:r>
              <a:rPr lang="en-US" i="1" dirty="0"/>
              <a:t> This Book of the Law shall not depart from your mouth, but you shall meditate in it day and night, that you may observe to do according to all that is written in it. For then you will make your way prosperous, and then you will have good success.</a:t>
            </a:r>
            <a:r>
              <a:rPr lang="en-US" i="1" baseline="30000" dirty="0"/>
              <a:t> 9</a:t>
            </a:r>
            <a:r>
              <a:rPr lang="en-US" i="1" dirty="0"/>
              <a:t> Have I not commanded you? Be strong and of good courage; do not be afraid, nor be dismayed, for the Lord your God is with you wherever you go.”</a:t>
            </a:r>
          </a:p>
          <a:p>
            <a:pPr marL="642795" lvl="1" indent="-175308">
              <a:buFont typeface="Arial" panose="020B0604020202020204" pitchFamily="34" charset="0"/>
              <a:buChar char="•"/>
            </a:pPr>
            <a:r>
              <a:rPr lang="en-US" dirty="0"/>
              <a:t>This text repeats the words God spoke to Moses</a:t>
            </a:r>
          </a:p>
          <a:p>
            <a:r>
              <a:rPr lang="en-US" b="1" dirty="0"/>
              <a:t>(Deuteronomy 11:24-25), </a:t>
            </a:r>
            <a:r>
              <a:rPr lang="en-US" i="1" dirty="0"/>
              <a:t>“Every place on which the sole of your foot treads shall be yours: from the wilderness and Lebanon, from the river, the River Euphrates, even to the Western Sea, shall be your territory.</a:t>
            </a:r>
            <a:r>
              <a:rPr lang="en-US" i="1" baseline="30000" dirty="0"/>
              <a:t> 25</a:t>
            </a:r>
            <a:r>
              <a:rPr lang="en-US" i="1" dirty="0"/>
              <a:t> No man shall be able to stand against you; the Lord your God will put the dread of you and the fear of you upon all the land where you tread, just as He has said to you.” </a:t>
            </a:r>
          </a:p>
          <a:p>
            <a:pPr marL="642795" lvl="1" indent="-175308">
              <a:buFont typeface="Arial" panose="020B0604020202020204" pitchFamily="34" charset="0"/>
              <a:buChar char="•"/>
            </a:pPr>
            <a:r>
              <a:rPr lang="en-US" b="1" i="0" dirty="0"/>
              <a:t>The words, “Be Strong and  of Good Courage”, in our context, gives us a number of things to think about and apply.  I want to share with you 3 of them…</a:t>
            </a:r>
          </a:p>
        </p:txBody>
      </p:sp>
      <p:sp>
        <p:nvSpPr>
          <p:cNvPr id="4" name="Slide Number Placeholder 3"/>
          <p:cNvSpPr>
            <a:spLocks noGrp="1"/>
          </p:cNvSpPr>
          <p:nvPr>
            <p:ph type="sldNum" sz="quarter" idx="5"/>
          </p:nvPr>
        </p:nvSpPr>
        <p:spPr/>
        <p:txBody>
          <a:bodyPr/>
          <a:lstStyle/>
          <a:p>
            <a:fld id="{FF027219-C687-488A-ADA5-45856E51F42F}" type="slidenum">
              <a:rPr lang="en-US" smtClean="0"/>
              <a:t>1</a:t>
            </a:fld>
            <a:endParaRPr lang="en-US"/>
          </a:p>
        </p:txBody>
      </p:sp>
    </p:spTree>
    <p:extLst>
      <p:ext uri="{BB962C8B-B14F-4D97-AF65-F5344CB8AC3E}">
        <p14:creationId xmlns:p14="http://schemas.microsoft.com/office/powerpoint/2010/main" val="236959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(Joshua 1:6), </a:t>
            </a:r>
            <a:r>
              <a:rPr lang="en-US" i="1" dirty="0"/>
              <a:t>“Be strong and of good courage, for to this people </a:t>
            </a:r>
            <a:r>
              <a:rPr lang="en-US" b="1" i="1" dirty="0"/>
              <a:t>you shall </a:t>
            </a:r>
            <a:r>
              <a:rPr lang="en-US" i="1" dirty="0"/>
              <a:t>divide as an inheritance the land which </a:t>
            </a:r>
            <a:r>
              <a:rPr lang="en-US" b="1" i="1" dirty="0"/>
              <a:t>I swore to their fathers to give them</a:t>
            </a:r>
            <a:r>
              <a:rPr lang="en-US" i="1" dirty="0"/>
              <a:t>.”</a:t>
            </a:r>
          </a:p>
          <a:p>
            <a:pPr marL="175308" indent="-175308">
              <a:buFont typeface="Arial" panose="020B0604020202020204" pitchFamily="34" charset="0"/>
              <a:buChar char="•"/>
            </a:pPr>
            <a:r>
              <a:rPr lang="en-US" b="1" i="0" dirty="0"/>
              <a:t>Victory was assured.  The land would be inhabited.  Because God keeps His promises!</a:t>
            </a:r>
          </a:p>
          <a:p>
            <a:pPr marL="0" indent="0">
              <a:buFont typeface="Arial" panose="020B0604020202020204" pitchFamily="34" charset="0"/>
              <a:buNone/>
            </a:pPr>
            <a:r>
              <a:rPr lang="en-US" b="1" i="0" dirty="0"/>
              <a:t>(Genesis 12:1-3), </a:t>
            </a:r>
            <a:r>
              <a:rPr lang="en-US" b="0" i="0" dirty="0"/>
              <a:t>“</a:t>
            </a:r>
            <a:r>
              <a:rPr lang="en-US" dirty="0"/>
              <a:t>Now the Lord had said to Abram: ‘Get out of your country, from your family and from your father's house, to a land that I will show you. </a:t>
            </a:r>
            <a:r>
              <a:rPr lang="en-US" baseline="30000" dirty="0"/>
              <a:t>2</a:t>
            </a:r>
            <a:r>
              <a:rPr lang="en-US" dirty="0"/>
              <a:t> I will make you a great nation; I will bless you and make your name great; and you shall be a blessing. </a:t>
            </a:r>
            <a:r>
              <a:rPr lang="en-US" baseline="30000" dirty="0"/>
              <a:t>3</a:t>
            </a:r>
            <a:r>
              <a:rPr lang="en-US" dirty="0"/>
              <a:t> I will bless those who bless you, and I will curse him who curses you; and in you all the families of the earth shall be blessed.”</a:t>
            </a:r>
          </a:p>
          <a:p>
            <a:pPr marL="0" indent="0">
              <a:buFont typeface="Arial" panose="020B0604020202020204" pitchFamily="34" charset="0"/>
              <a:buNone/>
            </a:pPr>
            <a:r>
              <a:rPr lang="en-US" b="1" i="0" dirty="0"/>
              <a:t>(Genesis 13:14-17), </a:t>
            </a:r>
            <a:r>
              <a:rPr lang="en-US" b="0" i="1" dirty="0"/>
              <a:t>“</a:t>
            </a:r>
            <a:r>
              <a:rPr lang="en-US" i="1" dirty="0"/>
              <a:t>And the Lord said to Abram, after Lot had separated from him: “Lift your eyes now and look from the place where you are—northward, southward, eastward, and westward;</a:t>
            </a:r>
            <a:r>
              <a:rPr lang="en-US" i="1" baseline="30000" dirty="0"/>
              <a:t> 15</a:t>
            </a:r>
            <a:r>
              <a:rPr lang="en-US" i="1" dirty="0"/>
              <a:t> for all the land which you see I give to you and your descendants forever.</a:t>
            </a:r>
            <a:r>
              <a:rPr lang="en-US" i="1" baseline="30000" dirty="0"/>
              <a:t> 16</a:t>
            </a:r>
            <a:r>
              <a:rPr lang="en-US" i="1" dirty="0"/>
              <a:t> And I will make your descendants as the dust of the earth; so that if a man could number the dust of the earth, then your descendants also could be numbered.</a:t>
            </a:r>
            <a:r>
              <a:rPr lang="en-US" i="1" baseline="30000" dirty="0"/>
              <a:t> 17</a:t>
            </a:r>
            <a:r>
              <a:rPr lang="en-US" i="1" dirty="0"/>
              <a:t> Arise, walk in the land through its length and its width, for I give it to you.”</a:t>
            </a:r>
          </a:p>
          <a:p>
            <a:pPr marL="642795" lvl="1" indent="-175308">
              <a:buFont typeface="Arial" panose="020B0604020202020204" pitchFamily="34" charset="0"/>
              <a:buChar char="•"/>
            </a:pPr>
            <a:r>
              <a:rPr lang="en-US" b="0" i="0" dirty="0"/>
              <a:t>God kept His promise to Abraham.  The book of Joshua describes Israel’s successful military campaign to inhabit and take control of the land of Canaan</a:t>
            </a:r>
          </a:p>
          <a:p>
            <a:pPr marL="175308" indent="-175308">
              <a:buFont typeface="Arial" panose="020B0604020202020204" pitchFamily="34" charset="0"/>
              <a:buChar char="•"/>
            </a:pPr>
            <a:r>
              <a:rPr lang="en-US" b="1" i="0" dirty="0"/>
              <a:t>God also kept His promise, “and in you all the families of the earth shall be blessed.” (Messianic)</a:t>
            </a:r>
          </a:p>
          <a:p>
            <a:pPr marL="642795" lvl="1" indent="-175308">
              <a:buFont typeface="Arial" panose="020B0604020202020204" pitchFamily="34" charset="0"/>
              <a:buChar char="•"/>
            </a:pPr>
            <a:r>
              <a:rPr lang="en-US" b="1" i="0" dirty="0"/>
              <a:t>(John 3:16), </a:t>
            </a:r>
            <a:r>
              <a:rPr lang="en-US" b="0" i="1" dirty="0"/>
              <a:t>“</a:t>
            </a:r>
            <a:r>
              <a:rPr lang="en-US" i="1" dirty="0"/>
              <a:t>For God so loved the world that He gave His only begotten Son, that </a:t>
            </a:r>
            <a:r>
              <a:rPr lang="en-US" b="1" i="1" dirty="0"/>
              <a:t>whoever </a:t>
            </a:r>
            <a:r>
              <a:rPr lang="en-US" i="1" dirty="0"/>
              <a:t>believes in Him should not perish but have everlasting life.”</a:t>
            </a:r>
            <a:endParaRPr lang="en-US" b="1" i="1" dirty="0"/>
          </a:p>
          <a:p>
            <a:pPr marL="642795" lvl="1" indent="-175308">
              <a:buFont typeface="Arial" panose="020B0604020202020204" pitchFamily="34" charset="0"/>
              <a:buChar char="•"/>
            </a:pPr>
            <a:r>
              <a:rPr lang="en-US" b="1" i="0" dirty="0"/>
              <a:t>(Romans 8:37-39), </a:t>
            </a:r>
            <a:r>
              <a:rPr lang="en-US" b="0" i="1" dirty="0"/>
              <a:t>“</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75308" indent="-175308">
              <a:buFont typeface="Arial" panose="020B0604020202020204" pitchFamily="34" charset="0"/>
              <a:buChar char="•"/>
            </a:pPr>
            <a:r>
              <a:rPr lang="en-US" b="1" i="0" dirty="0"/>
              <a:t>We can be strong and good courage, because the promise of salvation is given by a God who keeps His promises!</a:t>
            </a:r>
          </a:p>
        </p:txBody>
      </p:sp>
      <p:sp>
        <p:nvSpPr>
          <p:cNvPr id="4" name="Slide Number Placeholder 3"/>
          <p:cNvSpPr>
            <a:spLocks noGrp="1"/>
          </p:cNvSpPr>
          <p:nvPr>
            <p:ph type="sldNum" sz="quarter" idx="5"/>
          </p:nvPr>
        </p:nvSpPr>
        <p:spPr/>
        <p:txBody>
          <a:bodyPr/>
          <a:lstStyle/>
          <a:p>
            <a:pPr defTabSz="934974"/>
            <a:fld id="{FF027219-C687-488A-ADA5-45856E51F42F}"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760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(Joshua 1:7), </a:t>
            </a:r>
            <a:r>
              <a:rPr lang="en-US" i="1" dirty="0"/>
              <a:t>“Only be strong and very courageous, that you may observe to do according to all the law which Moses My servant commanded you; do not turn from it to the right hand or to the left, that you may prosper wherever you go.”</a:t>
            </a:r>
          </a:p>
          <a:p>
            <a:pPr marL="642795" lvl="1" indent="-175308">
              <a:buFont typeface="Arial" panose="020B0604020202020204" pitchFamily="34" charset="0"/>
              <a:buChar char="•"/>
            </a:pPr>
            <a:r>
              <a:rPr lang="en-US" i="0" dirty="0"/>
              <a:t>The Call to be strong and very courageous is a call to be obedient to the will of God</a:t>
            </a:r>
          </a:p>
          <a:p>
            <a:pPr marL="642795" lvl="1" indent="-175308">
              <a:buFont typeface="Arial" panose="020B0604020202020204" pitchFamily="34" charset="0"/>
              <a:buChar char="•"/>
            </a:pPr>
            <a:r>
              <a:rPr lang="en-US" i="0" dirty="0"/>
              <a:t>For the Israelites, it was the law of Moses, with the conditional promise of prosperity by His hand</a:t>
            </a:r>
          </a:p>
          <a:p>
            <a:r>
              <a:rPr lang="en-US" b="1" i="0" dirty="0"/>
              <a:t>(Exodus 19:3-6), </a:t>
            </a:r>
            <a:r>
              <a:rPr lang="en-US" i="1" dirty="0"/>
              <a:t>“And Moses went up to God, and the Lord called to him from the mountain, saying, “Thus you shall say to the house of Jacob, and tell the children of Israel:</a:t>
            </a:r>
            <a:r>
              <a:rPr lang="en-US" i="1" baseline="30000" dirty="0"/>
              <a:t> 4</a:t>
            </a:r>
            <a:r>
              <a:rPr lang="en-US" i="1" dirty="0"/>
              <a:t> “You have seen what I did to the Egyptians, and how I bore you on eagles’ wings and brought you to Myself.</a:t>
            </a:r>
            <a:r>
              <a:rPr lang="en-US" i="1" baseline="30000" dirty="0"/>
              <a:t> 5</a:t>
            </a:r>
            <a:r>
              <a:rPr lang="en-US" i="1" dirty="0"/>
              <a:t> Now therefore, </a:t>
            </a:r>
            <a:r>
              <a:rPr lang="en-US" b="1" i="1" dirty="0"/>
              <a:t>if you will indeed obey My voice and keep My covenant, </a:t>
            </a:r>
            <a:r>
              <a:rPr lang="en-US" i="1" dirty="0"/>
              <a:t>then you shall be a special treasure to Me above all people; for all the earth is Mine.</a:t>
            </a:r>
            <a:r>
              <a:rPr lang="en-US" i="1" baseline="30000" dirty="0"/>
              <a:t> 6</a:t>
            </a:r>
            <a:r>
              <a:rPr lang="en-US" i="1" dirty="0"/>
              <a:t> And you shall be to Me a kingdom of priests and a holy nation.’ These are the words which you shall speak to the children of Israel.”</a:t>
            </a:r>
          </a:p>
          <a:p>
            <a:pPr marL="642795" lvl="1" indent="-175308">
              <a:buFont typeface="Arial" panose="020B0604020202020204" pitchFamily="34" charset="0"/>
              <a:buChar char="•"/>
            </a:pPr>
            <a:r>
              <a:rPr lang="en-US" i="0" dirty="0"/>
              <a:t>Notice the conditional nature of God’s promises regarding the continued reception of His blessings</a:t>
            </a:r>
          </a:p>
          <a:p>
            <a:pPr marL="642795" lvl="1" indent="-175308">
              <a:buFont typeface="Arial" panose="020B0604020202020204" pitchFamily="34" charset="0"/>
              <a:buChar char="•"/>
            </a:pPr>
            <a:r>
              <a:rPr lang="en-US" b="1" i="0" dirty="0"/>
              <a:t>For us, it is obedience to the will of our Lord (Jesus Christ)</a:t>
            </a:r>
          </a:p>
          <a:p>
            <a:r>
              <a:rPr lang="en-US" b="1" i="0" dirty="0"/>
              <a:t>(John 15:9-10), </a:t>
            </a:r>
            <a:r>
              <a:rPr lang="en-US" i="1" dirty="0"/>
              <a:t>“As the Father loved Me, I also have loved you; abide in My love.</a:t>
            </a:r>
            <a:r>
              <a:rPr lang="en-US" i="1" baseline="30000" dirty="0"/>
              <a:t> 10</a:t>
            </a:r>
            <a:r>
              <a:rPr lang="en-US" i="1" dirty="0"/>
              <a:t> If you keep My commandments, you will abide in My love, just as I have kept My Father's commandments and abide in His love.”</a:t>
            </a:r>
          </a:p>
          <a:p>
            <a:pPr marL="642795" lvl="1" indent="-175308">
              <a:buFont typeface="Arial" panose="020B0604020202020204" pitchFamily="34" charset="0"/>
              <a:buChar char="•"/>
            </a:pPr>
            <a:r>
              <a:rPr lang="en-US" b="1" i="0" dirty="0"/>
              <a:t>Note:  </a:t>
            </a:r>
            <a:r>
              <a:rPr lang="en-US" i="0" dirty="0"/>
              <a:t>This passage follows Jesus’ metaphor “I am the vine, you are the branches “ (vs. 5)</a:t>
            </a:r>
          </a:p>
          <a:p>
            <a:r>
              <a:rPr lang="en-US" b="1" i="0" dirty="0"/>
              <a:t>(John 15:7-8), </a:t>
            </a:r>
            <a:r>
              <a:rPr lang="en-US" i="1" dirty="0"/>
              <a:t>“If you abide in Me, and My words abide in you, you will ask what you desire, and it shall be done for you.</a:t>
            </a:r>
            <a:r>
              <a:rPr lang="en-US" i="1" baseline="30000" dirty="0"/>
              <a:t> 8</a:t>
            </a:r>
            <a:r>
              <a:rPr lang="en-US" i="1" dirty="0"/>
              <a:t> By this My Father is glorified, that you bear much fruit; so you will be My disciples.”</a:t>
            </a:r>
          </a:p>
          <a:p>
            <a:pPr marL="642795" lvl="1" indent="-175308">
              <a:buFont typeface="Arial" panose="020B0604020202020204" pitchFamily="34" charset="0"/>
              <a:buChar char="•"/>
            </a:pPr>
            <a:r>
              <a:rPr lang="en-US" b="1" i="0" dirty="0"/>
              <a:t>Our promise</a:t>
            </a:r>
          </a:p>
          <a:p>
            <a:r>
              <a:rPr lang="en-US" b="1" i="0" dirty="0"/>
              <a:t>(James 1:25), </a:t>
            </a:r>
            <a:r>
              <a:rPr lang="en-US" i="0" dirty="0"/>
              <a:t>“But he who looks into the perfect law of liberty and continues in it, and is not a forgetful hearer but a doer of the work, this one will be blessed in what he does.”</a:t>
            </a:r>
          </a:p>
        </p:txBody>
      </p:sp>
      <p:sp>
        <p:nvSpPr>
          <p:cNvPr id="4" name="Slide Number Placeholder 3"/>
          <p:cNvSpPr>
            <a:spLocks noGrp="1"/>
          </p:cNvSpPr>
          <p:nvPr>
            <p:ph type="sldNum" sz="quarter" idx="5"/>
          </p:nvPr>
        </p:nvSpPr>
        <p:spPr/>
        <p:txBody>
          <a:bodyPr/>
          <a:lstStyle/>
          <a:p>
            <a:pPr defTabSz="934974"/>
            <a:fld id="{FF027219-C687-488A-ADA5-45856E51F42F}"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9108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1:9), </a:t>
            </a:r>
            <a:r>
              <a:rPr lang="en-US" i="1" dirty="0"/>
              <a:t>“Have I not commanded you? Be strong and of good courage; do not be afraid, nor be dismayed, for the Lord your God is with you wherever you go.”</a:t>
            </a:r>
          </a:p>
          <a:p>
            <a:pPr marL="175308" indent="-175308">
              <a:buFont typeface="Arial" panose="020B0604020202020204" pitchFamily="34" charset="0"/>
              <a:buChar char="•"/>
            </a:pPr>
            <a:r>
              <a:rPr lang="en-US" baseline="0" dirty="0"/>
              <a:t>The realization that our protector is God Himself, gives cause for strength and courage!</a:t>
            </a:r>
          </a:p>
          <a:p>
            <a:pPr marL="175308" indent="-175308">
              <a:buFont typeface="Arial" panose="020B0604020202020204" pitchFamily="34" charset="0"/>
              <a:buChar char="•"/>
            </a:pPr>
            <a:r>
              <a:rPr lang="en-US" baseline="0" dirty="0"/>
              <a:t>The Israelites were ALWAYS successful when God was with them.</a:t>
            </a:r>
          </a:p>
          <a:p>
            <a:pPr marL="175308" indent="-175308">
              <a:buFont typeface="Arial" panose="020B0604020202020204" pitchFamily="34" charset="0"/>
              <a:buChar char="•"/>
            </a:pPr>
            <a:r>
              <a:rPr lang="en-US" b="1" baseline="0" dirty="0"/>
              <a:t>Question:  When Israel was defeated by the small city of Ai, was this a failure on the part of God?</a:t>
            </a:r>
          </a:p>
          <a:p>
            <a:r>
              <a:rPr lang="en-US" b="1" baseline="0" dirty="0"/>
              <a:t>(Joshua 7:6-7), </a:t>
            </a:r>
            <a:r>
              <a:rPr lang="en-US" i="1" baseline="0" dirty="0"/>
              <a:t>“</a:t>
            </a:r>
            <a:r>
              <a:rPr lang="en-US" i="1" dirty="0"/>
              <a:t>Then Joshua tore his clothes, and fell to the earth on his face before the ark of the Lord until evening, he and the elders of Israel; and they put dust on their heads.</a:t>
            </a:r>
            <a:r>
              <a:rPr lang="en-US" i="1" baseline="30000" dirty="0"/>
              <a:t> 7</a:t>
            </a:r>
            <a:r>
              <a:rPr lang="en-US" i="1" dirty="0"/>
              <a:t> And Joshua said, “Alas, Lord God, why have You brought this people over the Jordan at all—to deliver us into the hand of the Amorites, to destroy us?”</a:t>
            </a:r>
          </a:p>
          <a:p>
            <a:r>
              <a:rPr lang="en-US" b="1" baseline="0" dirty="0"/>
              <a:t>(Joshua 7:10-12), </a:t>
            </a:r>
            <a:r>
              <a:rPr lang="en-US" i="1" baseline="0" dirty="0"/>
              <a:t>“</a:t>
            </a:r>
            <a:r>
              <a:rPr lang="en-US" i="1" dirty="0"/>
              <a:t>So the Lord said to Joshua: “Get up! Why do you lie thus on your face?</a:t>
            </a:r>
            <a:r>
              <a:rPr lang="en-US" i="1" baseline="30000" dirty="0"/>
              <a:t> 11</a:t>
            </a:r>
            <a:r>
              <a:rPr lang="en-US" i="1" dirty="0"/>
              <a:t> Israel has sinned, and they have also transgressed My covenant which I commanded them. For they have even taken some of the accursed things, and have both stolen and deceived; and they have also put it among their own stuff.</a:t>
            </a:r>
            <a:r>
              <a:rPr lang="en-US" i="1" baseline="30000" dirty="0"/>
              <a:t> 12</a:t>
            </a:r>
            <a:r>
              <a:rPr lang="en-US" i="1" dirty="0"/>
              <a:t> Therefore the children of Israel could not stand before their enemies, but turned their backs before their enemies, because they have become doomed to destruction. </a:t>
            </a:r>
            <a:r>
              <a:rPr lang="en-US" b="1" i="1" dirty="0"/>
              <a:t>Neither will I be with you anymore, unless </a:t>
            </a:r>
            <a:r>
              <a:rPr lang="en-US" i="1" dirty="0"/>
              <a:t>you destroy the accursed from among you.”</a:t>
            </a:r>
          </a:p>
          <a:p>
            <a:pPr marL="642795" lvl="1" indent="-175308">
              <a:buFont typeface="Arial" panose="020B0604020202020204" pitchFamily="34" charset="0"/>
              <a:buChar char="•"/>
            </a:pPr>
            <a:r>
              <a:rPr lang="en-US" b="1" i="0" baseline="0" dirty="0"/>
              <a:t>The Lesson:  God is always with US, when we are His People, “zealous for good works”</a:t>
            </a:r>
          </a:p>
          <a:p>
            <a:r>
              <a:rPr lang="en-US" b="1" baseline="0" dirty="0"/>
              <a:t>(Romans 8:31-34), </a:t>
            </a:r>
            <a:r>
              <a:rPr lang="en-US" i="1" baseline="0" dirty="0"/>
              <a:t>“</a:t>
            </a:r>
            <a:r>
              <a:rPr lang="en-US" i="1" dirty="0"/>
              <a:t>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r>
              <a:rPr lang="en-US" i="1" baseline="30000" dirty="0"/>
              <a:t> 33</a:t>
            </a:r>
            <a:r>
              <a:rPr lang="en-US" i="1" dirty="0"/>
              <a:t> Who shall bring a charge against God's elect? It is God who justifies.</a:t>
            </a:r>
            <a:r>
              <a:rPr lang="en-US" i="1" baseline="30000" dirty="0"/>
              <a:t> 34</a:t>
            </a:r>
            <a:r>
              <a:rPr lang="en-US" i="1" dirty="0"/>
              <a:t> Who is he who condemns? It is Christ who died, and furthermore is also risen, who is even at the right hand of God, who also makes intercession for us.”</a:t>
            </a:r>
          </a:p>
          <a:p>
            <a:r>
              <a:rPr lang="en-US" b="1" baseline="0" dirty="0"/>
              <a:t>(Philippians 4:13),</a:t>
            </a:r>
            <a:r>
              <a:rPr lang="en-US" baseline="0" dirty="0"/>
              <a:t> </a:t>
            </a:r>
            <a:r>
              <a:rPr lang="en-US" i="1" baseline="0" dirty="0"/>
              <a:t>“</a:t>
            </a:r>
            <a:r>
              <a:rPr lang="en-US" i="1" dirty="0"/>
              <a:t>I can do all things through Christ who strengthens me.”</a:t>
            </a:r>
          </a:p>
          <a:p>
            <a:r>
              <a:rPr lang="en-US" b="1" i="0" baseline="0" dirty="0"/>
              <a:t>(John 10:27-29), </a:t>
            </a:r>
            <a:r>
              <a:rPr lang="en-US" i="1" baseline="0" dirty="0"/>
              <a:t>“</a:t>
            </a:r>
            <a:r>
              <a:rPr lang="en-US" i="1" dirty="0"/>
              <a:t>My sheep hear My voice, and </a:t>
            </a:r>
            <a:r>
              <a:rPr lang="en-US" b="1" i="1" dirty="0"/>
              <a:t>I know them, and they follow Me</a:t>
            </a:r>
            <a:r>
              <a:rPr lang="en-US" i="1" dirty="0"/>
              <a:t>.</a:t>
            </a:r>
            <a:r>
              <a:rPr lang="en-US" i="1" baseline="30000" dirty="0"/>
              <a:t> 28</a:t>
            </a:r>
            <a:r>
              <a:rPr lang="en-US" i="1" dirty="0"/>
              <a:t> And I give them eternal life, and they shall never perish; </a:t>
            </a:r>
            <a:r>
              <a:rPr lang="en-US" b="1" i="1" dirty="0"/>
              <a:t>neither shall anyone snatch them out of My hand</a:t>
            </a:r>
            <a:r>
              <a:rPr lang="en-US" i="1" dirty="0"/>
              <a:t>.</a:t>
            </a:r>
            <a:r>
              <a:rPr lang="en-US" i="1" baseline="30000" dirty="0"/>
              <a:t> 29</a:t>
            </a:r>
            <a:r>
              <a:rPr lang="en-US" i="1" dirty="0"/>
              <a:t> My Father, who has given them to Me, </a:t>
            </a:r>
            <a:r>
              <a:rPr lang="en-US" b="1" i="1" dirty="0"/>
              <a:t>is greater than all</a:t>
            </a:r>
            <a:r>
              <a:rPr lang="en-US" i="1" dirty="0"/>
              <a:t>; and </a:t>
            </a:r>
            <a:r>
              <a:rPr lang="en-US" b="1" i="1" dirty="0"/>
              <a:t>no one is able to snatch them </a:t>
            </a:r>
            <a:r>
              <a:rPr lang="en-US" i="1" dirty="0"/>
              <a:t>out of My Father's hand.”</a:t>
            </a:r>
            <a:endParaRPr lang="en-US" i="1" baseline="0" dirty="0"/>
          </a:p>
        </p:txBody>
      </p:sp>
      <p:sp>
        <p:nvSpPr>
          <p:cNvPr id="4" name="Slide Number Placeholder 3"/>
          <p:cNvSpPr>
            <a:spLocks noGrp="1"/>
          </p:cNvSpPr>
          <p:nvPr>
            <p:ph type="sldNum" sz="quarter" idx="5"/>
          </p:nvPr>
        </p:nvSpPr>
        <p:spPr/>
        <p:txBody>
          <a:bodyPr/>
          <a:lstStyle/>
          <a:p>
            <a:pPr defTabSz="934974"/>
            <a:fld id="{FF027219-C687-488A-ADA5-45856E51F42F}"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57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There is good reason for us to be strong, and of good courage</a:t>
            </a:r>
          </a:p>
          <a:p>
            <a:pPr marL="642795" lvl="1" indent="-175308">
              <a:buFont typeface="Arial" panose="020B0604020202020204" pitchFamily="34" charset="0"/>
              <a:buChar char="•"/>
            </a:pPr>
            <a:r>
              <a:rPr lang="en-US" dirty="0"/>
              <a:t>However, we know that from time to time that strength can falter in the face of adversity</a:t>
            </a:r>
          </a:p>
          <a:p>
            <a:pPr marL="642795" lvl="1" indent="-175308">
              <a:buFont typeface="Arial" panose="020B0604020202020204" pitchFamily="34" charset="0"/>
              <a:buChar char="•"/>
            </a:pPr>
            <a:r>
              <a:rPr lang="en-US" dirty="0"/>
              <a:t>God has given us one another to encourage and edify, that we may maintain that strength and courage!</a:t>
            </a:r>
          </a:p>
          <a:p>
            <a:r>
              <a:rPr lang="en-US" b="1" dirty="0"/>
              <a:t>(Isaiah 41:6-10), [In a time of renewal, Israel came together!], </a:t>
            </a:r>
            <a:r>
              <a:rPr lang="en-US" i="1" dirty="0"/>
              <a:t>“Everyone helped his neighbor, and said to his brother, “Be of good courage!” </a:t>
            </a:r>
            <a:r>
              <a:rPr lang="en-US" i="1" baseline="30000" dirty="0"/>
              <a:t>7</a:t>
            </a:r>
            <a:r>
              <a:rPr lang="en-US" i="1" dirty="0"/>
              <a:t> So the craftsman encouraged the goldsmith; he who smooths with the hammer inspired him who strikes the anvil, saying, “It is ready for the soldering”; then he fastened it with pegs, that it might not totter. </a:t>
            </a:r>
            <a:r>
              <a:rPr lang="en-US" i="1" baseline="30000" dirty="0"/>
              <a:t>8</a:t>
            </a:r>
            <a:r>
              <a:rPr lang="en-US" i="1" dirty="0"/>
              <a:t> “But you, Israel, are My servant, Jacob whom I have chosen, the descendants of Abraham My friend. </a:t>
            </a:r>
            <a:r>
              <a:rPr lang="en-US" i="1" baseline="30000" dirty="0"/>
              <a:t>9</a:t>
            </a:r>
            <a:r>
              <a:rPr lang="en-US" i="1" dirty="0"/>
              <a:t> You whom I have taken from the ends of the earth, and called from its farthest regions, and said to you, ‘You are My servant,</a:t>
            </a:r>
            <a:br>
              <a:rPr lang="en-US" i="1" dirty="0"/>
            </a:br>
            <a:r>
              <a:rPr lang="en-US" i="1" dirty="0"/>
              <a:t>I have chosen you and have not cast you away: </a:t>
            </a:r>
            <a:r>
              <a:rPr lang="en-US" i="1" baseline="30000" dirty="0"/>
              <a:t>10</a:t>
            </a:r>
            <a:r>
              <a:rPr lang="en-US" i="1" dirty="0"/>
              <a:t> Fear not, for I am with you; be not dismayed, for I am your God. I will strengthen you, yes, I will help you, I will uphold you with My righteous right hand.’”</a:t>
            </a:r>
          </a:p>
          <a:p>
            <a:pPr marL="175308" indent="-175308">
              <a:buFont typeface="Arial" panose="020B0604020202020204" pitchFamily="34" charset="0"/>
              <a:buChar char="•"/>
            </a:pPr>
            <a:r>
              <a:rPr lang="en-US" dirty="0"/>
              <a:t>Paul, at a dire time in his life – the voyage to Rome to make his petition to Caesar – was met by his brethren (from Rome, before his arrival).</a:t>
            </a:r>
          </a:p>
          <a:p>
            <a:r>
              <a:rPr lang="en-US" b="1" dirty="0"/>
              <a:t>(Acts 28:15), </a:t>
            </a:r>
            <a:r>
              <a:rPr lang="en-US" i="1" dirty="0"/>
              <a:t>“And from there, when the brethren heard about us, they came to meet us as far as </a:t>
            </a:r>
            <a:r>
              <a:rPr lang="en-US" i="1" dirty="0" err="1"/>
              <a:t>Appii</a:t>
            </a:r>
            <a:r>
              <a:rPr lang="en-US" i="1" dirty="0"/>
              <a:t> Forum and Three Inns. </a:t>
            </a:r>
            <a:r>
              <a:rPr lang="en-US" b="1" i="1" dirty="0"/>
              <a:t>When Paul saw them, he thanked God and took courage</a:t>
            </a:r>
            <a:r>
              <a:rPr lang="en-US" i="1" dirty="0"/>
              <a:t>.”</a:t>
            </a:r>
          </a:p>
        </p:txBody>
      </p:sp>
      <p:sp>
        <p:nvSpPr>
          <p:cNvPr id="4" name="Slide Number Placeholder 3"/>
          <p:cNvSpPr>
            <a:spLocks noGrp="1"/>
          </p:cNvSpPr>
          <p:nvPr>
            <p:ph type="sldNum" sz="quarter" idx="5"/>
          </p:nvPr>
        </p:nvSpPr>
        <p:spPr/>
        <p:txBody>
          <a:bodyPr/>
          <a:lstStyle/>
          <a:p>
            <a:pPr defTabSz="934974"/>
            <a:fld id="{FF027219-C687-488A-ADA5-45856E51F42F}"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82333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82E0-947A-4EB1-A53B-96BC40DCC1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AADD9-A1E5-4E5F-846B-45E5D6D06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A6AC10-76E4-48E0-9555-C4A532AEBF5D}"/>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51576548-74D6-4008-BD2E-BA487F521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E0290-10C1-4570-AA1E-F45AD61BA8BA}"/>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283677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90F1-3B84-48BD-B1B7-403FCB04CC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02013-4A82-47C2-892D-823BEADBCC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2657A-D3EB-4F35-9D50-750E075ECFEB}"/>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AFBCFD24-26C5-461C-AA21-DE7AB588E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80985-F456-4B28-9E4A-1087B96CDFAF}"/>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105411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F10AAB-42DF-4708-9435-37FB2338F4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47808-434E-4AF4-BAE4-0CBB53422A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0870A-22B9-4E02-A181-57B63334E94F}"/>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BE70718E-6534-48AD-843F-FCB48D922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2665C-4E41-4EB0-AC27-E21B7C4671C4}"/>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228392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960B-7D00-47B7-97D3-CAC152DB9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D83A-D20F-478E-BB5E-664808740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BE8D0-006B-4451-9BF3-AC0EC543AA66}"/>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1703E9AC-BD51-4513-9FE4-723214F20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6BE0D-CBFA-4272-A662-ECB8CDBA9A7D}"/>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319855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12A-DA40-4563-9BF5-A7FE3DCF4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C2FCCC-C18A-4FC8-A6B6-8AE1E505C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88F2D-4DE1-4BAC-BF40-256DC14CA346}"/>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FC07AC5C-DC94-4275-8EDB-D60290E36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C75E-A41F-400B-BC50-D85BC537361F}"/>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47777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A398-A650-4061-98D8-1F733720A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407A7-BBD4-4032-A24E-0D2939925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AD0CF-CBD9-43B5-BED1-59D6A6F80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60859C-0BCD-4E2A-9DF7-902B14431667}"/>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6" name="Footer Placeholder 5">
            <a:extLst>
              <a:ext uri="{FF2B5EF4-FFF2-40B4-BE49-F238E27FC236}">
                <a16:creationId xmlns:a16="http://schemas.microsoft.com/office/drawing/2014/main" id="{EBA87BEF-457D-4381-825E-6B00BCA16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73C8D-5BCE-4ADB-AA72-D7A61DC46EB2}"/>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18076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E39D-E095-41C3-A7E0-392B341956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86B606-F01D-46EB-B39D-68FCBF89B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65EB7-22C1-46D0-ABED-0FBAE4FDD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F3FC9-BBDD-4082-8C92-DACA8842B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BB7EC-DE7B-4236-9B4C-00BF53E09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39AAD4-3FB7-48FF-8958-3B3E93705A37}"/>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8" name="Footer Placeholder 7">
            <a:extLst>
              <a:ext uri="{FF2B5EF4-FFF2-40B4-BE49-F238E27FC236}">
                <a16:creationId xmlns:a16="http://schemas.microsoft.com/office/drawing/2014/main" id="{39939917-B5E6-4ADC-B85E-9D2C5AAB3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6CB05-44A8-4850-9CF2-B35C2D9DB4EF}"/>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368003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A505-9B3A-4A45-88EE-37A166ADF2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6CA1BA-DE73-43A3-9DEC-44D52268ADE5}"/>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4" name="Footer Placeholder 3">
            <a:extLst>
              <a:ext uri="{FF2B5EF4-FFF2-40B4-BE49-F238E27FC236}">
                <a16:creationId xmlns:a16="http://schemas.microsoft.com/office/drawing/2014/main" id="{320255CC-C861-48C2-A7DC-CC27E820E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BC7E78-E4D5-4337-BE58-FD67E36E766E}"/>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278500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29C5E-EEC8-4160-BFA1-C62F17CA24BA}"/>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3" name="Footer Placeholder 2">
            <a:extLst>
              <a:ext uri="{FF2B5EF4-FFF2-40B4-BE49-F238E27FC236}">
                <a16:creationId xmlns:a16="http://schemas.microsoft.com/office/drawing/2014/main" id="{FA19FCAE-0FE9-46CE-B279-1F2926FEFE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F40420-8F20-4DB4-93BC-1CAAE2743C83}"/>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359662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9F09-52EA-4E27-ACA6-2F982B7B8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454581-91C6-40B1-8E8B-BB6132DE4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69342-170B-41F4-8330-C5E5FC56F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3E36D-9938-43EB-BC31-6267451ED2DA}"/>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6" name="Footer Placeholder 5">
            <a:extLst>
              <a:ext uri="{FF2B5EF4-FFF2-40B4-BE49-F238E27FC236}">
                <a16:creationId xmlns:a16="http://schemas.microsoft.com/office/drawing/2014/main" id="{0F9F4333-E7C4-462E-864B-D38689FB0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47E2A-78A9-425C-B446-A26BA28E8B06}"/>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32502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F694-353E-4FAA-AC75-5CE145DE6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0BD22-8525-4EFB-A824-E082B7F78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DF333-60B8-4170-9782-8971CADD9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7FBDF-822C-4867-AA1B-F8BE8510523B}"/>
              </a:ext>
            </a:extLst>
          </p:cNvPr>
          <p:cNvSpPr>
            <a:spLocks noGrp="1"/>
          </p:cNvSpPr>
          <p:nvPr>
            <p:ph type="dt" sz="half" idx="10"/>
          </p:nvPr>
        </p:nvSpPr>
        <p:spPr/>
        <p:txBody>
          <a:bodyPr/>
          <a:lstStyle/>
          <a:p>
            <a:fld id="{FFF8CE40-3943-48FD-9C1A-35811527C88A}" type="datetimeFigureOut">
              <a:rPr lang="en-US" smtClean="0"/>
              <a:t>8/7/2019</a:t>
            </a:fld>
            <a:endParaRPr lang="en-US"/>
          </a:p>
        </p:txBody>
      </p:sp>
      <p:sp>
        <p:nvSpPr>
          <p:cNvPr id="6" name="Footer Placeholder 5">
            <a:extLst>
              <a:ext uri="{FF2B5EF4-FFF2-40B4-BE49-F238E27FC236}">
                <a16:creationId xmlns:a16="http://schemas.microsoft.com/office/drawing/2014/main" id="{E74AC7FE-FBC5-46E4-B16B-DCFC16FD4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BE5E4-52E2-4689-914C-852EE4BAC423}"/>
              </a:ext>
            </a:extLst>
          </p:cNvPr>
          <p:cNvSpPr>
            <a:spLocks noGrp="1"/>
          </p:cNvSpPr>
          <p:nvPr>
            <p:ph type="sldNum" sz="quarter" idx="12"/>
          </p:nvPr>
        </p:nvSpPr>
        <p:spPr/>
        <p:txBody>
          <a:bodyPr/>
          <a:lstStyle/>
          <a:p>
            <a:fld id="{A2550118-D8DD-4EBD-9D73-F6B73E6A4E4D}" type="slidenum">
              <a:rPr lang="en-US" smtClean="0"/>
              <a:t>‹#›</a:t>
            </a:fld>
            <a:endParaRPr lang="en-US"/>
          </a:p>
        </p:txBody>
      </p:sp>
    </p:spTree>
    <p:extLst>
      <p:ext uri="{BB962C8B-B14F-4D97-AF65-F5344CB8AC3E}">
        <p14:creationId xmlns:p14="http://schemas.microsoft.com/office/powerpoint/2010/main" val="30065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FE902-D1E7-49B2-89E1-84817DC3E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8F61E-F387-4652-AA44-FE7EB64AF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AE071-A458-4189-B899-075874F61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8CE40-3943-48FD-9C1A-35811527C88A}" type="datetimeFigureOut">
              <a:rPr lang="en-US" smtClean="0"/>
              <a:t>8/7/2019</a:t>
            </a:fld>
            <a:endParaRPr lang="en-US"/>
          </a:p>
        </p:txBody>
      </p:sp>
      <p:sp>
        <p:nvSpPr>
          <p:cNvPr id="5" name="Footer Placeholder 4">
            <a:extLst>
              <a:ext uri="{FF2B5EF4-FFF2-40B4-BE49-F238E27FC236}">
                <a16:creationId xmlns:a16="http://schemas.microsoft.com/office/drawing/2014/main" id="{6FF701DD-975B-4EDA-8AF4-83CC276C9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9E4EAC-7858-4D8D-B495-3F80A4D75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50118-D8DD-4EBD-9D73-F6B73E6A4E4D}" type="slidenum">
              <a:rPr lang="en-US" smtClean="0"/>
              <a:t>‹#›</a:t>
            </a:fld>
            <a:endParaRPr lang="en-US"/>
          </a:p>
        </p:txBody>
      </p:sp>
    </p:spTree>
    <p:extLst>
      <p:ext uri="{BB962C8B-B14F-4D97-AF65-F5344CB8AC3E}">
        <p14:creationId xmlns:p14="http://schemas.microsoft.com/office/powerpoint/2010/main" val="397365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7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E8A-8EB0-4B99-B721-03CC4A050360}"/>
              </a:ext>
            </a:extLst>
          </p:cNvPr>
          <p:cNvSpPr>
            <a:spLocks noGrp="1"/>
          </p:cNvSpPr>
          <p:nvPr>
            <p:ph type="ctrTitle"/>
          </p:nvPr>
        </p:nvSpPr>
        <p:spPr>
          <a:xfrm>
            <a:off x="1031631" y="559093"/>
            <a:ext cx="10128738" cy="5331753"/>
          </a:xfrm>
        </p:spPr>
        <p:txBody>
          <a:bodyPr anchor="t">
            <a:normAutofit/>
          </a:bodyPr>
          <a:lstStyle/>
          <a:p>
            <a:pPr>
              <a:lnSpc>
                <a:spcPct val="114000"/>
              </a:lnSpc>
              <a:spcBef>
                <a:spcPts val="600"/>
              </a:spcBef>
              <a:spcAft>
                <a:spcPts val="1800"/>
              </a:spcAft>
            </a:pPr>
            <a:r>
              <a:rPr lang="en-US" sz="96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Be Strong and</a:t>
            </a:r>
            <a:br>
              <a:rPr lang="en-US" sz="96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r>
              <a:rPr lang="en-US" sz="96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of Good Courage</a:t>
            </a:r>
          </a:p>
        </p:txBody>
      </p:sp>
      <p:sp>
        <p:nvSpPr>
          <p:cNvPr id="3" name="Subtitle 2">
            <a:extLst>
              <a:ext uri="{FF2B5EF4-FFF2-40B4-BE49-F238E27FC236}">
                <a16:creationId xmlns:a16="http://schemas.microsoft.com/office/drawing/2014/main" id="{23E831F9-B8B7-48C9-976B-62556EFECD0D}"/>
              </a:ext>
            </a:extLst>
          </p:cNvPr>
          <p:cNvSpPr>
            <a:spLocks noGrp="1"/>
          </p:cNvSpPr>
          <p:nvPr>
            <p:ph type="subTitle" idx="1"/>
          </p:nvPr>
        </p:nvSpPr>
        <p:spPr>
          <a:xfrm>
            <a:off x="1298532" y="4624754"/>
            <a:ext cx="9594936" cy="1429407"/>
          </a:xfrm>
        </p:spPr>
        <p:txBody>
          <a:bodyPr>
            <a:normAutofit/>
          </a:bodyPr>
          <a:lstStyle/>
          <a:p>
            <a:r>
              <a:rPr lang="en-US" sz="6600" dirty="0">
                <a:solidFill>
                  <a:schemeClr val="bg1"/>
                </a:solidFill>
                <a:effectLst>
                  <a:outerShdw blurRad="38100" dist="38100" dir="2700000" algn="tl">
                    <a:srgbClr val="000000">
                      <a:alpha val="43137"/>
                    </a:srgbClr>
                  </a:outerShdw>
                </a:effectLst>
                <a:latin typeface="Diogenes" panose="02000605040000020004" pitchFamily="2" charset="0"/>
              </a:rPr>
              <a:t>Joshua 1</a:t>
            </a:r>
          </a:p>
        </p:txBody>
      </p:sp>
    </p:spTree>
    <p:extLst>
      <p:ext uri="{BB962C8B-B14F-4D97-AF65-F5344CB8AC3E}">
        <p14:creationId xmlns:p14="http://schemas.microsoft.com/office/powerpoint/2010/main" val="1399307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7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E8A-8EB0-4B99-B721-03CC4A050360}"/>
              </a:ext>
            </a:extLst>
          </p:cNvPr>
          <p:cNvSpPr>
            <a:spLocks noGrp="1"/>
          </p:cNvSpPr>
          <p:nvPr>
            <p:ph type="ctrTitle"/>
          </p:nvPr>
        </p:nvSpPr>
        <p:spPr>
          <a:xfrm>
            <a:off x="597878" y="559093"/>
            <a:ext cx="10972800" cy="5331753"/>
          </a:xfrm>
        </p:spPr>
        <p:txBody>
          <a:bodyPr anchor="t">
            <a:normAutofit/>
          </a:bodyPr>
          <a:lstStyle/>
          <a:p>
            <a:pPr>
              <a:lnSpc>
                <a:spcPct val="114000"/>
              </a:lnSpc>
              <a:spcBef>
                <a:spcPts val="600"/>
              </a:spcBef>
              <a:spcAft>
                <a:spcPts val="1800"/>
              </a:spcAft>
            </a:pPr>
            <a:r>
              <a:rPr lang="en-US" sz="4800" dirty="0">
                <a:solidFill>
                  <a:schemeClr val="bg1"/>
                </a:solidFill>
                <a:effectLst>
                  <a:outerShdw blurRad="38100" dist="38100" dir="2700000" algn="tl">
                    <a:srgbClr val="000000">
                      <a:alpha val="43137"/>
                    </a:srgbClr>
                  </a:outerShdw>
                </a:effectLst>
                <a:latin typeface="Diogenes" panose="02000605040000020004" pitchFamily="2" charset="0"/>
              </a:rPr>
              <a:t>Be Strong and of Good Courage</a:t>
            </a: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r>
              <a:rPr lang="en-US"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God Keeps His Promises (6)</a:t>
            </a:r>
          </a:p>
        </p:txBody>
      </p:sp>
      <p:sp>
        <p:nvSpPr>
          <p:cNvPr id="3" name="Subtitle 2">
            <a:extLst>
              <a:ext uri="{FF2B5EF4-FFF2-40B4-BE49-F238E27FC236}">
                <a16:creationId xmlns:a16="http://schemas.microsoft.com/office/drawing/2014/main" id="{23E831F9-B8B7-48C9-976B-62556EFECD0D}"/>
              </a:ext>
            </a:extLst>
          </p:cNvPr>
          <p:cNvSpPr>
            <a:spLocks noGrp="1"/>
          </p:cNvSpPr>
          <p:nvPr>
            <p:ph type="subTitle" idx="1"/>
          </p:nvPr>
        </p:nvSpPr>
        <p:spPr>
          <a:xfrm>
            <a:off x="1286810" y="4079631"/>
            <a:ext cx="9594936" cy="2009699"/>
          </a:xfrm>
        </p:spPr>
        <p:txBody>
          <a:bodyPr>
            <a:normAutofit/>
          </a:bodyPr>
          <a:lstStyle/>
          <a:p>
            <a:r>
              <a:rPr lang="en-US" sz="4800" dirty="0">
                <a:solidFill>
                  <a:schemeClr val="bg1"/>
                </a:solidFill>
                <a:effectLst>
                  <a:outerShdw blurRad="38100" dist="38100" dir="2700000" algn="tl">
                    <a:srgbClr val="000000">
                      <a:alpha val="43137"/>
                    </a:srgbClr>
                  </a:outerShdw>
                </a:effectLst>
              </a:rPr>
              <a:t>Genesis 12:1-3; 13:14-17</a:t>
            </a:r>
          </a:p>
          <a:p>
            <a:r>
              <a:rPr lang="en-US" sz="4800" dirty="0">
                <a:solidFill>
                  <a:schemeClr val="bg1"/>
                </a:solidFill>
                <a:effectLst>
                  <a:outerShdw blurRad="38100" dist="38100" dir="2700000" algn="tl">
                    <a:srgbClr val="000000">
                      <a:alpha val="43137"/>
                    </a:srgbClr>
                  </a:outerShdw>
                </a:effectLst>
              </a:rPr>
              <a:t>John 3:16; Romans 8:37-39</a:t>
            </a:r>
          </a:p>
        </p:txBody>
      </p:sp>
    </p:spTree>
    <p:extLst>
      <p:ext uri="{BB962C8B-B14F-4D97-AF65-F5344CB8AC3E}">
        <p14:creationId xmlns:p14="http://schemas.microsoft.com/office/powerpoint/2010/main" val="38412716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7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E8A-8EB0-4B99-B721-03CC4A050360}"/>
              </a:ext>
            </a:extLst>
          </p:cNvPr>
          <p:cNvSpPr>
            <a:spLocks noGrp="1"/>
          </p:cNvSpPr>
          <p:nvPr>
            <p:ph type="ctrTitle"/>
          </p:nvPr>
        </p:nvSpPr>
        <p:spPr>
          <a:xfrm>
            <a:off x="457199" y="559093"/>
            <a:ext cx="11289323" cy="5331753"/>
          </a:xfrm>
        </p:spPr>
        <p:txBody>
          <a:bodyPr anchor="t">
            <a:normAutofit/>
          </a:bodyPr>
          <a:lstStyle/>
          <a:p>
            <a:pPr>
              <a:lnSpc>
                <a:spcPct val="114000"/>
              </a:lnSpc>
              <a:spcBef>
                <a:spcPts val="600"/>
              </a:spcBef>
              <a:spcAft>
                <a:spcPts val="1800"/>
              </a:spcAft>
            </a:pPr>
            <a:r>
              <a:rPr lang="en-US" sz="4800" dirty="0">
                <a:solidFill>
                  <a:schemeClr val="bg1"/>
                </a:solidFill>
                <a:effectLst>
                  <a:outerShdw blurRad="38100" dist="38100" dir="2700000" algn="tl">
                    <a:srgbClr val="000000">
                      <a:alpha val="43137"/>
                    </a:srgbClr>
                  </a:outerShdw>
                </a:effectLst>
                <a:latin typeface="Diogenes" panose="02000605040000020004" pitchFamily="2" charset="0"/>
              </a:rPr>
              <a:t>Be Strong and of Good Courage</a:t>
            </a: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r>
              <a:rPr lang="en-US"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Be faithful and Obedient to God (7)</a:t>
            </a:r>
          </a:p>
        </p:txBody>
      </p:sp>
      <p:sp>
        <p:nvSpPr>
          <p:cNvPr id="3" name="Subtitle 2">
            <a:extLst>
              <a:ext uri="{FF2B5EF4-FFF2-40B4-BE49-F238E27FC236}">
                <a16:creationId xmlns:a16="http://schemas.microsoft.com/office/drawing/2014/main" id="{23E831F9-B8B7-48C9-976B-62556EFECD0D}"/>
              </a:ext>
            </a:extLst>
          </p:cNvPr>
          <p:cNvSpPr>
            <a:spLocks noGrp="1"/>
          </p:cNvSpPr>
          <p:nvPr>
            <p:ph type="subTitle" idx="1"/>
          </p:nvPr>
        </p:nvSpPr>
        <p:spPr>
          <a:xfrm>
            <a:off x="1286810" y="4079631"/>
            <a:ext cx="9594936" cy="2009699"/>
          </a:xfrm>
        </p:spPr>
        <p:txBody>
          <a:bodyPr>
            <a:normAutofit/>
          </a:bodyPr>
          <a:lstStyle/>
          <a:p>
            <a:r>
              <a:rPr lang="en-US" sz="4800" dirty="0">
                <a:solidFill>
                  <a:schemeClr val="bg1"/>
                </a:solidFill>
                <a:effectLst>
                  <a:outerShdw blurRad="38100" dist="38100" dir="2700000" algn="tl">
                    <a:srgbClr val="000000">
                      <a:alpha val="43137"/>
                    </a:srgbClr>
                  </a:outerShdw>
                </a:effectLst>
              </a:rPr>
              <a:t>Exodus 19:3-6</a:t>
            </a:r>
          </a:p>
          <a:p>
            <a:r>
              <a:rPr lang="en-US" sz="4800" dirty="0">
                <a:solidFill>
                  <a:schemeClr val="bg1"/>
                </a:solidFill>
                <a:effectLst>
                  <a:outerShdw blurRad="38100" dist="38100" dir="2700000" algn="tl">
                    <a:srgbClr val="000000">
                      <a:alpha val="43137"/>
                    </a:srgbClr>
                  </a:outerShdw>
                </a:effectLst>
              </a:rPr>
              <a:t>John 15:9-10; 5, 7-8; James 1:25</a:t>
            </a:r>
          </a:p>
        </p:txBody>
      </p:sp>
    </p:spTree>
    <p:extLst>
      <p:ext uri="{BB962C8B-B14F-4D97-AF65-F5344CB8AC3E}">
        <p14:creationId xmlns:p14="http://schemas.microsoft.com/office/powerpoint/2010/main" val="339087398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7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E8A-8EB0-4B99-B721-03CC4A050360}"/>
              </a:ext>
            </a:extLst>
          </p:cNvPr>
          <p:cNvSpPr>
            <a:spLocks noGrp="1"/>
          </p:cNvSpPr>
          <p:nvPr>
            <p:ph type="ctrTitle"/>
          </p:nvPr>
        </p:nvSpPr>
        <p:spPr>
          <a:xfrm>
            <a:off x="457199" y="559093"/>
            <a:ext cx="11289323" cy="5331753"/>
          </a:xfrm>
        </p:spPr>
        <p:txBody>
          <a:bodyPr anchor="t">
            <a:normAutofit/>
          </a:bodyPr>
          <a:lstStyle/>
          <a:p>
            <a:pPr>
              <a:lnSpc>
                <a:spcPct val="114000"/>
              </a:lnSpc>
              <a:spcBef>
                <a:spcPts val="600"/>
              </a:spcBef>
              <a:spcAft>
                <a:spcPts val="1800"/>
              </a:spcAft>
            </a:pPr>
            <a:r>
              <a:rPr lang="en-US" sz="4800" dirty="0">
                <a:solidFill>
                  <a:schemeClr val="bg1"/>
                </a:solidFill>
                <a:effectLst>
                  <a:outerShdw blurRad="38100" dist="38100" dir="2700000" algn="tl">
                    <a:srgbClr val="000000">
                      <a:alpha val="43137"/>
                    </a:srgbClr>
                  </a:outerShdw>
                </a:effectLst>
                <a:latin typeface="Diogenes" panose="02000605040000020004" pitchFamily="2" charset="0"/>
              </a:rPr>
              <a:t>Be Strong and of Good Courage</a:t>
            </a: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br>
              <a:rPr lang="en-US" sz="48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r>
              <a:rPr lang="en-US"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God is Always With Us (9)</a:t>
            </a:r>
          </a:p>
        </p:txBody>
      </p:sp>
      <p:sp>
        <p:nvSpPr>
          <p:cNvPr id="3" name="Subtitle 2">
            <a:extLst>
              <a:ext uri="{FF2B5EF4-FFF2-40B4-BE49-F238E27FC236}">
                <a16:creationId xmlns:a16="http://schemas.microsoft.com/office/drawing/2014/main" id="{23E831F9-B8B7-48C9-976B-62556EFECD0D}"/>
              </a:ext>
            </a:extLst>
          </p:cNvPr>
          <p:cNvSpPr>
            <a:spLocks noGrp="1"/>
          </p:cNvSpPr>
          <p:nvPr>
            <p:ph type="subTitle" idx="1"/>
          </p:nvPr>
        </p:nvSpPr>
        <p:spPr>
          <a:xfrm>
            <a:off x="1286810" y="4079631"/>
            <a:ext cx="9594936" cy="2778369"/>
          </a:xfrm>
        </p:spPr>
        <p:txBody>
          <a:bodyPr>
            <a:normAutofit/>
          </a:bodyPr>
          <a:lstStyle/>
          <a:p>
            <a:r>
              <a:rPr lang="en-US" sz="4800" dirty="0">
                <a:solidFill>
                  <a:schemeClr val="bg1"/>
                </a:solidFill>
                <a:effectLst>
                  <a:outerShdw blurRad="38100" dist="38100" dir="2700000" algn="tl">
                    <a:srgbClr val="000000">
                      <a:alpha val="43137"/>
                    </a:srgbClr>
                  </a:outerShdw>
                </a:effectLst>
              </a:rPr>
              <a:t>Joshua 7:6-7, 10-12</a:t>
            </a:r>
          </a:p>
          <a:p>
            <a:r>
              <a:rPr lang="en-US" sz="4800" dirty="0">
                <a:solidFill>
                  <a:schemeClr val="bg1"/>
                </a:solidFill>
                <a:effectLst>
                  <a:outerShdw blurRad="38100" dist="38100" dir="2700000" algn="tl">
                    <a:srgbClr val="000000">
                      <a:alpha val="43137"/>
                    </a:srgbClr>
                  </a:outerShdw>
                </a:effectLst>
              </a:rPr>
              <a:t>Romans 8:31-34; Philippians 4:13; John 10:27-29</a:t>
            </a:r>
          </a:p>
        </p:txBody>
      </p:sp>
    </p:spTree>
    <p:extLst>
      <p:ext uri="{BB962C8B-B14F-4D97-AF65-F5344CB8AC3E}">
        <p14:creationId xmlns:p14="http://schemas.microsoft.com/office/powerpoint/2010/main" val="135411262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7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E8A-8EB0-4B99-B721-03CC4A050360}"/>
              </a:ext>
            </a:extLst>
          </p:cNvPr>
          <p:cNvSpPr>
            <a:spLocks noGrp="1"/>
          </p:cNvSpPr>
          <p:nvPr>
            <p:ph type="ctrTitle"/>
          </p:nvPr>
        </p:nvSpPr>
        <p:spPr>
          <a:xfrm>
            <a:off x="1031631" y="559093"/>
            <a:ext cx="10128738" cy="5331753"/>
          </a:xfrm>
        </p:spPr>
        <p:txBody>
          <a:bodyPr anchor="t">
            <a:normAutofit/>
          </a:bodyPr>
          <a:lstStyle/>
          <a:p>
            <a:pPr>
              <a:lnSpc>
                <a:spcPct val="114000"/>
              </a:lnSpc>
              <a:spcBef>
                <a:spcPts val="600"/>
              </a:spcBef>
              <a:spcAft>
                <a:spcPts val="1800"/>
              </a:spcAft>
            </a:pPr>
            <a:r>
              <a:rPr lang="en-US" sz="72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We need to encourage</a:t>
            </a:r>
            <a:br>
              <a:rPr lang="en-US" sz="72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br>
            <a:r>
              <a:rPr lang="en-US" sz="7200" dirty="0">
                <a:solidFill>
                  <a:schemeClr val="accent4">
                    <a:lumMod val="20000"/>
                    <a:lumOff val="80000"/>
                  </a:schemeClr>
                </a:solidFill>
                <a:effectLst>
                  <a:outerShdw blurRad="38100" dist="38100" dir="2700000" algn="tl">
                    <a:srgbClr val="000000">
                      <a:alpha val="43137"/>
                    </a:srgbClr>
                  </a:outerShdw>
                </a:effectLst>
                <a:latin typeface="Diogenes" panose="02000605040000020004" pitchFamily="2" charset="0"/>
              </a:rPr>
              <a:t>one another!</a:t>
            </a:r>
          </a:p>
        </p:txBody>
      </p:sp>
      <p:sp>
        <p:nvSpPr>
          <p:cNvPr id="3" name="Subtitle 2">
            <a:extLst>
              <a:ext uri="{FF2B5EF4-FFF2-40B4-BE49-F238E27FC236}">
                <a16:creationId xmlns:a16="http://schemas.microsoft.com/office/drawing/2014/main" id="{23E831F9-B8B7-48C9-976B-62556EFECD0D}"/>
              </a:ext>
            </a:extLst>
          </p:cNvPr>
          <p:cNvSpPr>
            <a:spLocks noGrp="1"/>
          </p:cNvSpPr>
          <p:nvPr>
            <p:ph type="subTitle" idx="1"/>
          </p:nvPr>
        </p:nvSpPr>
        <p:spPr>
          <a:xfrm>
            <a:off x="1298532" y="3798278"/>
            <a:ext cx="9594936" cy="2255884"/>
          </a:xfrm>
        </p:spPr>
        <p:txBody>
          <a:bodyPr>
            <a:normAutofit/>
          </a:bodyPr>
          <a:lstStyle/>
          <a:p>
            <a:r>
              <a:rPr lang="en-US" sz="6600" dirty="0">
                <a:solidFill>
                  <a:schemeClr val="bg1"/>
                </a:solidFill>
                <a:effectLst>
                  <a:outerShdw blurRad="38100" dist="38100" dir="2700000" algn="tl">
                    <a:srgbClr val="000000">
                      <a:alpha val="43137"/>
                    </a:srgbClr>
                  </a:outerShdw>
                </a:effectLst>
                <a:latin typeface="Diogenes" panose="02000605040000020004" pitchFamily="2" charset="0"/>
              </a:rPr>
              <a:t>Isaiah 41:6-10</a:t>
            </a:r>
          </a:p>
          <a:p>
            <a:r>
              <a:rPr lang="en-US" sz="6600" dirty="0">
                <a:solidFill>
                  <a:schemeClr val="bg1"/>
                </a:solidFill>
                <a:effectLst>
                  <a:outerShdw blurRad="38100" dist="38100" dir="2700000" algn="tl">
                    <a:srgbClr val="000000">
                      <a:alpha val="43137"/>
                    </a:srgbClr>
                  </a:outerShdw>
                </a:effectLst>
                <a:latin typeface="Diogenes" panose="02000605040000020004" pitchFamily="2" charset="0"/>
              </a:rPr>
              <a:t>Acts 28:15</a:t>
            </a:r>
          </a:p>
        </p:txBody>
      </p:sp>
    </p:spTree>
    <p:extLst>
      <p:ext uri="{BB962C8B-B14F-4D97-AF65-F5344CB8AC3E}">
        <p14:creationId xmlns:p14="http://schemas.microsoft.com/office/powerpoint/2010/main" val="19208634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2289</Words>
  <Application>Microsoft Office PowerPoint</Application>
  <PresentationFormat>Widescreen</PresentationFormat>
  <Paragraphs>66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 Light</vt:lpstr>
      <vt:lpstr>Calibri</vt:lpstr>
      <vt:lpstr>Diogenes</vt:lpstr>
      <vt:lpstr>Office Theme</vt:lpstr>
      <vt:lpstr>Be Strong and of Good Courage</vt:lpstr>
      <vt:lpstr>Be Strong and of Good Courage  God Keeps His Promises (6)</vt:lpstr>
      <vt:lpstr>Be Strong and of Good Courage  Be faithful and Obedient to God (7)</vt:lpstr>
      <vt:lpstr>Be Strong and of Good Courage  God is Always With Us (9)</vt:lpstr>
      <vt:lpstr>We need to encourage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Strong and Courageous</dc:title>
  <dc:creator>Stan Cox</dc:creator>
  <cp:lastModifiedBy>Stan Cox</cp:lastModifiedBy>
  <cp:revision>19</cp:revision>
  <cp:lastPrinted>2019-07-10T22:07:19Z</cp:lastPrinted>
  <dcterms:created xsi:type="dcterms:W3CDTF">2019-07-10T19:05:14Z</dcterms:created>
  <dcterms:modified xsi:type="dcterms:W3CDTF">2019-08-07T15:04:59Z</dcterms:modified>
</cp:coreProperties>
</file>