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Bebas Neue" panose="020B0606020202050201" pitchFamily="34"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Fave Script Bold Pro"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1C78C-2359-406B-93F5-A25D488D1DF5}" v="139" dt="2023-02-26T03:51:56.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8716" autoAdjust="0"/>
  </p:normalViewPr>
  <p:slideViewPr>
    <p:cSldViewPr snapToGrid="0">
      <p:cViewPr varScale="1">
        <p:scale>
          <a:sx n="45" d="100"/>
          <a:sy n="45" d="100"/>
        </p:scale>
        <p:origin x="672" y="29"/>
      </p:cViewPr>
      <p:guideLst/>
    </p:cSldViewPr>
  </p:slideViewPr>
  <p:notesTextViewPr>
    <p:cViewPr>
      <p:scale>
        <a:sx n="1" d="1"/>
        <a:sy n="1" d="1"/>
      </p:scale>
      <p:origin x="0" y="0"/>
    </p:cViewPr>
  </p:notesTextViewPr>
  <p:notesViewPr>
    <p:cSldViewPr snapToGrid="0">
      <p:cViewPr varScale="1">
        <p:scale>
          <a:sx n="60" d="100"/>
          <a:sy n="60" d="100"/>
        </p:scale>
        <p:origin x="156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061C78C-2359-406B-93F5-A25D488D1DF5}"/>
    <pc:docChg chg="undo custSel addSld delSld modSld modHandout">
      <pc:chgData name="Stan Cox" userId="9376f276357bfffd" providerId="LiveId" clId="{9061C78C-2359-406B-93F5-A25D488D1DF5}" dt="2023-02-26T03:54:45.627" v="1743" actId="20577"/>
      <pc:docMkLst>
        <pc:docMk/>
      </pc:docMkLst>
      <pc:sldChg chg="modSp mod modNotesTx">
        <pc:chgData name="Stan Cox" userId="9376f276357bfffd" providerId="LiveId" clId="{9061C78C-2359-406B-93F5-A25D488D1DF5}" dt="2023-02-26T03:51:56.962" v="1587" actId="20577"/>
        <pc:sldMkLst>
          <pc:docMk/>
          <pc:sldMk cId="222631065" sldId="257"/>
        </pc:sldMkLst>
        <pc:spChg chg="mod">
          <ac:chgData name="Stan Cox" userId="9376f276357bfffd" providerId="LiveId" clId="{9061C78C-2359-406B-93F5-A25D488D1DF5}" dt="2023-02-26T03:39:29.733" v="746" actId="1037"/>
          <ac:spMkLst>
            <pc:docMk/>
            <pc:sldMk cId="222631065" sldId="257"/>
            <ac:spMk id="3" creationId="{8C43BDF0-E729-9E3D-3115-35D5E8780BFD}"/>
          </ac:spMkLst>
        </pc:spChg>
        <pc:spChg chg="mod">
          <ac:chgData name="Stan Cox" userId="9376f276357bfffd" providerId="LiveId" clId="{9061C78C-2359-406B-93F5-A25D488D1DF5}" dt="2023-02-26T03:51:56.962" v="1587" actId="20577"/>
          <ac:spMkLst>
            <pc:docMk/>
            <pc:sldMk cId="222631065" sldId="257"/>
            <ac:spMk id="4" creationId="{FDF29EB0-88D8-F03B-262D-24426BFF804F}"/>
          </ac:spMkLst>
        </pc:spChg>
      </pc:sldChg>
      <pc:sldChg chg="modSp add mod modNotesTx">
        <pc:chgData name="Stan Cox" userId="9376f276357bfffd" providerId="LiveId" clId="{9061C78C-2359-406B-93F5-A25D488D1DF5}" dt="2023-02-26T03:51:21.914" v="1567" actId="114"/>
        <pc:sldMkLst>
          <pc:docMk/>
          <pc:sldMk cId="2807907966" sldId="258"/>
        </pc:sldMkLst>
        <pc:spChg chg="mod">
          <ac:chgData name="Stan Cox" userId="9376f276357bfffd" providerId="LiveId" clId="{9061C78C-2359-406B-93F5-A25D488D1DF5}" dt="2023-02-26T03:49:21.384" v="1515" actId="404"/>
          <ac:spMkLst>
            <pc:docMk/>
            <pc:sldMk cId="2807907966" sldId="258"/>
            <ac:spMk id="2" creationId="{9156B929-6666-1056-0C2C-AAA69050B829}"/>
          </ac:spMkLst>
        </pc:spChg>
        <pc:spChg chg="mod">
          <ac:chgData name="Stan Cox" userId="9376f276357bfffd" providerId="LiveId" clId="{9061C78C-2359-406B-93F5-A25D488D1DF5}" dt="2023-02-26T03:50:06.999" v="1519" actId="20577"/>
          <ac:spMkLst>
            <pc:docMk/>
            <pc:sldMk cId="2807907966" sldId="258"/>
            <ac:spMk id="3" creationId="{8C43BDF0-E729-9E3D-3115-35D5E8780BFD}"/>
          </ac:spMkLst>
        </pc:spChg>
      </pc:sldChg>
      <pc:sldChg chg="add del setBg">
        <pc:chgData name="Stan Cox" userId="9376f276357bfffd" providerId="LiveId" clId="{9061C78C-2359-406B-93F5-A25D488D1DF5}" dt="2023-02-26T03:44:21.567" v="1022"/>
        <pc:sldMkLst>
          <pc:docMk/>
          <pc:sldMk cId="2993786101"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5AD28-3162-C022-D9AE-CADC2E4BF087}"/>
              </a:ext>
            </a:extLst>
          </p:cNvPr>
          <p:cNvSpPr>
            <a:spLocks noGrp="1"/>
          </p:cNvSpPr>
          <p:nvPr>
            <p:ph type="hdr" sz="quarter"/>
          </p:nvPr>
        </p:nvSpPr>
        <p:spPr>
          <a:xfrm>
            <a:off x="-1" y="0"/>
            <a:ext cx="4229101" cy="787400"/>
          </a:xfrm>
          <a:prstGeom prst="rect">
            <a:avLst/>
          </a:prstGeom>
        </p:spPr>
        <p:txBody>
          <a:bodyPr vert="horz" lIns="91440" tIns="45720" rIns="91440" bIns="45720" rtlCol="0"/>
          <a:lstStyle>
            <a:lvl1pPr algn="l">
              <a:defRPr sz="1200"/>
            </a:lvl1pPr>
          </a:lstStyle>
          <a:p>
            <a:r>
              <a:rPr lang="en-US" sz="2800" dirty="0">
                <a:latin typeface="Fave Script Bold Pro" pitchFamily="2" charset="0"/>
              </a:rPr>
              <a:t>The New Testament</a:t>
            </a:r>
            <a:r>
              <a:rPr lang="en-US" sz="2800" dirty="0">
                <a:latin typeface="Bebas Neue" panose="020B0606020202050201" pitchFamily="34" charset="0"/>
              </a:rPr>
              <a:t> </a:t>
            </a:r>
            <a:r>
              <a:rPr lang="en-US" sz="2400" dirty="0">
                <a:latin typeface="Bebas Neue" panose="020B0606020202050201" pitchFamily="34" charset="0"/>
              </a:rPr>
              <a:t>– Believers in Creation</a:t>
            </a:r>
            <a:endParaRPr lang="en-US" sz="2400" dirty="0">
              <a:latin typeface="Fave Script Bold Pro" pitchFamily="2" charset="0"/>
            </a:endParaRPr>
          </a:p>
        </p:txBody>
      </p:sp>
      <p:sp>
        <p:nvSpPr>
          <p:cNvPr id="3" name="Date Placeholder 2">
            <a:extLst>
              <a:ext uri="{FF2B5EF4-FFF2-40B4-BE49-F238E27FC236}">
                <a16:creationId xmlns:a16="http://schemas.microsoft.com/office/drawing/2014/main" id="{6E4A973C-92A6-C704-52DF-ACCF5358FB1F}"/>
              </a:ext>
            </a:extLst>
          </p:cNvPr>
          <p:cNvSpPr>
            <a:spLocks noGrp="1"/>
          </p:cNvSpPr>
          <p:nvPr>
            <p:ph type="dt" sz="quarter" idx="1"/>
          </p:nvPr>
        </p:nvSpPr>
        <p:spPr>
          <a:xfrm>
            <a:off x="4406899" y="0"/>
            <a:ext cx="2449513" cy="458788"/>
          </a:xfrm>
          <a:prstGeom prst="rect">
            <a:avLst/>
          </a:prstGeom>
        </p:spPr>
        <p:txBody>
          <a:bodyPr vert="horz" lIns="91440" tIns="45720" rIns="91440" bIns="45720" rtlCol="0"/>
          <a:lstStyle>
            <a:lvl1pPr algn="r">
              <a:defRPr sz="1200"/>
            </a:lvl1pPr>
          </a:lstStyle>
          <a:p>
            <a:r>
              <a:rPr lang="en-US" dirty="0"/>
              <a:t>February 26, 2023 @ 11am</a:t>
            </a:r>
          </a:p>
        </p:txBody>
      </p:sp>
      <p:sp>
        <p:nvSpPr>
          <p:cNvPr id="4" name="Footer Placeholder 3">
            <a:extLst>
              <a:ext uri="{FF2B5EF4-FFF2-40B4-BE49-F238E27FC236}">
                <a16:creationId xmlns:a16="http://schemas.microsoft.com/office/drawing/2014/main" id="{100C31CE-32C4-A5C5-1020-5EC554F7DF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A187F2B-A2A2-8330-0BA6-0109398F8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71EDA072-B953-4A78-B34B-46A6A585F96A}" type="slidenum">
              <a:rPr lang="en-US" smtClean="0"/>
              <a:t>‹#›</a:t>
            </a:fld>
            <a:endParaRPr lang="en-US" dirty="0"/>
          </a:p>
        </p:txBody>
      </p:sp>
    </p:spTree>
    <p:extLst>
      <p:ext uri="{BB962C8B-B14F-4D97-AF65-F5344CB8AC3E}">
        <p14:creationId xmlns:p14="http://schemas.microsoft.com/office/powerpoint/2010/main" val="296352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B24-14C4-426E-9F0A-C2A409BFC2D3}" type="datetimeFigureOut">
              <a:rPr lang="en-US" smtClean="0"/>
              <a:t>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B7D71-3CD5-4C86-BFF7-90CCEA1E3515}" type="slidenum">
              <a:rPr lang="en-US" smtClean="0"/>
              <a:t>‹#›</a:t>
            </a:fld>
            <a:endParaRPr lang="en-US"/>
          </a:p>
        </p:txBody>
      </p:sp>
    </p:spTree>
    <p:extLst>
      <p:ext uri="{BB962C8B-B14F-4D97-AF65-F5344CB8AC3E}">
        <p14:creationId xmlns:p14="http://schemas.microsoft.com/office/powerpoint/2010/main" val="29788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The New Testament:  Believers in Creation</a:t>
            </a:r>
          </a:p>
          <a:p>
            <a:pPr algn="l"/>
            <a:r>
              <a:rPr lang="en-US" sz="1200" b="1" i="0" dirty="0">
                <a:solidFill>
                  <a:schemeClr val="tx1"/>
                </a:solidFill>
                <a:effectLst/>
                <a:latin typeface="+mn-lt"/>
              </a:rPr>
              <a:t>Introduction:</a:t>
            </a:r>
          </a:p>
          <a:p>
            <a:pPr algn="l"/>
            <a:r>
              <a:rPr lang="en-US" sz="1200" b="1" i="0" dirty="0">
                <a:solidFill>
                  <a:schemeClr val="tx1"/>
                </a:solidFill>
                <a:effectLst/>
                <a:latin typeface="+mn-lt"/>
              </a:rPr>
              <a:t>(Job 38:1-7), </a:t>
            </a:r>
            <a:r>
              <a:rPr lang="en-US" sz="1200" b="0" i="1" dirty="0">
                <a:solidFill>
                  <a:schemeClr val="tx1"/>
                </a:solidFill>
                <a:effectLst/>
                <a:latin typeface="+mn-lt"/>
              </a:rPr>
              <a:t>“</a:t>
            </a:r>
            <a:r>
              <a:rPr lang="en-US" i="1" dirty="0"/>
              <a:t>Then the Lord answered Job out of the whirlwind, and said: </a:t>
            </a:r>
            <a:r>
              <a:rPr lang="en-US" i="1" baseline="30000" dirty="0"/>
              <a:t>2</a:t>
            </a:r>
            <a:r>
              <a:rPr lang="en-US" i="1" dirty="0"/>
              <a:t> “Who is this who darkens counsel by words without knowledge? </a:t>
            </a:r>
            <a:r>
              <a:rPr lang="en-US" i="1" baseline="30000" dirty="0"/>
              <a:t>3</a:t>
            </a:r>
            <a:r>
              <a:rPr lang="en-US" i="1" dirty="0"/>
              <a:t> Now prepare yourself like a man; I will question you, and you shall answer Me. </a:t>
            </a:r>
            <a:r>
              <a:rPr lang="en-US" i="1" baseline="30000" dirty="0"/>
              <a:t>4</a:t>
            </a:r>
            <a:r>
              <a:rPr lang="en-US" i="1" dirty="0"/>
              <a:t> “Where were you when I laid the foundations of the earth? Tell Me, if you have understanding. </a:t>
            </a:r>
            <a:r>
              <a:rPr lang="en-US" i="1" baseline="30000" dirty="0"/>
              <a:t>5</a:t>
            </a:r>
            <a:r>
              <a:rPr lang="en-US" i="1" dirty="0"/>
              <a:t> Who determined its measurements? Surely you know! Or who stretched the line upon it? </a:t>
            </a:r>
            <a:r>
              <a:rPr lang="en-US" i="1" baseline="30000" dirty="0"/>
              <a:t>6</a:t>
            </a:r>
            <a:r>
              <a:rPr lang="en-US" i="1" dirty="0"/>
              <a:t> To what were its foundations fastened? Or who laid its cornerstone, </a:t>
            </a:r>
            <a:r>
              <a:rPr lang="en-US" i="1" baseline="30000" dirty="0"/>
              <a:t>7</a:t>
            </a:r>
            <a:r>
              <a:rPr lang="en-US" i="1" dirty="0"/>
              <a:t> When the morning stars sang together, and all the sons of God shouted for joy?”</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The heavens declare God’s glory</a:t>
            </a:r>
          </a:p>
          <a:p>
            <a:pPr marL="0" lvl="0" indent="0" algn="l">
              <a:buFont typeface="Arial" panose="020B0604020202020204" pitchFamily="34" charset="0"/>
              <a:buNone/>
            </a:pPr>
            <a:r>
              <a:rPr lang="en-US" sz="1200" b="1" i="0" dirty="0">
                <a:solidFill>
                  <a:schemeClr val="tx1"/>
                </a:solidFill>
                <a:effectLst/>
                <a:latin typeface="+mn-lt"/>
              </a:rPr>
              <a:t>(Psalm 19:1-3), </a:t>
            </a:r>
            <a:r>
              <a:rPr lang="en-US" sz="1200" b="0" i="1" dirty="0">
                <a:solidFill>
                  <a:schemeClr val="tx1"/>
                </a:solidFill>
                <a:effectLst/>
                <a:latin typeface="+mn-lt"/>
              </a:rPr>
              <a:t>“</a:t>
            </a:r>
            <a:r>
              <a:rPr lang="en-US" i="1" dirty="0"/>
              <a:t>The heavens declare the glory of God; and the firmament shows His handiwork. </a:t>
            </a:r>
            <a:r>
              <a:rPr lang="en-US" i="1" baseline="30000" dirty="0"/>
              <a:t>2</a:t>
            </a:r>
            <a:r>
              <a:rPr lang="en-US" i="1" dirty="0"/>
              <a:t> Day unto day utters speech, and night unto night reveals knowledge. </a:t>
            </a:r>
            <a:r>
              <a:rPr lang="en-US" i="1" baseline="30000" dirty="0"/>
              <a:t>3</a:t>
            </a:r>
            <a:r>
              <a:rPr lang="en-US" i="1" dirty="0"/>
              <a:t> There is no speech nor language where their voice is not heard.”</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When the Bible speaks of creation, we know them to be reliable because they are inspired, and true.</a:t>
            </a:r>
          </a:p>
          <a:p>
            <a:pPr marL="0" lvl="0" indent="0" algn="l">
              <a:buFont typeface="Arial" panose="020B0604020202020204" pitchFamily="34" charset="0"/>
              <a:buNone/>
            </a:pPr>
            <a:r>
              <a:rPr lang="en-US" sz="1200" b="1" i="0" dirty="0">
                <a:solidFill>
                  <a:schemeClr val="tx1"/>
                </a:solidFill>
                <a:effectLst/>
                <a:latin typeface="+mn-lt"/>
              </a:rPr>
              <a:t>(John 16:12-13), </a:t>
            </a:r>
            <a:r>
              <a:rPr lang="en-US" sz="1200" b="0" i="1" dirty="0">
                <a:solidFill>
                  <a:schemeClr val="tx1"/>
                </a:solidFill>
                <a:effectLst/>
                <a:latin typeface="+mn-lt"/>
              </a:rPr>
              <a:t>“</a:t>
            </a:r>
            <a:r>
              <a:rPr lang="en-US" b="0" i="1" dirty="0"/>
              <a:t>I still have many things to say to you, but you cannot bear them now.</a:t>
            </a:r>
            <a:r>
              <a:rPr lang="en-US" b="0" i="1" baseline="30000" dirty="0"/>
              <a:t> 13</a:t>
            </a:r>
            <a:r>
              <a:rPr lang="en-US" b="0" i="1" dirty="0"/>
              <a:t> However, when He, the Spirit of truth, has come, He will guide you into all truth; for He will not speak on His own authority, but whatever He hears He will speak; and He will tell you things to come.”</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Both the Old and New Testaments give us affirmations that the universe is the product of God’s creative power!</a:t>
            </a:r>
          </a:p>
          <a:p>
            <a:pPr algn="l"/>
            <a:r>
              <a:rPr lang="en-US" sz="1200" b="1" i="0" dirty="0">
                <a:solidFill>
                  <a:schemeClr val="tx1"/>
                </a:solidFill>
                <a:effectLst/>
                <a:latin typeface="+mn-lt"/>
              </a:rPr>
              <a:t>(Genesis 1:1), </a:t>
            </a:r>
            <a:r>
              <a:rPr lang="en-US" sz="1200" b="0" i="1" dirty="0">
                <a:solidFill>
                  <a:schemeClr val="tx1"/>
                </a:solidFill>
                <a:effectLst/>
                <a:latin typeface="+mn-lt"/>
              </a:rPr>
              <a:t>“</a:t>
            </a:r>
            <a:r>
              <a:rPr lang="en-US" i="1" dirty="0"/>
              <a:t>In the beginning God created the heavens and the earth.”</a:t>
            </a:r>
          </a:p>
          <a:p>
            <a:pPr algn="l"/>
            <a:r>
              <a:rPr lang="en-US" sz="1200" b="1" i="0" dirty="0">
                <a:solidFill>
                  <a:schemeClr val="tx1"/>
                </a:solidFill>
                <a:effectLst/>
                <a:latin typeface="+mn-lt"/>
              </a:rPr>
              <a:t>(John 1:1-3), </a:t>
            </a:r>
            <a:r>
              <a:rPr lang="en-US" sz="1200" b="0" i="1" dirty="0">
                <a:solidFill>
                  <a:schemeClr val="tx1"/>
                </a:solidFill>
                <a:effectLst/>
                <a:latin typeface="+mn-lt"/>
              </a:rPr>
              <a:t>“</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p>
          <a:p>
            <a:pPr marL="628650" lvl="1" indent="-171450" algn="l">
              <a:buFont typeface="Arial" panose="020B0604020202020204" pitchFamily="34" charset="0"/>
              <a:buChar char="•"/>
            </a:pPr>
            <a:r>
              <a:rPr lang="en-US" sz="1200" b="0" i="0" dirty="0">
                <a:solidFill>
                  <a:schemeClr val="tx1"/>
                </a:solidFill>
                <a:effectLst/>
                <a:latin typeface="+mn-lt"/>
              </a:rPr>
              <a:t>An acknowledgment that we are created by God is key to an acknowledgment of His Lordship and our need to submit.  It is lacking by many today!</a:t>
            </a:r>
          </a:p>
          <a:p>
            <a:pPr algn="l"/>
            <a:r>
              <a:rPr lang="en-US" sz="1200" b="1" i="0" dirty="0">
                <a:solidFill>
                  <a:schemeClr val="tx1"/>
                </a:solidFill>
                <a:effectLst/>
                <a:latin typeface="+mn-lt"/>
              </a:rPr>
              <a:t>(</a:t>
            </a:r>
            <a:r>
              <a:rPr lang="en-US" b="1" dirty="0"/>
              <a:t>Romans 1:20-22), </a:t>
            </a:r>
            <a:r>
              <a:rPr lang="en-US" i="1" dirty="0"/>
              <a:t>“For since the creation of the world His invisible attributes are clearly seen, being understood by the things that are made, even His eternal power and Godhead, so that they are without excuse,</a:t>
            </a:r>
            <a:r>
              <a:rPr lang="en-US" i="1" baseline="30000" dirty="0"/>
              <a:t> 21</a:t>
            </a:r>
            <a:r>
              <a:rPr lang="en-US" i="1" dirty="0"/>
              <a:t> because, although they knew God, they did not glorify Him as God, nor were thankful, but became futile in their thoughts, and their foolish hearts were darkened.</a:t>
            </a:r>
            <a:r>
              <a:rPr lang="en-US" i="1" baseline="30000" dirty="0"/>
              <a:t> 22</a:t>
            </a:r>
            <a:r>
              <a:rPr lang="en-US" i="1" dirty="0"/>
              <a:t> Professing to be wise, they became fools.”</a:t>
            </a:r>
          </a:p>
          <a:p>
            <a:pPr marL="171450" indent="-171450" algn="l">
              <a:buFont typeface="Arial" panose="020B0604020202020204" pitchFamily="34" charset="0"/>
              <a:buChar char="•"/>
            </a:pPr>
            <a:r>
              <a:rPr lang="en-US" sz="1200" b="1" i="0" dirty="0">
                <a:solidFill>
                  <a:schemeClr val="tx1"/>
                </a:solidFill>
                <a:effectLst/>
                <a:latin typeface="+mn-lt"/>
              </a:rPr>
              <a:t>Consider, there are numerous men in the New Testament who positively affirmed their faith in God as the Creator!</a:t>
            </a:r>
            <a:br>
              <a:rPr lang="en-US" sz="1200" b="0" i="0" dirty="0">
                <a:solidFill>
                  <a:schemeClr val="tx1"/>
                </a:solidFill>
                <a:effectLst/>
                <a:latin typeface="+mn-lt"/>
              </a:rPr>
            </a:br>
            <a:endParaRPr lang="en-US" sz="1200" b="0" i="0" dirty="0">
              <a:solidFill>
                <a:schemeClr val="tx1"/>
              </a:solidFill>
              <a:effectLst/>
              <a:latin typeface="+mn-lt"/>
            </a:endParaRPr>
          </a:p>
          <a:p>
            <a:pPr marL="0" indent="0" algn="r">
              <a:buFont typeface="Arial" panose="020B0604020202020204" pitchFamily="34" charset="0"/>
              <a:buNone/>
            </a:pPr>
            <a:r>
              <a:rPr lang="en-US" sz="1200" b="0" i="0" dirty="0">
                <a:solidFill>
                  <a:schemeClr val="tx1"/>
                </a:solidFill>
                <a:effectLst/>
                <a:latin typeface="+mn-lt"/>
              </a:rPr>
              <a:t>Based on sermon outline by Joe R. Price</a:t>
            </a:r>
            <a:endParaRPr lang="en-US" dirty="0"/>
          </a:p>
        </p:txBody>
      </p:sp>
      <p:sp>
        <p:nvSpPr>
          <p:cNvPr id="4" name="Slide Number Placeholder 3"/>
          <p:cNvSpPr>
            <a:spLocks noGrp="1"/>
          </p:cNvSpPr>
          <p:nvPr>
            <p:ph type="sldNum" sz="quarter" idx="5"/>
          </p:nvPr>
        </p:nvSpPr>
        <p:spPr/>
        <p:txBody>
          <a:bodyPr/>
          <a:lstStyle/>
          <a:p>
            <a:fld id="{A67B7D71-3CD5-4C86-BFF7-90CCEA1E3515}" type="slidenum">
              <a:rPr lang="en-US" smtClean="0"/>
              <a:t>1</a:t>
            </a:fld>
            <a:endParaRPr lang="en-US"/>
          </a:p>
        </p:txBody>
      </p:sp>
    </p:spTree>
    <p:extLst>
      <p:ext uri="{BB962C8B-B14F-4D97-AF65-F5344CB8AC3E}">
        <p14:creationId xmlns:p14="http://schemas.microsoft.com/office/powerpoint/2010/main" val="378376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1" i="0" dirty="0">
                <a:solidFill>
                  <a:schemeClr val="tx1"/>
                </a:solidFill>
                <a:effectLst/>
                <a:latin typeface="+mn-lt"/>
              </a:rPr>
              <a:t>JESUS</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1" i="0" dirty="0">
                <a:solidFill>
                  <a:schemeClr val="tx1"/>
                </a:solidFill>
                <a:effectLst/>
                <a:latin typeface="+mn-lt"/>
              </a:rPr>
              <a:t>Jesus acknowledged creation clearly in his teaching regarding marriage</a:t>
            </a:r>
          </a:p>
          <a:p>
            <a:pPr algn="l"/>
            <a:r>
              <a:rPr lang="en-US" sz="1200" b="1" i="0" dirty="0">
                <a:solidFill>
                  <a:schemeClr val="tx1"/>
                </a:solidFill>
                <a:effectLst/>
                <a:latin typeface="+mn-lt"/>
              </a:rPr>
              <a:t>(Mark 10:6), </a:t>
            </a:r>
            <a:r>
              <a:rPr lang="en-US" sz="1200" b="0" i="1" dirty="0">
                <a:solidFill>
                  <a:schemeClr val="tx1"/>
                </a:solidFill>
                <a:effectLst/>
                <a:latin typeface="+mn-lt"/>
              </a:rPr>
              <a:t>“</a:t>
            </a:r>
            <a:r>
              <a:rPr lang="en-US" i="1" dirty="0"/>
              <a:t>But from the beginning of the creation, God ‘made them male and female.’</a:t>
            </a:r>
            <a:r>
              <a:rPr lang="en-US" sz="1200" b="0" i="1" dirty="0">
                <a:solidFill>
                  <a:schemeClr val="tx1"/>
                </a:solidFill>
                <a:effectLst/>
                <a:latin typeface="+mn-lt"/>
              </a:rPr>
              <a:t>”</a:t>
            </a:r>
          </a:p>
          <a:p>
            <a:pPr marL="0" lvl="0" indent="0" algn="l">
              <a:buFont typeface="Arial" panose="020B0604020202020204" pitchFamily="34" charset="0"/>
              <a:buNone/>
            </a:pPr>
            <a:r>
              <a:rPr lang="en-US" sz="1200" b="1" i="0" dirty="0">
                <a:solidFill>
                  <a:schemeClr val="tx1"/>
                </a:solidFill>
                <a:effectLst/>
                <a:latin typeface="+mn-lt"/>
              </a:rPr>
              <a:t>(Matthew 19:4), </a:t>
            </a:r>
            <a:r>
              <a:rPr lang="en-US" sz="1200" b="0" i="1" dirty="0">
                <a:solidFill>
                  <a:schemeClr val="tx1"/>
                </a:solidFill>
                <a:effectLst/>
                <a:latin typeface="+mn-lt"/>
              </a:rPr>
              <a:t>“</a:t>
            </a:r>
            <a:r>
              <a:rPr lang="en-US" i="1" dirty="0"/>
              <a:t>And He answered and said to them, “</a:t>
            </a:r>
            <a:r>
              <a:rPr lang="en-US" i="1" u="sng" dirty="0"/>
              <a:t>Have you not read</a:t>
            </a:r>
            <a:r>
              <a:rPr lang="en-US" i="1" dirty="0"/>
              <a:t> that He who made them at the beginning ‘made them male and female.”</a:t>
            </a:r>
          </a:p>
          <a:p>
            <a:pPr marL="628650" lvl="1" indent="-171450" algn="l">
              <a:buFont typeface="Arial" panose="020B0604020202020204" pitchFamily="34" charset="0"/>
              <a:buChar char="•"/>
            </a:pPr>
            <a:r>
              <a:rPr lang="en-US" sz="1200" b="1" i="0" dirty="0">
                <a:solidFill>
                  <a:schemeClr val="tx1"/>
                </a:solidFill>
                <a:effectLst/>
                <a:latin typeface="+mn-lt"/>
              </a:rPr>
              <a:t>Jesus certainly believed in a personal and powerful Creator</a:t>
            </a:r>
          </a:p>
          <a:p>
            <a:pPr marL="171450" indent="-171450" algn="l">
              <a:buFont typeface="Arial" panose="020B0604020202020204" pitchFamily="34" charset="0"/>
              <a:buChar char="•"/>
            </a:pPr>
            <a:r>
              <a:rPr lang="en-US" sz="1200" b="1" i="0" dirty="0">
                <a:solidFill>
                  <a:schemeClr val="tx1"/>
                </a:solidFill>
                <a:effectLst/>
                <a:latin typeface="+mn-lt"/>
              </a:rPr>
              <a:t>[CLICK] EARLY CHRISTIANS</a:t>
            </a:r>
            <a:r>
              <a:rPr lang="en-US" sz="1200" b="0" i="0" dirty="0">
                <a:solidFill>
                  <a:schemeClr val="tx1"/>
                </a:solidFill>
                <a:effectLst/>
                <a:latin typeface="+mn-lt"/>
              </a:rPr>
              <a:t>, </a:t>
            </a:r>
          </a:p>
          <a:p>
            <a:pPr marL="0" indent="0" algn="l">
              <a:buFont typeface="Arial" panose="020B0604020202020204" pitchFamily="34" charset="0"/>
              <a:buNone/>
            </a:pPr>
            <a:r>
              <a:rPr lang="en-US" sz="1200" b="1" i="0" dirty="0">
                <a:solidFill>
                  <a:schemeClr val="tx1"/>
                </a:solidFill>
                <a:effectLst/>
                <a:latin typeface="+mn-lt"/>
              </a:rPr>
              <a:t>(Acts 4:23-24), </a:t>
            </a:r>
            <a:r>
              <a:rPr lang="en-US" sz="1200" b="0" i="1" dirty="0">
                <a:solidFill>
                  <a:schemeClr val="tx1"/>
                </a:solidFill>
                <a:effectLst/>
                <a:latin typeface="+mn-lt"/>
              </a:rPr>
              <a:t>“</a:t>
            </a:r>
            <a:r>
              <a:rPr lang="en-US" b="0" i="1" dirty="0"/>
              <a:t>And being let go, they [Peter and John] went to their own companions and reported all that the chief priests and elders had said to them.</a:t>
            </a:r>
            <a:r>
              <a:rPr lang="en-US" b="0" i="1" baseline="30000" dirty="0"/>
              <a:t> 24</a:t>
            </a:r>
            <a:r>
              <a:rPr lang="en-US" b="0" i="1" dirty="0"/>
              <a:t> So when they heard that, they raised their voice to God with one accord and said: “Lord, You are God, who made heaven and earth and the sea, and all that is in them</a:t>
            </a:r>
            <a:r>
              <a:rPr lang="en-US" sz="1200" b="0" i="1" dirty="0">
                <a:solidFill>
                  <a:schemeClr val="tx1"/>
                </a:solidFill>
                <a:effectLst/>
                <a:latin typeface="+mn-lt"/>
              </a:rPr>
              <a:t>”</a:t>
            </a:r>
          </a:p>
          <a:p>
            <a:pPr marL="628650" lvl="1" indent="-171450" algn="l">
              <a:buFont typeface="Arial" panose="020B0604020202020204" pitchFamily="34" charset="0"/>
              <a:buChar char="•"/>
            </a:pPr>
            <a:r>
              <a:rPr lang="en-US" sz="1200" b="1" i="0" dirty="0">
                <a:solidFill>
                  <a:schemeClr val="tx1"/>
                </a:solidFill>
                <a:effectLst/>
                <a:latin typeface="+mn-lt"/>
              </a:rPr>
              <a:t>They saw the world as evidence for God.</a:t>
            </a:r>
          </a:p>
          <a:p>
            <a:pPr marL="628650" lvl="1" indent="-171450" algn="l">
              <a:buFont typeface="Arial" panose="020B0604020202020204" pitchFamily="34" charset="0"/>
              <a:buChar char="•"/>
            </a:pPr>
            <a:r>
              <a:rPr lang="en-US" sz="1200" b="1" i="0" dirty="0">
                <a:solidFill>
                  <a:schemeClr val="tx1"/>
                </a:solidFill>
                <a:effectLst/>
                <a:latin typeface="+mn-lt"/>
              </a:rPr>
              <a:t>Such recognition was a cause for praise to God!</a:t>
            </a:r>
          </a:p>
          <a:p>
            <a:pPr marL="0" lvl="0" indent="0" algn="l">
              <a:buFont typeface="Arial" panose="020B0604020202020204" pitchFamily="34" charset="0"/>
              <a:buNone/>
            </a:pPr>
            <a:r>
              <a:rPr lang="en-US" b="1" dirty="0"/>
              <a:t>(Nehemiah 9:6), </a:t>
            </a:r>
            <a:r>
              <a:rPr lang="en-US" i="1" dirty="0"/>
              <a:t>“You alone are the Lord; You have made heaven, the heaven of heavens, with all their host, the earth and everything on it, the seas and all that is in them, and You preserve them all.”</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PAUL AND BARNABAS</a:t>
            </a:r>
            <a:r>
              <a:rPr lang="en-US" sz="1200" b="0" i="0" dirty="0">
                <a:solidFill>
                  <a:schemeClr val="tx1"/>
                </a:solidFill>
                <a:effectLst/>
                <a:latin typeface="+mn-lt"/>
              </a:rPr>
              <a:t>, </a:t>
            </a:r>
          </a:p>
          <a:p>
            <a:pPr marL="0" indent="0" algn="l">
              <a:buFont typeface="Arial" panose="020B0604020202020204" pitchFamily="34" charset="0"/>
              <a:buNone/>
            </a:pPr>
            <a:r>
              <a:rPr lang="en-US" sz="1200" b="1" i="0" dirty="0">
                <a:solidFill>
                  <a:schemeClr val="tx1"/>
                </a:solidFill>
                <a:effectLst/>
                <a:latin typeface="+mn-lt"/>
              </a:rPr>
              <a:t>(Acts 14:15), [AS they were being received as gods in Lystra, responded by saying], </a:t>
            </a:r>
            <a:r>
              <a:rPr lang="en-US" dirty="0"/>
              <a:t>“Men, why are you doing these things? We also are men with the same nature as you, and preach to you that you should turn from these useless things to the living God, who made the heaven, the earth, the sea, and all things that are in them</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1" i="0" dirty="0">
                <a:solidFill>
                  <a:schemeClr val="tx1"/>
                </a:solidFill>
                <a:effectLst/>
                <a:latin typeface="+mn-lt"/>
              </a:rPr>
              <a:t>Paul affirmed Christ is the Creator and the Sustainer</a:t>
            </a:r>
          </a:p>
          <a:p>
            <a:pPr marL="0" lvl="0" indent="0" algn="l">
              <a:buFont typeface="Arial" panose="020B0604020202020204" pitchFamily="34" charset="0"/>
              <a:buNone/>
            </a:pPr>
            <a:r>
              <a:rPr lang="en-US" sz="1200" b="1" i="0" dirty="0">
                <a:solidFill>
                  <a:schemeClr val="tx1"/>
                </a:solidFill>
                <a:effectLst/>
                <a:latin typeface="+mn-lt"/>
              </a:rPr>
              <a:t>(Colossians 1:16-17), </a:t>
            </a:r>
            <a:r>
              <a:rPr lang="en-US" sz="1200" b="0" i="1" dirty="0">
                <a:solidFill>
                  <a:schemeClr val="tx1"/>
                </a:solidFill>
                <a:effectLst/>
                <a:latin typeface="+mn-lt"/>
              </a:rPr>
              <a:t>“</a:t>
            </a:r>
            <a:r>
              <a:rPr lang="en-US" i="1" dirty="0"/>
              <a:t>For by Him all things were created that are in heaven and that are on earth, visible and invisible, whether thrones or dominions or principalities or powers. All things were created through Him and for Him.</a:t>
            </a:r>
            <a:r>
              <a:rPr lang="en-US" i="1" baseline="30000" dirty="0"/>
              <a:t> 17</a:t>
            </a:r>
            <a:r>
              <a:rPr lang="en-US" i="1" dirty="0"/>
              <a:t> And He is before all things, and in Him all things consist.”</a:t>
            </a:r>
          </a:p>
          <a:p>
            <a:pPr marL="171450" lvl="0" indent="-171450" algn="l">
              <a:buFont typeface="Arial" panose="020B0604020202020204" pitchFamily="34" charset="0"/>
              <a:buChar char="•"/>
            </a:pPr>
            <a:r>
              <a:rPr lang="en-US" sz="1200" b="1" i="0" dirty="0">
                <a:solidFill>
                  <a:schemeClr val="tx1"/>
                </a:solidFill>
                <a:effectLst/>
                <a:latin typeface="+mn-lt"/>
              </a:rPr>
              <a:t>[CLICK] JOHN THE APOSTLE</a:t>
            </a:r>
            <a:endParaRPr lang="en-US" sz="1200" b="0" i="0" dirty="0">
              <a:solidFill>
                <a:schemeClr val="tx1"/>
              </a:solidFill>
              <a:effectLst/>
              <a:latin typeface="+mn-lt"/>
            </a:endParaRPr>
          </a:p>
          <a:p>
            <a:pPr marL="628650" lvl="1" indent="-171450" algn="l">
              <a:buFont typeface="Arial" panose="020B0604020202020204" pitchFamily="34" charset="0"/>
              <a:buChar char="•"/>
            </a:pPr>
            <a:r>
              <a:rPr lang="en-US" sz="1200" b="1" i="0" dirty="0">
                <a:solidFill>
                  <a:schemeClr val="tx1"/>
                </a:solidFill>
                <a:effectLst/>
                <a:latin typeface="+mn-lt"/>
              </a:rPr>
              <a:t>He affirmed both the Christ’s Deity as our Creator, and  His humanity</a:t>
            </a:r>
          </a:p>
          <a:p>
            <a:pPr marL="0" lvl="0" indent="0" algn="l">
              <a:buFont typeface="Arial" panose="020B0604020202020204" pitchFamily="34" charset="0"/>
              <a:buNone/>
            </a:pPr>
            <a:r>
              <a:rPr lang="en-US" sz="1200" b="1" i="0" dirty="0">
                <a:solidFill>
                  <a:schemeClr val="tx1"/>
                </a:solidFill>
                <a:effectLst/>
                <a:latin typeface="+mn-lt"/>
              </a:rPr>
              <a:t>(John 1:1-3, 14), (1-3), </a:t>
            </a:r>
            <a:r>
              <a:rPr lang="en-US" sz="1200" b="0" i="1" dirty="0">
                <a:solidFill>
                  <a:schemeClr val="tx1"/>
                </a:solidFill>
                <a:effectLst/>
                <a:latin typeface="+mn-lt"/>
              </a:rPr>
              <a:t>“</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 </a:t>
            </a:r>
          </a:p>
          <a:p>
            <a:pPr marL="0" lvl="0" indent="0" algn="l">
              <a:buFont typeface="Arial" panose="020B0604020202020204" pitchFamily="34" charset="0"/>
              <a:buNone/>
            </a:pPr>
            <a:r>
              <a:rPr lang="en-US" b="1" dirty="0"/>
              <a:t>(14), </a:t>
            </a:r>
            <a:r>
              <a:rPr lang="en-US" i="1" dirty="0"/>
              <a:t>“And the Word became flesh and dwelt among us, and we beheld His glory, the glory as of the only begotten of the Father, full of grace and truth.”</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PETER THE APOSTLE</a:t>
            </a:r>
            <a:r>
              <a:rPr lang="en-US" sz="1200" b="0" i="0" dirty="0">
                <a:solidFill>
                  <a:schemeClr val="tx1"/>
                </a:solidFill>
                <a:effectLst/>
                <a:latin typeface="+mn-lt"/>
              </a:rPr>
              <a:t>, </a:t>
            </a:r>
          </a:p>
          <a:p>
            <a:pPr marL="0" indent="0" algn="l">
              <a:buFont typeface="Arial" panose="020B0604020202020204" pitchFamily="34" charset="0"/>
              <a:buNone/>
            </a:pPr>
            <a:r>
              <a:rPr lang="en-US" sz="1200" b="1" i="0" dirty="0">
                <a:solidFill>
                  <a:schemeClr val="tx1"/>
                </a:solidFill>
                <a:effectLst/>
                <a:latin typeface="+mn-lt"/>
              </a:rPr>
              <a:t>(2 Peter 3:3-5), </a:t>
            </a:r>
            <a:r>
              <a:rPr lang="en-US" sz="1200" b="0" i="1" dirty="0">
                <a:solidFill>
                  <a:schemeClr val="tx1"/>
                </a:solidFill>
                <a:effectLst/>
                <a:latin typeface="+mn-lt"/>
              </a:rPr>
              <a:t>“</a:t>
            </a:r>
            <a:r>
              <a:rPr lang="en-US" i="1" dirty="0"/>
              <a:t>knowing this first: that scoffers will come in the last days, walking according to their own lusts,</a:t>
            </a:r>
            <a:r>
              <a:rPr lang="en-US" i="1" baseline="30000" dirty="0"/>
              <a:t> 4</a:t>
            </a:r>
            <a:r>
              <a:rPr lang="en-US" i="1" dirty="0"/>
              <a:t> and saying, “Where is the promise of His coming? For since the fathers fell asleep, all things continue as they were from the beginning of creation.”</a:t>
            </a:r>
            <a:r>
              <a:rPr lang="en-US" i="1" baseline="30000" dirty="0"/>
              <a:t> 5</a:t>
            </a:r>
            <a:r>
              <a:rPr lang="en-US" i="1" dirty="0"/>
              <a:t> For this they willfully forget: that by the word of God the heavens were of old, and the earth standing out of water and in the water</a:t>
            </a:r>
            <a:r>
              <a:rPr lang="en-US" sz="1200" b="0" i="1" dirty="0">
                <a:solidFill>
                  <a:schemeClr val="tx1"/>
                </a:solidFill>
                <a:effectLst/>
                <a:latin typeface="+mn-lt"/>
              </a:rPr>
              <a:t>.”</a:t>
            </a:r>
          </a:p>
          <a:p>
            <a:pPr marL="628650" lvl="1" indent="-171450" algn="l">
              <a:buFont typeface="Arial" panose="020B0604020202020204" pitchFamily="34" charset="0"/>
              <a:buChar char="•"/>
            </a:pPr>
            <a:r>
              <a:rPr lang="en-US" sz="1200" b="1" i="0" dirty="0">
                <a:solidFill>
                  <a:schemeClr val="tx1"/>
                </a:solidFill>
                <a:effectLst/>
                <a:latin typeface="+mn-lt"/>
              </a:rPr>
              <a:t>This doctrinal affirmation of God’s creative work necessitates a spirit of reverence and fear!</a:t>
            </a:r>
          </a:p>
          <a:p>
            <a:pPr marL="0" lvl="0" indent="0" algn="l">
              <a:buFont typeface="Arial" panose="020B0604020202020204" pitchFamily="34" charset="0"/>
              <a:buNone/>
            </a:pPr>
            <a:r>
              <a:rPr lang="en-US" sz="1200" b="1" i="0" dirty="0">
                <a:solidFill>
                  <a:schemeClr val="tx1"/>
                </a:solidFill>
                <a:effectLst/>
                <a:latin typeface="+mn-lt"/>
              </a:rPr>
              <a:t>(2 Peter 3:7), </a:t>
            </a:r>
            <a:r>
              <a:rPr lang="en-US" sz="1200" b="0" i="1" dirty="0">
                <a:solidFill>
                  <a:schemeClr val="tx1"/>
                </a:solidFill>
                <a:effectLst/>
                <a:latin typeface="+mn-lt"/>
              </a:rPr>
              <a:t>“</a:t>
            </a:r>
            <a:r>
              <a:rPr lang="en-US" i="1" dirty="0"/>
              <a:t>But the heavens and the earth which are now preserved by the same word, are reserved for fire until the day of judgment and perdition of ungodly men.”</a:t>
            </a:r>
          </a:p>
          <a:p>
            <a:pPr marL="0" lvl="0" indent="0" algn="l">
              <a:buFont typeface="Arial" panose="020B0604020202020204" pitchFamily="34" charset="0"/>
              <a:buNone/>
            </a:pPr>
            <a:r>
              <a:rPr lang="en-US" b="1" dirty="0"/>
              <a:t>(Psalms 33:8-9), </a:t>
            </a:r>
            <a:r>
              <a:rPr lang="en-US" i="1" dirty="0"/>
              <a:t>“Let all the earth fear the Lord; let all the inhabitants of the world stand in awe of Him. </a:t>
            </a:r>
            <a:r>
              <a:rPr lang="en-US" i="1" baseline="30000" dirty="0"/>
              <a:t>9</a:t>
            </a:r>
            <a:r>
              <a:rPr lang="en-US" i="1" dirty="0"/>
              <a:t> For He spoke, and it was done; He commanded, and it stood fast.”</a:t>
            </a:r>
            <a:endParaRPr lang="en-US" sz="1200" b="0" i="1" dirty="0">
              <a:solidFill>
                <a:schemeClr val="tx1"/>
              </a:solidFill>
              <a:effectLst/>
              <a:latin typeface="+mn-lt"/>
            </a:endParaRPr>
          </a:p>
          <a:p>
            <a:pPr marL="171450" lvl="0" indent="-171450" algn="l">
              <a:buFont typeface="Arial" panose="020B0604020202020204" pitchFamily="34" charset="0"/>
              <a:buChar char="•"/>
            </a:pPr>
            <a:r>
              <a:rPr lang="en-US" sz="1200" b="0" i="0" dirty="0">
                <a:solidFill>
                  <a:schemeClr val="tx1"/>
                </a:solidFill>
                <a:effectLst/>
                <a:latin typeface="+mn-lt"/>
              </a:rPr>
              <a:t> </a:t>
            </a:r>
            <a:r>
              <a:rPr lang="en-US" sz="1200" b="1" i="0" dirty="0">
                <a:solidFill>
                  <a:schemeClr val="tx1"/>
                </a:solidFill>
                <a:effectLst/>
                <a:latin typeface="+mn-lt"/>
              </a:rPr>
              <a:t>[CLICK] HEAVENLY BEINGS</a:t>
            </a:r>
          </a:p>
          <a:p>
            <a:pPr marL="628650" lvl="1" indent="-171450" algn="l">
              <a:buFont typeface="Arial" panose="020B0604020202020204" pitchFamily="34" charset="0"/>
              <a:buChar char="•"/>
            </a:pPr>
            <a:r>
              <a:rPr lang="en-US" sz="1200" b="1" i="0" dirty="0">
                <a:solidFill>
                  <a:schemeClr val="tx1"/>
                </a:solidFill>
                <a:effectLst/>
                <a:latin typeface="+mn-lt"/>
              </a:rPr>
              <a:t>Creation was an act of the divine will.  It is why God is worthy of our worship and praise!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tx1"/>
                </a:solidFill>
                <a:effectLst/>
                <a:latin typeface="+mn-lt"/>
              </a:rPr>
              <a:t>(Revelation 4:11), </a:t>
            </a:r>
            <a:r>
              <a:rPr lang="en-US" sz="1200" b="0" i="1" dirty="0">
                <a:solidFill>
                  <a:schemeClr val="tx1"/>
                </a:solidFill>
                <a:effectLst/>
                <a:latin typeface="+mn-lt"/>
              </a:rPr>
              <a:t>“</a:t>
            </a:r>
            <a:r>
              <a:rPr lang="en-US" i="1" dirty="0"/>
              <a:t>You are worthy, O Lord, to receive glory and honor and power; for You created all things, and by Your will they exist and were created.”</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MEN AND WOMEN OF FAITH</a:t>
            </a:r>
          </a:p>
          <a:p>
            <a:pPr marL="628650" lvl="1" indent="-171450" algn="l">
              <a:buFont typeface="Arial" panose="020B0604020202020204" pitchFamily="34" charset="0"/>
              <a:buChar char="•"/>
            </a:pPr>
            <a:r>
              <a:rPr lang="en-US" sz="1200" b="1" i="0" dirty="0">
                <a:solidFill>
                  <a:schemeClr val="tx1"/>
                </a:solidFill>
                <a:effectLst/>
                <a:latin typeface="+mn-lt"/>
              </a:rPr>
              <a:t>By faith we can perceive and receive the evidence for creation</a:t>
            </a:r>
          </a:p>
          <a:p>
            <a:pPr marL="0" lvl="0" indent="0" algn="l">
              <a:buFont typeface="Arial" panose="020B0604020202020204" pitchFamily="34" charset="0"/>
              <a:buNone/>
            </a:pPr>
            <a:r>
              <a:rPr lang="en-US" sz="1200" b="1" i="0" dirty="0">
                <a:solidFill>
                  <a:schemeClr val="tx1"/>
                </a:solidFill>
                <a:effectLst/>
                <a:latin typeface="+mn-lt"/>
              </a:rPr>
              <a:t>(Hebrews 11:1-3), </a:t>
            </a:r>
            <a:r>
              <a:rPr lang="en-US" sz="1200" b="0" i="1" dirty="0">
                <a:solidFill>
                  <a:schemeClr val="tx1"/>
                </a:solidFill>
                <a:effectLst/>
                <a:latin typeface="+mn-lt"/>
              </a:rPr>
              <a:t>“</a:t>
            </a:r>
            <a:r>
              <a:rPr lang="en-US" i="1" dirty="0"/>
              <a:t>Now faith is the substance of things hoped for, the evidence of things not seen.</a:t>
            </a:r>
            <a:r>
              <a:rPr lang="en-US" i="1" baseline="30000" dirty="0"/>
              <a:t> 2</a:t>
            </a:r>
            <a:r>
              <a:rPr lang="en-US" i="1" dirty="0"/>
              <a:t> For by it the elders obtained a good testimony. </a:t>
            </a:r>
            <a:r>
              <a:rPr lang="en-US" i="1" baseline="30000" dirty="0"/>
              <a:t>3</a:t>
            </a:r>
            <a:r>
              <a:rPr lang="en-US" i="1" dirty="0"/>
              <a:t> By faith we understand that the worlds were framed by the word of God, so that the things which are seen were not made of things which are visible.”</a:t>
            </a:r>
            <a:endParaRPr lang="en-US" sz="1200" b="0" i="1"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7D71-3CD5-4C86-BFF7-90CCEA1E3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22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mn-lt"/>
              </a:rPr>
              <a:t>Conclusion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chemeClr val="tx1"/>
                </a:solidFill>
                <a:effectLst/>
                <a:latin typeface="+mn-lt"/>
              </a:rPr>
              <a:t>Only fools deny God’s existence and power as the first cause of all things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chemeClr val="tx1"/>
                </a:solidFill>
                <a:effectLst/>
                <a:latin typeface="+mn-lt"/>
              </a:rPr>
              <a:t>(</a:t>
            </a:r>
            <a:r>
              <a:rPr lang="en-US" b="1" dirty="0"/>
              <a:t>Psalms 14:1), </a:t>
            </a:r>
            <a:r>
              <a:rPr lang="en-US" i="1" dirty="0"/>
              <a:t>“The fool has said in his heart, ‘There is no God.’ They are corrupt, they have done abominable works, there is none who does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chemeClr val="tx1"/>
                </a:solidFill>
                <a:effectLst/>
                <a:latin typeface="+mn-lt"/>
              </a:rPr>
              <a:t>Know your place.  God is our Creator. We must accept our position as His creation and His creatures.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effectLst/>
                <a:latin typeface="+mn-lt"/>
              </a:rPr>
              <a:t>(Job 42:1-6), </a:t>
            </a:r>
            <a:r>
              <a:rPr lang="en-US" sz="1200" b="0" i="1" dirty="0">
                <a:solidFill>
                  <a:schemeClr val="tx1"/>
                </a:solidFill>
                <a:effectLst/>
                <a:latin typeface="+mn-lt"/>
              </a:rPr>
              <a:t>“</a:t>
            </a:r>
            <a:r>
              <a:rPr lang="en-US" i="1" dirty="0"/>
              <a:t>Then Job answered the Lord and said: </a:t>
            </a:r>
            <a:r>
              <a:rPr lang="en-US" i="1" baseline="30000" dirty="0"/>
              <a:t>2</a:t>
            </a:r>
            <a:r>
              <a:rPr lang="en-US" i="1" dirty="0"/>
              <a:t> “I know that You can do everything, and that no purpose of Yours can be withheld from You. </a:t>
            </a:r>
            <a:r>
              <a:rPr lang="en-US" i="1" baseline="30000" dirty="0"/>
              <a:t>3</a:t>
            </a:r>
            <a:r>
              <a:rPr lang="en-US" i="1" dirty="0"/>
              <a:t> You asked, ‘Who is this who hides counsel without knowledge?’ therefore I have uttered what I did not understand, things too wonderful for me, which I did not know. </a:t>
            </a:r>
            <a:r>
              <a:rPr lang="en-US" i="1" baseline="30000" dirty="0"/>
              <a:t>4</a:t>
            </a:r>
            <a:r>
              <a:rPr lang="en-US" i="1" dirty="0"/>
              <a:t> Listen, please, and let me speak; You said, ‘I will question you, and you shall answer Me.’ </a:t>
            </a:r>
            <a:r>
              <a:rPr lang="en-US" i="1" baseline="30000" dirty="0"/>
              <a:t>5</a:t>
            </a:r>
            <a:r>
              <a:rPr lang="en-US" i="1" dirty="0"/>
              <a:t> “I have heard of You by the hearing of the ear, but now my eye sees You. </a:t>
            </a:r>
            <a:r>
              <a:rPr lang="en-US" i="1" baseline="30000" dirty="0"/>
              <a:t>6</a:t>
            </a:r>
            <a:r>
              <a:rPr lang="en-US" i="1" dirty="0"/>
              <a:t> Therefore I abhor myself, and repent in dust and ashes.”</a:t>
            </a:r>
            <a:endParaRPr lang="en-US" sz="1200" b="0" i="1" dirty="0">
              <a:solidFill>
                <a:schemeClr val="tx1"/>
              </a:solidFill>
              <a:effectLst/>
              <a:latin typeface="+mn-lt"/>
            </a:endParaRPr>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7D71-3CD5-4C86-BFF7-90CCEA1E3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47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66D-B8B1-A61F-AA68-702B08FB8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8B7927-39B9-0A50-5157-49153F106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C6218-8E3A-97CF-5A00-6416129AECF0}"/>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5F017F17-C37E-991D-51BC-49F6A0ECE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3B8AC-C88B-CFD5-0F2C-6E2CF7DD759C}"/>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375662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629B-3349-8C57-093F-C2A8D01D2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9668E-B866-06E0-7164-1F77E4872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4BF3F-0546-4FEC-8026-43BC736161F3}"/>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65E57FAD-E9ED-B644-D0E8-4264E6D1F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725A6-59C7-9C65-FDB9-32CEF8A55E81}"/>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220790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C3C09-5351-88C8-DAE3-D2F7ED875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A2DF5-F71B-A118-C6AD-DDD635D32F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B6A22-5B84-E37C-8B6B-47461865490D}"/>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DFC981E5-FA86-6513-E7B0-E6031A569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6FC9E-E5D3-C82E-7F08-19B53DC87AC2}"/>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60378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6CF0-1EEC-3333-091C-259C3459F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7C362-EEED-0FDD-B0C9-F5169F727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0AF6D-41CC-6F54-E757-69B9C85B94A8}"/>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4C06222D-4D29-A4CB-B651-BC65019A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506C9-C157-C0C6-7920-96B331652EE8}"/>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119090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2CB5-0538-EB07-AA11-75463988C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1971D-D583-D950-A5A3-8A299EF50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67F64-34E2-7C1D-9E92-975AF20A5FF8}"/>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AD3492A4-BA51-BA2E-DE16-7519465F6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FC4D1-0D38-665E-7542-0DE5D206893B}"/>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262991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514B-EADE-1B3A-B867-515944919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884B6-BC71-3EA9-3E15-1C0EC2179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EF7B0-33C9-6E08-B973-DA18FAD12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DFCC6-53E9-1C1C-5929-F590FDB4D671}"/>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6" name="Footer Placeholder 5">
            <a:extLst>
              <a:ext uri="{FF2B5EF4-FFF2-40B4-BE49-F238E27FC236}">
                <a16:creationId xmlns:a16="http://schemas.microsoft.com/office/drawing/2014/main" id="{3CE04E8F-0BF9-D287-5A7C-4A906CE1E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ADA21-941B-3355-9F45-DFA2B2CD823E}"/>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197301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9077-81F2-F7D8-990F-10968CB8E6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3B2AC-F62F-26CD-7022-04A77526F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00BBD-BF8F-D5AA-C7D0-480DC7A59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34946-3929-A466-991C-16A5E327E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CE4B2-7AD9-C358-BD0E-EAEDCD3423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4FA4A-E237-C92A-A7BA-AFF6DD577579}"/>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8" name="Footer Placeholder 7">
            <a:extLst>
              <a:ext uri="{FF2B5EF4-FFF2-40B4-BE49-F238E27FC236}">
                <a16:creationId xmlns:a16="http://schemas.microsoft.com/office/drawing/2014/main" id="{045FF6AE-BB87-C495-C544-96ABEE15A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7197B4-C059-7B15-E4ED-5EEE0497F705}"/>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407413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A0FE-74EA-F70F-FF9E-6A5B96F79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A802B-62F5-8EC5-B7F4-388F8B003E11}"/>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4" name="Footer Placeholder 3">
            <a:extLst>
              <a:ext uri="{FF2B5EF4-FFF2-40B4-BE49-F238E27FC236}">
                <a16:creationId xmlns:a16="http://schemas.microsoft.com/office/drawing/2014/main" id="{6AAF5E55-E168-1B61-E8AC-433971043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7B854-6E43-1EE9-F1AD-E65A06BB3295}"/>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218796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0E069-8612-FB03-0802-A8A45EBA8C7C}"/>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3" name="Footer Placeholder 2">
            <a:extLst>
              <a:ext uri="{FF2B5EF4-FFF2-40B4-BE49-F238E27FC236}">
                <a16:creationId xmlns:a16="http://schemas.microsoft.com/office/drawing/2014/main" id="{1278C5B0-3747-7A29-C8FB-601B186754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EB74CF-29FF-4887-DCF5-B5C412DEB7C3}"/>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15198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9158-1750-6D01-1C15-552F0CC20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D9162-CFB3-206A-99F1-734E02265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BD9269-3E81-7B81-6617-3BE39612B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317D8-8FB5-52F2-E4B5-1C289319F189}"/>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6" name="Footer Placeholder 5">
            <a:extLst>
              <a:ext uri="{FF2B5EF4-FFF2-40B4-BE49-F238E27FC236}">
                <a16:creationId xmlns:a16="http://schemas.microsoft.com/office/drawing/2014/main" id="{8176F48F-E4D3-29A0-60E7-88FED19D9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9C615-59D3-40DC-9333-64543C3A2549}"/>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356847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CE5D-6EBD-6FBE-6BAA-01E466B6B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CAF4F9-8CB9-7B22-EDFB-403EDC3C9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CD4F4F-7018-5850-BD0B-7E8B3669A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0A7F4-F5C4-BEFE-761A-FE74FFA1F588}"/>
              </a:ext>
            </a:extLst>
          </p:cNvPr>
          <p:cNvSpPr>
            <a:spLocks noGrp="1"/>
          </p:cNvSpPr>
          <p:nvPr>
            <p:ph type="dt" sz="half" idx="10"/>
          </p:nvPr>
        </p:nvSpPr>
        <p:spPr/>
        <p:txBody>
          <a:bodyPr/>
          <a:lstStyle/>
          <a:p>
            <a:fld id="{F145AB31-3AAB-4F5C-8A9C-381D5249CA2B}" type="datetimeFigureOut">
              <a:rPr lang="en-US" smtClean="0"/>
              <a:t>2/25/2023</a:t>
            </a:fld>
            <a:endParaRPr lang="en-US"/>
          </a:p>
        </p:txBody>
      </p:sp>
      <p:sp>
        <p:nvSpPr>
          <p:cNvPr id="6" name="Footer Placeholder 5">
            <a:extLst>
              <a:ext uri="{FF2B5EF4-FFF2-40B4-BE49-F238E27FC236}">
                <a16:creationId xmlns:a16="http://schemas.microsoft.com/office/drawing/2014/main" id="{E122C84C-4055-76BC-BE42-EBD0DB815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C88CB-4B88-B7CB-7F59-65433C3CEF2B}"/>
              </a:ext>
            </a:extLst>
          </p:cNvPr>
          <p:cNvSpPr>
            <a:spLocks noGrp="1"/>
          </p:cNvSpPr>
          <p:nvPr>
            <p:ph type="sldNum" sz="quarter" idx="12"/>
          </p:nvPr>
        </p:nvSpPr>
        <p:spPr/>
        <p:txBody>
          <a:bodyPr/>
          <a:lstStyle/>
          <a:p>
            <a:fld id="{96847DE0-A002-4771-86F0-7B11EAD8924F}" type="slidenum">
              <a:rPr lang="en-US" smtClean="0"/>
              <a:t>‹#›</a:t>
            </a:fld>
            <a:endParaRPr lang="en-US"/>
          </a:p>
        </p:txBody>
      </p:sp>
    </p:spTree>
    <p:extLst>
      <p:ext uri="{BB962C8B-B14F-4D97-AF65-F5344CB8AC3E}">
        <p14:creationId xmlns:p14="http://schemas.microsoft.com/office/powerpoint/2010/main" val="90772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96ADA-0DEB-4441-F862-0B6C1E90D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237CD3-0D27-0010-C961-91A7EA518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C97EB-A12B-A1A9-F396-186D1F18B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5AB31-3AAB-4F5C-8A9C-381D5249CA2B}" type="datetimeFigureOut">
              <a:rPr lang="en-US" smtClean="0"/>
              <a:t>2/25/2023</a:t>
            </a:fld>
            <a:endParaRPr lang="en-US"/>
          </a:p>
        </p:txBody>
      </p:sp>
      <p:sp>
        <p:nvSpPr>
          <p:cNvPr id="5" name="Footer Placeholder 4">
            <a:extLst>
              <a:ext uri="{FF2B5EF4-FFF2-40B4-BE49-F238E27FC236}">
                <a16:creationId xmlns:a16="http://schemas.microsoft.com/office/drawing/2014/main" id="{29D4E4CB-65E3-D65D-3AC0-B228C610C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30CB3-37F3-8DC2-8D41-7034B15E2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47DE0-A002-4771-86F0-7B11EAD8924F}" type="slidenum">
              <a:rPr lang="en-US" smtClean="0"/>
              <a:t>‹#›</a:t>
            </a:fld>
            <a:endParaRPr lang="en-US"/>
          </a:p>
        </p:txBody>
      </p:sp>
    </p:spTree>
    <p:extLst>
      <p:ext uri="{BB962C8B-B14F-4D97-AF65-F5344CB8AC3E}">
        <p14:creationId xmlns:p14="http://schemas.microsoft.com/office/powerpoint/2010/main" val="272776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B929-6666-1056-0C2C-AAA69050B829}"/>
              </a:ext>
            </a:extLst>
          </p:cNvPr>
          <p:cNvSpPr>
            <a:spLocks noGrp="1"/>
          </p:cNvSpPr>
          <p:nvPr>
            <p:ph type="ctrTitle"/>
          </p:nvPr>
        </p:nvSpPr>
        <p:spPr>
          <a:xfrm>
            <a:off x="1169895" y="389965"/>
            <a:ext cx="9870140" cy="3953435"/>
          </a:xfrm>
        </p:spPr>
        <p:txBody>
          <a:bodyPr>
            <a:normAutofit/>
          </a:bodyPr>
          <a:lstStyle/>
          <a:p>
            <a:pPr algn="l">
              <a:lnSpc>
                <a:spcPct val="100000"/>
              </a:lnSpc>
              <a:spcAft>
                <a:spcPts val="2400"/>
              </a:spcAft>
            </a:pPr>
            <a:r>
              <a:rPr lang="en-US" dirty="0">
                <a:solidFill>
                  <a:schemeClr val="accent1">
                    <a:lumMod val="40000"/>
                    <a:lumOff val="60000"/>
                  </a:schemeClr>
                </a:solidFill>
                <a:latin typeface="Fave Script Bold Pro" pitchFamily="2" charset="0"/>
              </a:rPr>
              <a:t>The New Testament</a:t>
            </a:r>
            <a:br>
              <a:rPr lang="en-US" dirty="0">
                <a:solidFill>
                  <a:schemeClr val="bg1"/>
                </a:solidFill>
              </a:rPr>
            </a:br>
            <a:r>
              <a:rPr lang="en-US" dirty="0">
                <a:solidFill>
                  <a:schemeClr val="bg1"/>
                </a:solidFill>
              </a:rPr>
              <a:t>     </a:t>
            </a:r>
            <a:r>
              <a:rPr lang="en-US" sz="8800" dirty="0">
                <a:solidFill>
                  <a:schemeClr val="bg1"/>
                </a:solidFill>
                <a:latin typeface="Bebas Neue" panose="020B0606020202050201" pitchFamily="34" charset="0"/>
              </a:rPr>
              <a:t>Believers in Creation</a:t>
            </a:r>
            <a:endParaRPr lang="en-US" dirty="0">
              <a:solidFill>
                <a:schemeClr val="bg1"/>
              </a:solidFill>
              <a:latin typeface="Bebas Neue" panose="020B0606020202050201" pitchFamily="34" charset="0"/>
            </a:endParaRPr>
          </a:p>
        </p:txBody>
      </p:sp>
      <p:sp>
        <p:nvSpPr>
          <p:cNvPr id="3" name="Subtitle 2">
            <a:extLst>
              <a:ext uri="{FF2B5EF4-FFF2-40B4-BE49-F238E27FC236}">
                <a16:creationId xmlns:a16="http://schemas.microsoft.com/office/drawing/2014/main" id="{8C43BDF0-E729-9E3D-3115-35D5E8780BFD}"/>
              </a:ext>
            </a:extLst>
          </p:cNvPr>
          <p:cNvSpPr>
            <a:spLocks noGrp="1"/>
          </p:cNvSpPr>
          <p:nvPr>
            <p:ph type="subTitle" idx="1"/>
          </p:nvPr>
        </p:nvSpPr>
        <p:spPr>
          <a:xfrm>
            <a:off x="6096000" y="5499846"/>
            <a:ext cx="5544671" cy="806824"/>
          </a:xfrm>
        </p:spPr>
        <p:txBody>
          <a:bodyPr>
            <a:normAutofit/>
          </a:bodyPr>
          <a:lstStyle/>
          <a:p>
            <a:pPr algn="r"/>
            <a:r>
              <a:rPr lang="en-US" sz="4000" dirty="0">
                <a:solidFill>
                  <a:schemeClr val="bg1"/>
                </a:solidFill>
              </a:rPr>
              <a:t>Job 38:1-7</a:t>
            </a:r>
          </a:p>
        </p:txBody>
      </p:sp>
    </p:spTree>
    <p:extLst>
      <p:ext uri="{BB962C8B-B14F-4D97-AF65-F5344CB8AC3E}">
        <p14:creationId xmlns:p14="http://schemas.microsoft.com/office/powerpoint/2010/main" val="436984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B929-6666-1056-0C2C-AAA69050B829}"/>
              </a:ext>
            </a:extLst>
          </p:cNvPr>
          <p:cNvSpPr>
            <a:spLocks noGrp="1"/>
          </p:cNvSpPr>
          <p:nvPr>
            <p:ph type="title"/>
          </p:nvPr>
        </p:nvSpPr>
        <p:spPr>
          <a:xfrm>
            <a:off x="430306" y="136525"/>
            <a:ext cx="10923494" cy="1019921"/>
          </a:xfrm>
        </p:spPr>
        <p:txBody>
          <a:bodyPr>
            <a:normAutofit/>
          </a:bodyPr>
          <a:lstStyle/>
          <a:p>
            <a:pPr algn="l">
              <a:lnSpc>
                <a:spcPct val="100000"/>
              </a:lnSpc>
              <a:spcAft>
                <a:spcPts val="2400"/>
              </a:spcAft>
            </a:pPr>
            <a:r>
              <a:rPr lang="en-US" sz="5400" dirty="0">
                <a:solidFill>
                  <a:schemeClr val="accent1">
                    <a:lumMod val="40000"/>
                    <a:lumOff val="60000"/>
                  </a:schemeClr>
                </a:solidFill>
                <a:latin typeface="Fave Script Bold Pro" pitchFamily="2" charset="0"/>
              </a:rPr>
              <a:t>The New Testament</a:t>
            </a:r>
            <a:r>
              <a:rPr lang="en-US" sz="6000" dirty="0">
                <a:solidFill>
                  <a:schemeClr val="bg1"/>
                </a:solidFill>
                <a:latin typeface="Bebas Neue" panose="020B0606020202050201" pitchFamily="34" charset="0"/>
              </a:rPr>
              <a:t> </a:t>
            </a:r>
            <a:r>
              <a:rPr lang="en-US" dirty="0">
                <a:solidFill>
                  <a:schemeClr val="bg1"/>
                </a:solidFill>
                <a:latin typeface="Bebas Neue" panose="020B0606020202050201" pitchFamily="34" charset="0"/>
              </a:rPr>
              <a:t>- </a:t>
            </a:r>
            <a:r>
              <a:rPr lang="en-US" sz="4800" dirty="0">
                <a:solidFill>
                  <a:schemeClr val="bg1"/>
                </a:solidFill>
                <a:latin typeface="Bebas Neue" panose="020B0606020202050201" pitchFamily="34" charset="0"/>
              </a:rPr>
              <a:t>Believers in Creation</a:t>
            </a:r>
            <a:endParaRPr lang="en-US" dirty="0">
              <a:solidFill>
                <a:schemeClr val="bg1"/>
              </a:solidFill>
              <a:latin typeface="Bebas Neue" panose="020B0606020202050201" pitchFamily="34" charset="0"/>
            </a:endParaRPr>
          </a:p>
        </p:txBody>
      </p:sp>
      <p:sp>
        <p:nvSpPr>
          <p:cNvPr id="3" name="Subtitle 2">
            <a:extLst>
              <a:ext uri="{FF2B5EF4-FFF2-40B4-BE49-F238E27FC236}">
                <a16:creationId xmlns:a16="http://schemas.microsoft.com/office/drawing/2014/main" id="{8C43BDF0-E729-9E3D-3115-35D5E8780BFD}"/>
              </a:ext>
            </a:extLst>
          </p:cNvPr>
          <p:cNvSpPr>
            <a:spLocks noGrp="1"/>
          </p:cNvSpPr>
          <p:nvPr>
            <p:ph sz="half" idx="1"/>
          </p:nvPr>
        </p:nvSpPr>
        <p:spPr>
          <a:xfrm>
            <a:off x="881033" y="1304366"/>
            <a:ext cx="5181600" cy="5204010"/>
          </a:xfrm>
        </p:spPr>
        <p:txBody>
          <a:bodyPr>
            <a:normAutofit/>
          </a:bodyPr>
          <a:lstStyle/>
          <a:p>
            <a:pPr marL="0" indent="0">
              <a:buNone/>
              <a:tabLst>
                <a:tab pos="403225" algn="l"/>
              </a:tabLst>
            </a:pPr>
            <a:r>
              <a:rPr lang="en-US" sz="4000" dirty="0">
                <a:solidFill>
                  <a:schemeClr val="accent1">
                    <a:lumMod val="40000"/>
                    <a:lumOff val="60000"/>
                  </a:schemeClr>
                </a:solidFill>
              </a:rPr>
              <a:t>Jesus</a:t>
            </a:r>
          </a:p>
          <a:p>
            <a:pPr marL="0" indent="0">
              <a:buNone/>
              <a:tabLst>
                <a:tab pos="403225" algn="l"/>
              </a:tabLst>
            </a:pPr>
            <a:r>
              <a:rPr lang="en-US" sz="3600" dirty="0">
                <a:solidFill>
                  <a:schemeClr val="bg1"/>
                </a:solidFill>
              </a:rPr>
              <a:t>	Mark 10:6; Matt. 19:4</a:t>
            </a:r>
          </a:p>
          <a:p>
            <a:pPr marL="0" indent="0">
              <a:buNone/>
              <a:tabLst>
                <a:tab pos="403225" algn="l"/>
              </a:tabLst>
            </a:pPr>
            <a:r>
              <a:rPr lang="en-US" sz="4000" dirty="0">
                <a:solidFill>
                  <a:schemeClr val="accent1">
                    <a:lumMod val="40000"/>
                    <a:lumOff val="60000"/>
                  </a:schemeClr>
                </a:solidFill>
              </a:rPr>
              <a:t>Early Christians</a:t>
            </a:r>
          </a:p>
          <a:p>
            <a:pPr marL="0" indent="0">
              <a:buNone/>
              <a:tabLst>
                <a:tab pos="403225" algn="l"/>
              </a:tabLst>
            </a:pPr>
            <a:r>
              <a:rPr lang="en-US" sz="3600" dirty="0">
                <a:solidFill>
                  <a:schemeClr val="bg1"/>
                </a:solidFill>
              </a:rPr>
              <a:t>	Acts 4:23-24; Neh. 9:6</a:t>
            </a:r>
          </a:p>
          <a:p>
            <a:pPr marL="0" indent="0">
              <a:buNone/>
              <a:tabLst>
                <a:tab pos="403225" algn="l"/>
              </a:tabLst>
            </a:pPr>
            <a:r>
              <a:rPr lang="en-US" sz="4000" dirty="0">
                <a:solidFill>
                  <a:schemeClr val="accent1">
                    <a:lumMod val="40000"/>
                    <a:lumOff val="60000"/>
                  </a:schemeClr>
                </a:solidFill>
              </a:rPr>
              <a:t>Paul and Barnabas</a:t>
            </a:r>
          </a:p>
          <a:p>
            <a:pPr marL="0" indent="0">
              <a:buNone/>
              <a:tabLst>
                <a:tab pos="403225" algn="l"/>
              </a:tabLst>
            </a:pPr>
            <a:r>
              <a:rPr lang="en-US" sz="3600" dirty="0">
                <a:solidFill>
                  <a:schemeClr val="bg1"/>
                </a:solidFill>
              </a:rPr>
              <a:t>	Acts 14:15; Col. 1:16-17</a:t>
            </a:r>
          </a:p>
          <a:p>
            <a:pPr marL="0" indent="0">
              <a:buNone/>
              <a:tabLst>
                <a:tab pos="403225" algn="l"/>
              </a:tabLst>
            </a:pPr>
            <a:r>
              <a:rPr lang="en-US" sz="4000" dirty="0">
                <a:solidFill>
                  <a:schemeClr val="accent1">
                    <a:lumMod val="40000"/>
                    <a:lumOff val="60000"/>
                  </a:schemeClr>
                </a:solidFill>
              </a:rPr>
              <a:t>John</a:t>
            </a:r>
          </a:p>
          <a:p>
            <a:pPr marL="0" indent="0">
              <a:buNone/>
              <a:tabLst>
                <a:tab pos="403225" algn="l"/>
              </a:tabLst>
            </a:pPr>
            <a:r>
              <a:rPr lang="en-US" sz="3600" dirty="0">
                <a:solidFill>
                  <a:schemeClr val="bg1"/>
                </a:solidFill>
              </a:rPr>
              <a:t>	John 1:1-3, 14</a:t>
            </a:r>
          </a:p>
          <a:p>
            <a:endParaRPr lang="en-US" sz="4000" dirty="0">
              <a:solidFill>
                <a:schemeClr val="bg1"/>
              </a:solidFill>
            </a:endParaRPr>
          </a:p>
        </p:txBody>
      </p:sp>
      <p:sp>
        <p:nvSpPr>
          <p:cNvPr id="4" name="Content Placeholder 3">
            <a:extLst>
              <a:ext uri="{FF2B5EF4-FFF2-40B4-BE49-F238E27FC236}">
                <a16:creationId xmlns:a16="http://schemas.microsoft.com/office/drawing/2014/main" id="{FDF29EB0-88D8-F03B-262D-24426BFF804F}"/>
              </a:ext>
            </a:extLst>
          </p:cNvPr>
          <p:cNvSpPr>
            <a:spLocks noGrp="1"/>
          </p:cNvSpPr>
          <p:nvPr>
            <p:ph sz="half" idx="2"/>
          </p:nvPr>
        </p:nvSpPr>
        <p:spPr>
          <a:xfrm>
            <a:off x="6282267" y="1304366"/>
            <a:ext cx="5486401" cy="5204010"/>
          </a:xfrm>
        </p:spPr>
        <p:txBody>
          <a:bodyPr>
            <a:normAutofit/>
          </a:bodyPr>
          <a:lstStyle/>
          <a:p>
            <a:pPr marL="0" indent="0">
              <a:buNone/>
              <a:tabLst>
                <a:tab pos="457200" algn="l"/>
              </a:tabLst>
            </a:pPr>
            <a:r>
              <a:rPr lang="en-US" sz="4000" dirty="0">
                <a:solidFill>
                  <a:schemeClr val="accent1">
                    <a:lumMod val="40000"/>
                    <a:lumOff val="60000"/>
                  </a:schemeClr>
                </a:solidFill>
              </a:rPr>
              <a:t>Peter</a:t>
            </a:r>
          </a:p>
          <a:p>
            <a:pPr marL="0" indent="0">
              <a:buNone/>
              <a:tabLst>
                <a:tab pos="457200" algn="l"/>
              </a:tabLst>
            </a:pPr>
            <a:r>
              <a:rPr lang="en-US" sz="3600" dirty="0">
                <a:solidFill>
                  <a:schemeClr val="bg1"/>
                </a:solidFill>
              </a:rPr>
              <a:t>	2 Pet. 3:3-5,7; Psa. 33:8-9 </a:t>
            </a:r>
          </a:p>
          <a:p>
            <a:pPr marL="0" indent="0">
              <a:buNone/>
              <a:tabLst>
                <a:tab pos="457200" algn="l"/>
              </a:tabLst>
            </a:pPr>
            <a:r>
              <a:rPr lang="en-US" sz="4000" dirty="0">
                <a:solidFill>
                  <a:schemeClr val="accent1">
                    <a:lumMod val="40000"/>
                    <a:lumOff val="60000"/>
                  </a:schemeClr>
                </a:solidFill>
              </a:rPr>
              <a:t>Heavenly Beings</a:t>
            </a:r>
          </a:p>
          <a:p>
            <a:pPr marL="0" indent="0">
              <a:buNone/>
              <a:tabLst>
                <a:tab pos="457200" algn="l"/>
              </a:tabLst>
            </a:pPr>
            <a:r>
              <a:rPr lang="en-US" sz="3600" dirty="0">
                <a:solidFill>
                  <a:schemeClr val="bg1"/>
                </a:solidFill>
              </a:rPr>
              <a:t>	Revelation 4:11</a:t>
            </a:r>
          </a:p>
          <a:p>
            <a:pPr marL="0" indent="0">
              <a:buNone/>
              <a:tabLst>
                <a:tab pos="457200" algn="l"/>
              </a:tabLst>
            </a:pPr>
            <a:r>
              <a:rPr lang="en-US" sz="4000" dirty="0">
                <a:solidFill>
                  <a:schemeClr val="accent1">
                    <a:lumMod val="40000"/>
                    <a:lumOff val="60000"/>
                  </a:schemeClr>
                </a:solidFill>
              </a:rPr>
              <a:t>Men &amp; Women of Faith</a:t>
            </a:r>
          </a:p>
          <a:p>
            <a:pPr marL="0" indent="0">
              <a:buNone/>
              <a:tabLst>
                <a:tab pos="457200" algn="l"/>
              </a:tabLst>
            </a:pPr>
            <a:r>
              <a:rPr lang="en-US" sz="3600" dirty="0">
                <a:solidFill>
                  <a:schemeClr val="bg1"/>
                </a:solidFill>
              </a:rPr>
              <a:t>	Hebrews 11:1-3</a:t>
            </a:r>
          </a:p>
        </p:txBody>
      </p:sp>
    </p:spTree>
    <p:extLst>
      <p:ext uri="{BB962C8B-B14F-4D97-AF65-F5344CB8AC3E}">
        <p14:creationId xmlns:p14="http://schemas.microsoft.com/office/powerpoint/2010/main" val="222631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anim calcmode="lin" valueType="num">
                                      <p:cBhvr>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anim calcmode="lin" valueType="num">
                                      <p:cBhvr>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anim calcmode="lin" valueType="num">
                                      <p:cBhvr>
                                        <p:cTn id="6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fade">
                                      <p:cBhvr>
                                        <p:cTn id="72" dur="500"/>
                                        <p:tgtEl>
                                          <p:spTgt spid="4">
                                            <p:txEl>
                                              <p:pRg st="3" end="3"/>
                                            </p:txEl>
                                          </p:spTgt>
                                        </p:tgtEl>
                                      </p:cBhvr>
                                    </p:animEffect>
                                    <p:anim calcmode="lin" valueType="num">
                                      <p:cBhvr>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500"/>
                                        <p:tgtEl>
                                          <p:spTgt spid="4">
                                            <p:txEl>
                                              <p:pRg st="4" end="4"/>
                                            </p:txEl>
                                          </p:spTgt>
                                        </p:tgtEl>
                                      </p:cBhvr>
                                    </p:animEffect>
                                    <p:anim calcmode="lin" valueType="num">
                                      <p:cBhvr>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1" dur="500" fill="hold"/>
                                        <p:tgtEl>
                                          <p:spTgt spid="4">
                                            <p:txEl>
                                              <p:pRg st="4" end="4"/>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anim calcmode="lin" valueType="num">
                                      <p:cBhvr>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6"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B929-6666-1056-0C2C-AAA69050B829}"/>
              </a:ext>
            </a:extLst>
          </p:cNvPr>
          <p:cNvSpPr>
            <a:spLocks noGrp="1"/>
          </p:cNvSpPr>
          <p:nvPr>
            <p:ph type="ctrTitle"/>
          </p:nvPr>
        </p:nvSpPr>
        <p:spPr>
          <a:xfrm>
            <a:off x="762000" y="389965"/>
            <a:ext cx="10278035" cy="4774702"/>
          </a:xfrm>
        </p:spPr>
        <p:txBody>
          <a:bodyPr anchor="t">
            <a:normAutofit/>
          </a:bodyPr>
          <a:lstStyle/>
          <a:p>
            <a:pPr algn="l">
              <a:lnSpc>
                <a:spcPct val="100000"/>
              </a:lnSpc>
              <a:spcAft>
                <a:spcPts val="2400"/>
              </a:spcAft>
            </a:pPr>
            <a:r>
              <a:rPr lang="en-US" sz="8800" dirty="0">
                <a:solidFill>
                  <a:schemeClr val="accent1">
                    <a:lumMod val="40000"/>
                    <a:lumOff val="60000"/>
                  </a:schemeClr>
                </a:solidFill>
                <a:latin typeface="Fave Script Bold Pro" pitchFamily="2" charset="0"/>
              </a:rPr>
              <a:t>Conclusion:</a:t>
            </a:r>
            <a:br>
              <a:rPr lang="en-US" sz="3600" dirty="0">
                <a:solidFill>
                  <a:schemeClr val="accent1">
                    <a:lumMod val="40000"/>
                    <a:lumOff val="60000"/>
                  </a:schemeClr>
                </a:solidFill>
                <a:latin typeface="Fave Script Bold Pro" pitchFamily="2" charset="0"/>
              </a:rPr>
            </a:br>
            <a:br>
              <a:rPr lang="en-US" sz="2000" dirty="0">
                <a:solidFill>
                  <a:schemeClr val="bg1"/>
                </a:solidFill>
              </a:rPr>
            </a:br>
            <a:r>
              <a:rPr lang="en-US" dirty="0">
                <a:solidFill>
                  <a:schemeClr val="bg1"/>
                </a:solidFill>
              </a:rPr>
              <a:t>     </a:t>
            </a:r>
            <a:r>
              <a:rPr lang="en-US" sz="5400" dirty="0">
                <a:solidFill>
                  <a:schemeClr val="bg1"/>
                </a:solidFill>
                <a:latin typeface="Bebas Neue" panose="020B0606020202050201" pitchFamily="34" charset="0"/>
              </a:rPr>
              <a:t>Only fools deny god’s existence, and his power as the first cause of all things!</a:t>
            </a:r>
            <a:br>
              <a:rPr lang="en-US" sz="5400" dirty="0">
                <a:solidFill>
                  <a:schemeClr val="bg1"/>
                </a:solidFill>
                <a:latin typeface="Bebas Neue" panose="020B0606020202050201" pitchFamily="34" charset="0"/>
              </a:rPr>
            </a:br>
            <a:r>
              <a:rPr lang="en-US" sz="5400" dirty="0">
                <a:solidFill>
                  <a:schemeClr val="accent1">
                    <a:lumMod val="40000"/>
                    <a:lumOff val="60000"/>
                  </a:schemeClr>
                </a:solidFill>
                <a:latin typeface="Bebas Neue" panose="020B0606020202050201" pitchFamily="34" charset="0"/>
              </a:rPr>
              <a:t>                                                                  (Psalm 14:1)</a:t>
            </a:r>
            <a:endParaRPr lang="en-US" dirty="0">
              <a:solidFill>
                <a:schemeClr val="accent1">
                  <a:lumMod val="40000"/>
                  <a:lumOff val="60000"/>
                </a:schemeClr>
              </a:solidFill>
              <a:latin typeface="Bebas Neue" panose="020B0606020202050201" pitchFamily="34" charset="0"/>
            </a:endParaRPr>
          </a:p>
        </p:txBody>
      </p:sp>
      <p:sp>
        <p:nvSpPr>
          <p:cNvPr id="3" name="Subtitle 2">
            <a:extLst>
              <a:ext uri="{FF2B5EF4-FFF2-40B4-BE49-F238E27FC236}">
                <a16:creationId xmlns:a16="http://schemas.microsoft.com/office/drawing/2014/main" id="{8C43BDF0-E729-9E3D-3115-35D5E8780BFD}"/>
              </a:ext>
            </a:extLst>
          </p:cNvPr>
          <p:cNvSpPr>
            <a:spLocks noGrp="1"/>
          </p:cNvSpPr>
          <p:nvPr>
            <p:ph type="subTitle" idx="1"/>
          </p:nvPr>
        </p:nvSpPr>
        <p:spPr>
          <a:xfrm>
            <a:off x="6096000" y="5499846"/>
            <a:ext cx="5544671" cy="806824"/>
          </a:xfrm>
        </p:spPr>
        <p:txBody>
          <a:bodyPr>
            <a:normAutofit/>
          </a:bodyPr>
          <a:lstStyle/>
          <a:p>
            <a:pPr algn="r"/>
            <a:r>
              <a:rPr lang="en-US" sz="4000" dirty="0">
                <a:solidFill>
                  <a:schemeClr val="bg1"/>
                </a:solidFill>
              </a:rPr>
              <a:t>Job 42:1-6</a:t>
            </a:r>
          </a:p>
        </p:txBody>
      </p:sp>
    </p:spTree>
    <p:extLst>
      <p:ext uri="{BB962C8B-B14F-4D97-AF65-F5344CB8AC3E}">
        <p14:creationId xmlns:p14="http://schemas.microsoft.com/office/powerpoint/2010/main" val="2807907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1643</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Fave Script Bold Pro</vt:lpstr>
      <vt:lpstr>Calibri Light</vt:lpstr>
      <vt:lpstr>Bebas Neue</vt:lpstr>
      <vt:lpstr>Calibri</vt:lpstr>
      <vt:lpstr>Arial</vt:lpstr>
      <vt:lpstr>Office Theme</vt:lpstr>
      <vt:lpstr>The New Testament      Believers in Creation</vt:lpstr>
      <vt:lpstr>The New Testament - Believers in Creation</vt:lpstr>
      <vt:lpstr>Conclusion:       Only fools deny god’s existence, and his power as the first cause of all things!                                                                   (Psalm 14:1)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      Believers in Creation</dc:title>
  <dc:creator>Stan Cox</dc:creator>
  <cp:lastModifiedBy>Stan Cox</cp:lastModifiedBy>
  <cp:revision>1</cp:revision>
  <dcterms:created xsi:type="dcterms:W3CDTF">2023-02-26T02:48:59Z</dcterms:created>
  <dcterms:modified xsi:type="dcterms:W3CDTF">2023-02-26T03:54:53Z</dcterms:modified>
</cp:coreProperties>
</file>